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 id="2147484032" r:id="rId2"/>
  </p:sldMasterIdLst>
  <p:notesMasterIdLst>
    <p:notesMasterId r:id="rId61"/>
  </p:notesMasterIdLst>
  <p:handoutMasterIdLst>
    <p:handoutMasterId r:id="rId62"/>
  </p:handoutMasterIdLst>
  <p:sldIdLst>
    <p:sldId id="258" r:id="rId3"/>
    <p:sldId id="259" r:id="rId4"/>
    <p:sldId id="292" r:id="rId5"/>
    <p:sldId id="294" r:id="rId6"/>
    <p:sldId id="265" r:id="rId7"/>
    <p:sldId id="341" r:id="rId8"/>
    <p:sldId id="293" r:id="rId9"/>
    <p:sldId id="342" r:id="rId10"/>
    <p:sldId id="277" r:id="rId11"/>
    <p:sldId id="343" r:id="rId12"/>
    <p:sldId id="295" r:id="rId13"/>
    <p:sldId id="267" r:id="rId14"/>
    <p:sldId id="278" r:id="rId15"/>
    <p:sldId id="334" r:id="rId16"/>
    <p:sldId id="296" r:id="rId17"/>
    <p:sldId id="335" r:id="rId18"/>
    <p:sldId id="337" r:id="rId19"/>
    <p:sldId id="336" r:id="rId20"/>
    <p:sldId id="264" r:id="rId21"/>
    <p:sldId id="297" r:id="rId22"/>
    <p:sldId id="280" r:id="rId23"/>
    <p:sldId id="344" r:id="rId24"/>
    <p:sldId id="269" r:id="rId25"/>
    <p:sldId id="324" r:id="rId26"/>
    <p:sldId id="270" r:id="rId27"/>
    <p:sldId id="282" r:id="rId28"/>
    <p:sldId id="345" r:id="rId29"/>
    <p:sldId id="326" r:id="rId30"/>
    <p:sldId id="284" r:id="rId31"/>
    <p:sldId id="327" r:id="rId32"/>
    <p:sldId id="287" r:id="rId33"/>
    <p:sldId id="286" r:id="rId34"/>
    <p:sldId id="288" r:id="rId35"/>
    <p:sldId id="329" r:id="rId36"/>
    <p:sldId id="290" r:id="rId37"/>
    <p:sldId id="330" r:id="rId38"/>
    <p:sldId id="302" r:id="rId39"/>
    <p:sldId id="340" r:id="rId40"/>
    <p:sldId id="304" r:id="rId41"/>
    <p:sldId id="305" r:id="rId42"/>
    <p:sldId id="306" r:id="rId43"/>
    <p:sldId id="328" r:id="rId44"/>
    <p:sldId id="311" r:id="rId45"/>
    <p:sldId id="312" r:id="rId46"/>
    <p:sldId id="314" r:id="rId47"/>
    <p:sldId id="316" r:id="rId48"/>
    <p:sldId id="317" r:id="rId49"/>
    <p:sldId id="310" r:id="rId50"/>
    <p:sldId id="309" r:id="rId51"/>
    <p:sldId id="339" r:id="rId52"/>
    <p:sldId id="318" r:id="rId53"/>
    <p:sldId id="319" r:id="rId54"/>
    <p:sldId id="331" r:id="rId55"/>
    <p:sldId id="332" r:id="rId56"/>
    <p:sldId id="338" r:id="rId57"/>
    <p:sldId id="320" r:id="rId58"/>
    <p:sldId id="321" r:id="rId59"/>
    <p:sldId id="333" r:id="rId6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B813"/>
    <a:srgbClr val="F5C314"/>
    <a:srgbClr val="95DC8D"/>
    <a:srgbClr val="72D0B5"/>
    <a:srgbClr val="FC4F58"/>
    <a:srgbClr val="BDDB92"/>
    <a:srgbClr val="25A4CF"/>
    <a:srgbClr val="28D4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024" autoAdjust="0"/>
    <p:restoredTop sz="98690" autoAdjust="0"/>
  </p:normalViewPr>
  <p:slideViewPr>
    <p:cSldViewPr>
      <p:cViewPr varScale="1">
        <p:scale>
          <a:sx n="31" d="100"/>
          <a:sy n="31" d="100"/>
        </p:scale>
        <p:origin x="-312"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6" d="100"/>
        <a:sy n="86" d="100"/>
      </p:scale>
      <p:origin x="0" y="35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iagrams/_rels/data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_rels/data2.xml.rels><?xml version="1.0" encoding="UTF-8" standalone="yes"?>
<Relationships xmlns="http://schemas.openxmlformats.org/package/2006/relationships"><Relationship Id="rId1" Type="http://schemas.openxmlformats.org/officeDocument/2006/relationships/image" Target="../media/image17.png"/></Relationships>
</file>

<file path=ppt/diagrams/_rels/data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 Id="rId5" Type="http://schemas.openxmlformats.org/officeDocument/2006/relationships/image" Target="../media/image23.jpeg"/><Relationship Id="rId4" Type="http://schemas.openxmlformats.org/officeDocument/2006/relationships/image" Target="../media/image2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7CE0E1-EFF8-A542-8CDB-8770A98C40CA}" type="doc">
      <dgm:prSet loTypeId="urn:microsoft.com/office/officeart/2008/layout/PictureStrips" loCatId="" qsTypeId="urn:microsoft.com/office/officeart/2005/8/quickstyle/simple4" qsCatId="simple" csTypeId="urn:microsoft.com/office/officeart/2005/8/colors/accent1_2#1" csCatId="accent1" phldr="1"/>
      <dgm:spPr/>
      <dgm:t>
        <a:bodyPr/>
        <a:lstStyle/>
        <a:p>
          <a:endParaRPr lang="en-US"/>
        </a:p>
      </dgm:t>
    </dgm:pt>
    <dgm:pt modelId="{08050881-D1A8-8548-8343-D77BB856697C}">
      <dgm:prSet/>
      <dgm:spPr/>
      <dgm:t>
        <a:bodyPr/>
        <a:lstStyle/>
        <a:p>
          <a:pPr rtl="0"/>
          <a:r>
            <a:rPr lang="en-US" b="1" dirty="0" smtClean="0"/>
            <a:t>Fecal oral transmission</a:t>
          </a:r>
          <a:r>
            <a:rPr lang="en-US" dirty="0" smtClean="0"/>
            <a:t>: Germs in the stool of one infected person make their way into the mouth of another person. These germs usually cause vomiting and diarrhea.</a:t>
          </a:r>
          <a:endParaRPr lang="en-US" dirty="0"/>
        </a:p>
      </dgm:t>
    </dgm:pt>
    <dgm:pt modelId="{9930B3DA-BF15-4141-9919-89C0D0E1FC32}" type="parTrans" cxnId="{7EF084A6-7AFE-C34D-AB5A-68F45BCFC5F0}">
      <dgm:prSet/>
      <dgm:spPr/>
      <dgm:t>
        <a:bodyPr/>
        <a:lstStyle/>
        <a:p>
          <a:endParaRPr lang="en-US"/>
        </a:p>
      </dgm:t>
    </dgm:pt>
    <dgm:pt modelId="{87C13119-713D-E14B-83D1-A4DE8678CA1F}" type="sibTrans" cxnId="{7EF084A6-7AFE-C34D-AB5A-68F45BCFC5F0}">
      <dgm:prSet/>
      <dgm:spPr/>
      <dgm:t>
        <a:bodyPr/>
        <a:lstStyle/>
        <a:p>
          <a:endParaRPr lang="en-US"/>
        </a:p>
      </dgm:t>
    </dgm:pt>
    <dgm:pt modelId="{04AAA4BC-06D3-9E42-8291-203080456835}">
      <dgm:prSet/>
      <dgm:spPr/>
      <dgm:t>
        <a:bodyPr/>
        <a:lstStyle/>
        <a:p>
          <a:pPr rtl="0"/>
          <a:r>
            <a:rPr lang="en-US" b="1" dirty="0" smtClean="0"/>
            <a:t>Blood</a:t>
          </a:r>
          <a:r>
            <a:rPr lang="en-US" dirty="0" smtClean="0"/>
            <a:t>: Many of the germs that can be found in blood can cause life-threatening disease when an infected person’s blood enters another person’s body through a break in the skin.</a:t>
          </a:r>
          <a:endParaRPr lang="en-US" dirty="0"/>
        </a:p>
      </dgm:t>
    </dgm:pt>
    <dgm:pt modelId="{05ABAE5E-5A99-824C-9BDB-876D3977B7C2}" type="parTrans" cxnId="{135018A8-92AD-3340-BD17-CF7AFD205035}">
      <dgm:prSet/>
      <dgm:spPr/>
      <dgm:t>
        <a:bodyPr/>
        <a:lstStyle/>
        <a:p>
          <a:endParaRPr lang="en-US"/>
        </a:p>
      </dgm:t>
    </dgm:pt>
    <dgm:pt modelId="{B40A9321-88D4-0C42-8BF2-63D20DB4386E}" type="sibTrans" cxnId="{135018A8-92AD-3340-BD17-CF7AFD205035}">
      <dgm:prSet/>
      <dgm:spPr/>
      <dgm:t>
        <a:bodyPr/>
        <a:lstStyle/>
        <a:p>
          <a:endParaRPr lang="en-US"/>
        </a:p>
      </dgm:t>
    </dgm:pt>
    <dgm:pt modelId="{C4300ABC-0E1A-1748-9C11-8DD89BC1B1E6}">
      <dgm:prSet/>
      <dgm:spPr/>
      <dgm:t>
        <a:bodyPr/>
        <a:lstStyle/>
        <a:p>
          <a:pPr marL="234950" indent="-123825" rtl="0"/>
          <a:r>
            <a:rPr lang="en-US" b="1" dirty="0" smtClean="0"/>
            <a:t>  Insects</a:t>
          </a:r>
          <a:r>
            <a:rPr lang="en-US" dirty="0" smtClean="0"/>
            <a:t>: can carry bacteria and viruses and can transmit them   when they bite humans. </a:t>
          </a:r>
          <a:endParaRPr lang="en-US" dirty="0"/>
        </a:p>
      </dgm:t>
    </dgm:pt>
    <dgm:pt modelId="{24D0E7A7-5493-FA41-AE1D-BE00FCB08C26}" type="parTrans" cxnId="{1FD324E5-9F63-834D-BBDF-A2CCD3A6F046}">
      <dgm:prSet/>
      <dgm:spPr/>
      <dgm:t>
        <a:bodyPr/>
        <a:lstStyle/>
        <a:p>
          <a:endParaRPr lang="en-US"/>
        </a:p>
      </dgm:t>
    </dgm:pt>
    <dgm:pt modelId="{4653296F-9B88-FB44-ADD6-578843599305}" type="sibTrans" cxnId="{1FD324E5-9F63-834D-BBDF-A2CCD3A6F046}">
      <dgm:prSet/>
      <dgm:spPr/>
      <dgm:t>
        <a:bodyPr/>
        <a:lstStyle/>
        <a:p>
          <a:endParaRPr lang="en-US"/>
        </a:p>
      </dgm:t>
    </dgm:pt>
    <dgm:pt modelId="{FD6A3375-310A-0448-8C7D-C631B74EBBE5}" type="pres">
      <dgm:prSet presAssocID="{287CE0E1-EFF8-A542-8CDB-8770A98C40CA}" presName="Name0" presStyleCnt="0">
        <dgm:presLayoutVars>
          <dgm:dir/>
          <dgm:resizeHandles val="exact"/>
        </dgm:presLayoutVars>
      </dgm:prSet>
      <dgm:spPr/>
      <dgm:t>
        <a:bodyPr/>
        <a:lstStyle/>
        <a:p>
          <a:endParaRPr lang="en-US"/>
        </a:p>
      </dgm:t>
    </dgm:pt>
    <dgm:pt modelId="{2D56F7BC-5042-2045-A18D-9953C019226B}" type="pres">
      <dgm:prSet presAssocID="{08050881-D1A8-8548-8343-D77BB856697C}" presName="composite" presStyleCnt="0"/>
      <dgm:spPr/>
    </dgm:pt>
    <dgm:pt modelId="{C77BB74E-2988-AD4C-9A76-12B7C0F1EACE}" type="pres">
      <dgm:prSet presAssocID="{08050881-D1A8-8548-8343-D77BB856697C}" presName="rect1" presStyleLbl="trAlignAcc1" presStyleIdx="0" presStyleCnt="3" custScaleX="189567" custLinFactNeighborX="14811" custLinFactNeighborY="-14085">
        <dgm:presLayoutVars>
          <dgm:bulletEnabled val="1"/>
        </dgm:presLayoutVars>
      </dgm:prSet>
      <dgm:spPr/>
      <dgm:t>
        <a:bodyPr/>
        <a:lstStyle/>
        <a:p>
          <a:endParaRPr lang="en-US"/>
        </a:p>
      </dgm:t>
    </dgm:pt>
    <dgm:pt modelId="{7FDFC777-88EA-9042-B712-235407D7A3BD}" type="pres">
      <dgm:prSet presAssocID="{08050881-D1A8-8548-8343-D77BB856697C}" presName="rect2" presStyleLbl="fgImgPlace1" presStyleIdx="0" presStyleCnt="3" custScaleX="121834" custScaleY="115198" custLinFactX="-71360" custLinFactNeighborX="-100000" custLinFactNeighborY="941"/>
      <dgm:spPr>
        <a:blipFill>
          <a:blip xmlns:r="http://schemas.openxmlformats.org/officeDocument/2006/relationships" r:embed="rId1">
            <a:extLst/>
          </a:blip>
          <a:srcRect/>
          <a:stretch>
            <a:fillRect l="-74000" r="-74000"/>
          </a:stretch>
        </a:blipFill>
      </dgm:spPr>
      <dgm:t>
        <a:bodyPr/>
        <a:lstStyle/>
        <a:p>
          <a:endParaRPr lang="en-US"/>
        </a:p>
      </dgm:t>
    </dgm:pt>
    <dgm:pt modelId="{6F2C85E9-DDA9-9244-A950-DCC33B9A2D5F}" type="pres">
      <dgm:prSet presAssocID="{87C13119-713D-E14B-83D1-A4DE8678CA1F}" presName="sibTrans" presStyleCnt="0"/>
      <dgm:spPr/>
    </dgm:pt>
    <dgm:pt modelId="{5DBD7B54-2374-6F49-86AF-4722DAD6A620}" type="pres">
      <dgm:prSet presAssocID="{04AAA4BC-06D3-9E42-8291-203080456835}" presName="composite" presStyleCnt="0"/>
      <dgm:spPr/>
    </dgm:pt>
    <dgm:pt modelId="{5AEA4C3C-43AA-6F48-BD5F-2E11F64B448F}" type="pres">
      <dgm:prSet presAssocID="{04AAA4BC-06D3-9E42-8291-203080456835}" presName="rect1" presStyleLbl="trAlignAcc1" presStyleIdx="1" presStyleCnt="3" custScaleX="160358" custLinFactNeighborX="14429" custLinFactNeighborY="-5454">
        <dgm:presLayoutVars>
          <dgm:bulletEnabled val="1"/>
        </dgm:presLayoutVars>
      </dgm:prSet>
      <dgm:spPr/>
      <dgm:t>
        <a:bodyPr/>
        <a:lstStyle/>
        <a:p>
          <a:endParaRPr lang="en-US"/>
        </a:p>
      </dgm:t>
    </dgm:pt>
    <dgm:pt modelId="{C056A24B-090A-8542-8526-0ECEB7EDDD2D}" type="pres">
      <dgm:prSet presAssocID="{04AAA4BC-06D3-9E42-8291-203080456835}" presName="rect2" presStyleLbl="fgImgPlace1" presStyleIdx="1" presStyleCnt="3" custScaleX="134612" custScaleY="113363" custLinFactNeighborX="-89386" custLinFactNeighborY="2490"/>
      <dgm:spPr>
        <a:blipFill>
          <a:blip xmlns:r="http://schemas.openxmlformats.org/officeDocument/2006/relationships" r:embed="rId2">
            <a:extLst/>
          </a:blip>
          <a:srcRect/>
          <a:stretch>
            <a:fillRect l="-63000" r="-63000"/>
          </a:stretch>
        </a:blipFill>
      </dgm:spPr>
    </dgm:pt>
    <dgm:pt modelId="{293AD690-2F59-A244-8793-FBA8745FCECA}" type="pres">
      <dgm:prSet presAssocID="{B40A9321-88D4-0C42-8BF2-63D20DB4386E}" presName="sibTrans" presStyleCnt="0"/>
      <dgm:spPr/>
    </dgm:pt>
    <dgm:pt modelId="{E97C942D-818B-8B4B-9E28-A5FCF3C10A3E}" type="pres">
      <dgm:prSet presAssocID="{C4300ABC-0E1A-1748-9C11-8DD89BC1B1E6}" presName="composite" presStyleCnt="0"/>
      <dgm:spPr/>
    </dgm:pt>
    <dgm:pt modelId="{4283A6F6-7500-BA49-B06A-8139CDD57078}" type="pres">
      <dgm:prSet presAssocID="{C4300ABC-0E1A-1748-9C11-8DD89BC1B1E6}" presName="rect1" presStyleLbl="trAlignAcc1" presStyleIdx="2" presStyleCnt="3" custScaleX="200909" custLinFactNeighborX="833" custLinFactNeighborY="-3828">
        <dgm:presLayoutVars>
          <dgm:bulletEnabled val="1"/>
        </dgm:presLayoutVars>
      </dgm:prSet>
      <dgm:spPr/>
      <dgm:t>
        <a:bodyPr/>
        <a:lstStyle/>
        <a:p>
          <a:endParaRPr lang="en-US"/>
        </a:p>
      </dgm:t>
    </dgm:pt>
    <dgm:pt modelId="{A3CE489F-6E4F-AA4F-83A1-BE0C0F8ED9C0}" type="pres">
      <dgm:prSet presAssocID="{C4300ABC-0E1A-1748-9C11-8DD89BC1B1E6}" presName="rect2" presStyleLbl="fgImgPlace1" presStyleIdx="2" presStyleCnt="3" custScaleX="138260" custScaleY="107579" custLinFactX="-100000" custLinFactNeighborX="-116901" custLinFactNeighborY="4039"/>
      <dgm:spPr>
        <a:blipFill>
          <a:blip xmlns:r="http://schemas.openxmlformats.org/officeDocument/2006/relationships" r:embed="rId3" cstate="print">
            <a:extLst/>
          </a:blip>
          <a:srcRect/>
          <a:stretch>
            <a:fillRect l="-56000" r="-56000"/>
          </a:stretch>
        </a:blipFill>
      </dgm:spPr>
      <dgm:t>
        <a:bodyPr/>
        <a:lstStyle/>
        <a:p>
          <a:endParaRPr lang="en-US"/>
        </a:p>
      </dgm:t>
    </dgm:pt>
  </dgm:ptLst>
  <dgm:cxnLst>
    <dgm:cxn modelId="{8C2757AC-9610-A54B-A0BA-C76A9ADDEC36}" type="presOf" srcId="{287CE0E1-EFF8-A542-8CDB-8770A98C40CA}" destId="{FD6A3375-310A-0448-8C7D-C631B74EBBE5}" srcOrd="0" destOrd="0" presId="urn:microsoft.com/office/officeart/2008/layout/PictureStrips"/>
    <dgm:cxn modelId="{74D52010-61AB-7D4D-92A0-724F5EF3C8F4}" type="presOf" srcId="{C4300ABC-0E1A-1748-9C11-8DD89BC1B1E6}" destId="{4283A6F6-7500-BA49-B06A-8139CDD57078}" srcOrd="0" destOrd="0" presId="urn:microsoft.com/office/officeart/2008/layout/PictureStrips"/>
    <dgm:cxn modelId="{5312CB71-256E-D64E-8E47-419A80CEB632}" type="presOf" srcId="{08050881-D1A8-8548-8343-D77BB856697C}" destId="{C77BB74E-2988-AD4C-9A76-12B7C0F1EACE}" srcOrd="0" destOrd="0" presId="urn:microsoft.com/office/officeart/2008/layout/PictureStrips"/>
    <dgm:cxn modelId="{135018A8-92AD-3340-BD17-CF7AFD205035}" srcId="{287CE0E1-EFF8-A542-8CDB-8770A98C40CA}" destId="{04AAA4BC-06D3-9E42-8291-203080456835}" srcOrd="1" destOrd="0" parTransId="{05ABAE5E-5A99-824C-9BDB-876D3977B7C2}" sibTransId="{B40A9321-88D4-0C42-8BF2-63D20DB4386E}"/>
    <dgm:cxn modelId="{7EF084A6-7AFE-C34D-AB5A-68F45BCFC5F0}" srcId="{287CE0E1-EFF8-A542-8CDB-8770A98C40CA}" destId="{08050881-D1A8-8548-8343-D77BB856697C}" srcOrd="0" destOrd="0" parTransId="{9930B3DA-BF15-4141-9919-89C0D0E1FC32}" sibTransId="{87C13119-713D-E14B-83D1-A4DE8678CA1F}"/>
    <dgm:cxn modelId="{AA80CF38-700A-CE4F-8FA0-AD02398F252D}" type="presOf" srcId="{04AAA4BC-06D3-9E42-8291-203080456835}" destId="{5AEA4C3C-43AA-6F48-BD5F-2E11F64B448F}" srcOrd="0" destOrd="0" presId="urn:microsoft.com/office/officeart/2008/layout/PictureStrips"/>
    <dgm:cxn modelId="{1FD324E5-9F63-834D-BBDF-A2CCD3A6F046}" srcId="{287CE0E1-EFF8-A542-8CDB-8770A98C40CA}" destId="{C4300ABC-0E1A-1748-9C11-8DD89BC1B1E6}" srcOrd="2" destOrd="0" parTransId="{24D0E7A7-5493-FA41-AE1D-BE00FCB08C26}" sibTransId="{4653296F-9B88-FB44-ADD6-578843599305}"/>
    <dgm:cxn modelId="{6FC6F387-06F1-5344-84D2-90876EA6ADEB}" type="presParOf" srcId="{FD6A3375-310A-0448-8C7D-C631B74EBBE5}" destId="{2D56F7BC-5042-2045-A18D-9953C019226B}" srcOrd="0" destOrd="0" presId="urn:microsoft.com/office/officeart/2008/layout/PictureStrips"/>
    <dgm:cxn modelId="{23F8E84B-C272-C64B-9B17-E1A0BE19FCC8}" type="presParOf" srcId="{2D56F7BC-5042-2045-A18D-9953C019226B}" destId="{C77BB74E-2988-AD4C-9A76-12B7C0F1EACE}" srcOrd="0" destOrd="0" presId="urn:microsoft.com/office/officeart/2008/layout/PictureStrips"/>
    <dgm:cxn modelId="{B7C47B4E-3DE8-B743-80F0-1F0C3C8AA557}" type="presParOf" srcId="{2D56F7BC-5042-2045-A18D-9953C019226B}" destId="{7FDFC777-88EA-9042-B712-235407D7A3BD}" srcOrd="1" destOrd="0" presId="urn:microsoft.com/office/officeart/2008/layout/PictureStrips"/>
    <dgm:cxn modelId="{274B77F8-A63F-0347-8FC2-CF6D688755DA}" type="presParOf" srcId="{FD6A3375-310A-0448-8C7D-C631B74EBBE5}" destId="{6F2C85E9-DDA9-9244-A950-DCC33B9A2D5F}" srcOrd="1" destOrd="0" presId="urn:microsoft.com/office/officeart/2008/layout/PictureStrips"/>
    <dgm:cxn modelId="{66381C71-477B-3E4C-B9B8-B35925AE669E}" type="presParOf" srcId="{FD6A3375-310A-0448-8C7D-C631B74EBBE5}" destId="{5DBD7B54-2374-6F49-86AF-4722DAD6A620}" srcOrd="2" destOrd="0" presId="urn:microsoft.com/office/officeart/2008/layout/PictureStrips"/>
    <dgm:cxn modelId="{7C3ED6BE-8D2B-2648-B592-4C67A3B5FD4B}" type="presParOf" srcId="{5DBD7B54-2374-6F49-86AF-4722DAD6A620}" destId="{5AEA4C3C-43AA-6F48-BD5F-2E11F64B448F}" srcOrd="0" destOrd="0" presId="urn:microsoft.com/office/officeart/2008/layout/PictureStrips"/>
    <dgm:cxn modelId="{3B226053-351B-DF45-8361-04F7249361CF}" type="presParOf" srcId="{5DBD7B54-2374-6F49-86AF-4722DAD6A620}" destId="{C056A24B-090A-8542-8526-0ECEB7EDDD2D}" srcOrd="1" destOrd="0" presId="urn:microsoft.com/office/officeart/2008/layout/PictureStrips"/>
    <dgm:cxn modelId="{6F3710B4-EBF8-7C45-945A-2183E9471A1E}" type="presParOf" srcId="{FD6A3375-310A-0448-8C7D-C631B74EBBE5}" destId="{293AD690-2F59-A244-8793-FBA8745FCECA}" srcOrd="3" destOrd="0" presId="urn:microsoft.com/office/officeart/2008/layout/PictureStrips"/>
    <dgm:cxn modelId="{37CADD63-03BA-8442-86EE-9570AC4457DF}" type="presParOf" srcId="{FD6A3375-310A-0448-8C7D-C631B74EBBE5}" destId="{E97C942D-818B-8B4B-9E28-A5FCF3C10A3E}" srcOrd="4" destOrd="0" presId="urn:microsoft.com/office/officeart/2008/layout/PictureStrips"/>
    <dgm:cxn modelId="{5D39BC34-413D-A64A-A37E-89D2CE801EC1}" type="presParOf" srcId="{E97C942D-818B-8B4B-9E28-A5FCF3C10A3E}" destId="{4283A6F6-7500-BA49-B06A-8139CDD57078}" srcOrd="0" destOrd="0" presId="urn:microsoft.com/office/officeart/2008/layout/PictureStrips"/>
    <dgm:cxn modelId="{5D43F8EE-2434-0847-BCDC-2F7E98F57C84}" type="presParOf" srcId="{E97C942D-818B-8B4B-9E28-A5FCF3C10A3E}" destId="{A3CE489F-6E4F-AA4F-83A1-BE0C0F8ED9C0}"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B9272A-6EBA-1245-B9AF-AC15C1D1BDE3}" type="doc">
      <dgm:prSet loTypeId="urn:microsoft.com/office/officeart/2005/8/layout/radial6" loCatId="" qsTypeId="urn:microsoft.com/office/officeart/2005/8/quickstyle/simple4" qsCatId="simple" csTypeId="urn:microsoft.com/office/officeart/2005/8/colors/accent1_2#2" csCatId="accent1" phldr="1"/>
      <dgm:spPr/>
      <dgm:t>
        <a:bodyPr/>
        <a:lstStyle/>
        <a:p>
          <a:endParaRPr lang="en-US"/>
        </a:p>
      </dgm:t>
    </dgm:pt>
    <dgm:pt modelId="{8A533513-1107-2B4B-BC32-06378BB3F2A2}">
      <dgm:prSet phldrT="[Text]" custT="1"/>
      <dgm:spPr>
        <a:blipFill rotWithShape="0">
          <a:blip xmlns:r="http://schemas.openxmlformats.org/officeDocument/2006/relationships" r:embed="rId1"/>
          <a:stretch>
            <a:fillRect/>
          </a:stretch>
        </a:blipFill>
      </dgm:spPr>
      <dgm:t>
        <a:bodyPr/>
        <a:lstStyle/>
        <a:p>
          <a:endParaRPr lang="en-US" sz="2000" dirty="0"/>
        </a:p>
      </dgm:t>
    </dgm:pt>
    <dgm:pt modelId="{BCCCEB91-2558-3047-A5D2-14DEEEA806AB}" type="parTrans" cxnId="{D98733BB-B04D-1348-A6B5-988360A2DAF2}">
      <dgm:prSet/>
      <dgm:spPr/>
      <dgm:t>
        <a:bodyPr/>
        <a:lstStyle/>
        <a:p>
          <a:endParaRPr lang="en-US"/>
        </a:p>
      </dgm:t>
    </dgm:pt>
    <dgm:pt modelId="{D6A4A899-197D-0445-8155-3A6D081C392A}" type="sibTrans" cxnId="{D98733BB-B04D-1348-A6B5-988360A2DAF2}">
      <dgm:prSet/>
      <dgm:spPr/>
      <dgm:t>
        <a:bodyPr/>
        <a:lstStyle/>
        <a:p>
          <a:endParaRPr lang="en-US"/>
        </a:p>
      </dgm:t>
    </dgm:pt>
    <dgm:pt modelId="{BA24373D-D036-214A-84E5-FC724DD1F56F}">
      <dgm:prSet phldrT="[Text]" custT="1"/>
      <dgm:spPr>
        <a:solidFill>
          <a:schemeClr val="accent1">
            <a:lumMod val="40000"/>
            <a:lumOff val="60000"/>
          </a:schemeClr>
        </a:solidFill>
      </dgm:spPr>
      <dgm:t>
        <a:bodyPr/>
        <a:lstStyle/>
        <a:p>
          <a:r>
            <a:rPr lang="en-US" sz="1800" dirty="0" smtClean="0">
              <a:solidFill>
                <a:srgbClr val="000000"/>
              </a:solidFill>
              <a:latin typeface="+mj-lt"/>
            </a:rPr>
            <a:t>Most cleaning, sanitizing or disinfection products sold are not safe, even though they are available at most stores.</a:t>
          </a:r>
          <a:endParaRPr lang="en-US" sz="1800" dirty="0">
            <a:solidFill>
              <a:srgbClr val="000000"/>
            </a:solidFill>
          </a:endParaRPr>
        </a:p>
      </dgm:t>
    </dgm:pt>
    <dgm:pt modelId="{96D454BD-7C20-724C-B2F1-847EDCD1D67C}" type="parTrans" cxnId="{7866AAE9-BF0D-5644-BE35-85B69CF951B4}">
      <dgm:prSet/>
      <dgm:spPr/>
      <dgm:t>
        <a:bodyPr/>
        <a:lstStyle/>
        <a:p>
          <a:endParaRPr lang="en-US"/>
        </a:p>
      </dgm:t>
    </dgm:pt>
    <dgm:pt modelId="{32FB4680-AF60-F841-8786-EB6BEE988A18}" type="sibTrans" cxnId="{7866AAE9-BF0D-5644-BE35-85B69CF951B4}">
      <dgm:prSet/>
      <dgm:spPr/>
      <dgm:t>
        <a:bodyPr/>
        <a:lstStyle/>
        <a:p>
          <a:endParaRPr lang="en-US"/>
        </a:p>
      </dgm:t>
    </dgm:pt>
    <dgm:pt modelId="{B8E8B466-6F51-234A-8A4B-63C63A49DFF1}">
      <dgm:prSet phldrT="[Text]" custT="1"/>
      <dgm:spPr>
        <a:solidFill>
          <a:schemeClr val="accent2">
            <a:lumMod val="60000"/>
            <a:lumOff val="40000"/>
          </a:schemeClr>
        </a:solidFill>
      </dgm:spPr>
      <dgm:t>
        <a:bodyPr/>
        <a:lstStyle/>
        <a:p>
          <a:r>
            <a:rPr lang="en-US" sz="1800" b="1" u="sng" dirty="0" smtClean="0">
              <a:solidFill>
                <a:srgbClr val="000000"/>
              </a:solidFill>
              <a:latin typeface="+mj-lt"/>
            </a:rPr>
            <a:t>Only</a:t>
          </a:r>
          <a:r>
            <a:rPr lang="en-US" sz="1800" dirty="0" smtClean="0">
              <a:solidFill>
                <a:srgbClr val="000000"/>
              </a:solidFill>
              <a:latin typeface="+mj-lt"/>
            </a:rPr>
            <a:t> the chemicals that kill bacteria, viruses, or mold (disinfectants) have to be labeled. </a:t>
          </a:r>
          <a:endParaRPr lang="en-US" sz="1800" dirty="0">
            <a:solidFill>
              <a:srgbClr val="000000"/>
            </a:solidFill>
          </a:endParaRPr>
        </a:p>
      </dgm:t>
    </dgm:pt>
    <dgm:pt modelId="{D17A44AC-8F90-5C47-A536-CB3B0BB9AF0E}" type="parTrans" cxnId="{430206D7-C451-644D-8BC9-AFF13015EFDE}">
      <dgm:prSet/>
      <dgm:spPr/>
      <dgm:t>
        <a:bodyPr/>
        <a:lstStyle/>
        <a:p>
          <a:endParaRPr lang="en-US"/>
        </a:p>
      </dgm:t>
    </dgm:pt>
    <dgm:pt modelId="{FE628231-5FBD-5349-AA5C-ECC0BAAEEE5E}" type="sibTrans" cxnId="{430206D7-C451-644D-8BC9-AFF13015EFDE}">
      <dgm:prSet/>
      <dgm:spPr/>
      <dgm:t>
        <a:bodyPr/>
        <a:lstStyle/>
        <a:p>
          <a:endParaRPr lang="en-US"/>
        </a:p>
      </dgm:t>
    </dgm:pt>
    <dgm:pt modelId="{C69F7937-76C4-DE4A-9C74-58D334DE580D}">
      <dgm:prSet phldrT="[Text]" custT="1"/>
      <dgm:spPr>
        <a:solidFill>
          <a:schemeClr val="accent3">
            <a:lumMod val="60000"/>
            <a:lumOff val="40000"/>
          </a:schemeClr>
        </a:solidFill>
      </dgm:spPr>
      <dgm:t>
        <a:bodyPr/>
        <a:lstStyle/>
        <a:p>
          <a:r>
            <a:rPr lang="en-US" sz="1800" dirty="0" smtClean="0">
              <a:solidFill>
                <a:srgbClr val="000000"/>
              </a:solidFill>
              <a:latin typeface="+mj-lt"/>
            </a:rPr>
            <a:t>Manufacturers are not required to list all the ingredients on the label.</a:t>
          </a:r>
          <a:endParaRPr lang="en-US" sz="1800" dirty="0">
            <a:solidFill>
              <a:srgbClr val="000000"/>
            </a:solidFill>
          </a:endParaRPr>
        </a:p>
      </dgm:t>
    </dgm:pt>
    <dgm:pt modelId="{A24CDFE3-FC2F-7947-A80F-2F6AB44F9D33}" type="parTrans" cxnId="{A77B365E-69CD-FB43-B0E5-EE3C15327CC0}">
      <dgm:prSet/>
      <dgm:spPr/>
      <dgm:t>
        <a:bodyPr/>
        <a:lstStyle/>
        <a:p>
          <a:endParaRPr lang="en-US"/>
        </a:p>
      </dgm:t>
    </dgm:pt>
    <dgm:pt modelId="{61A8CD6A-61BE-3A47-A5EB-31974087B12F}" type="sibTrans" cxnId="{A77B365E-69CD-FB43-B0E5-EE3C15327CC0}">
      <dgm:prSet/>
      <dgm:spPr/>
      <dgm:t>
        <a:bodyPr/>
        <a:lstStyle/>
        <a:p>
          <a:endParaRPr lang="en-US"/>
        </a:p>
      </dgm:t>
    </dgm:pt>
    <dgm:pt modelId="{B8CEF754-2687-6F4C-B616-7847559C3134}">
      <dgm:prSet phldrT="[Text]" custT="1"/>
      <dgm:spPr>
        <a:solidFill>
          <a:schemeClr val="accent5">
            <a:lumMod val="60000"/>
            <a:lumOff val="40000"/>
          </a:schemeClr>
        </a:solidFill>
      </dgm:spPr>
      <dgm:t>
        <a:bodyPr/>
        <a:lstStyle/>
        <a:p>
          <a:r>
            <a:rPr lang="en-US" sz="1800" dirty="0" smtClean="0">
              <a:solidFill>
                <a:srgbClr val="000000"/>
              </a:solidFill>
              <a:latin typeface="+mj-lt"/>
            </a:rPr>
            <a:t>Many cleaning and sanitizing chemicals can cause health problems in children and staff. </a:t>
          </a:r>
          <a:endParaRPr lang="en-US" sz="1800" dirty="0">
            <a:solidFill>
              <a:srgbClr val="000000"/>
            </a:solidFill>
          </a:endParaRPr>
        </a:p>
      </dgm:t>
    </dgm:pt>
    <dgm:pt modelId="{843F3ED6-BD63-834D-9CC7-57A25F91584A}" type="parTrans" cxnId="{D67450EE-CDDA-2748-A6A3-519085020760}">
      <dgm:prSet/>
      <dgm:spPr/>
      <dgm:t>
        <a:bodyPr/>
        <a:lstStyle/>
        <a:p>
          <a:endParaRPr lang="en-US"/>
        </a:p>
      </dgm:t>
    </dgm:pt>
    <dgm:pt modelId="{6DBF95E3-51CB-1F4C-92D4-BB6A1C2CC67A}" type="sibTrans" cxnId="{D67450EE-CDDA-2748-A6A3-519085020760}">
      <dgm:prSet/>
      <dgm:spPr/>
      <dgm:t>
        <a:bodyPr/>
        <a:lstStyle/>
        <a:p>
          <a:endParaRPr lang="en-US"/>
        </a:p>
      </dgm:t>
    </dgm:pt>
    <dgm:pt modelId="{F2AA6298-4517-AA4D-892B-463793D2E3AE}">
      <dgm:prSet phldrT="[Text]" custScaleX="248855" custScaleY="235324" custRadScaleRad="168281" custRadScaleInc="117"/>
      <dgm:spPr/>
      <dgm:t>
        <a:bodyPr/>
        <a:lstStyle/>
        <a:p>
          <a:endParaRPr lang="en-US"/>
        </a:p>
      </dgm:t>
    </dgm:pt>
    <dgm:pt modelId="{896D9876-B571-1A4B-83DC-762CD672C077}" type="parTrans" cxnId="{94D2C327-FD2E-8148-B313-5C8921673FED}">
      <dgm:prSet/>
      <dgm:spPr/>
      <dgm:t>
        <a:bodyPr/>
        <a:lstStyle/>
        <a:p>
          <a:endParaRPr lang="en-US"/>
        </a:p>
      </dgm:t>
    </dgm:pt>
    <dgm:pt modelId="{30A64FC1-E0F9-2249-99FF-98A5DAAF1DA0}" type="sibTrans" cxnId="{94D2C327-FD2E-8148-B313-5C8921673FED}">
      <dgm:prSet/>
      <dgm:spPr/>
      <dgm:t>
        <a:bodyPr/>
        <a:lstStyle/>
        <a:p>
          <a:endParaRPr lang="en-US"/>
        </a:p>
      </dgm:t>
    </dgm:pt>
    <dgm:pt modelId="{3C39CCA6-F7B3-5846-B923-5A45F68CFF1E}" type="pres">
      <dgm:prSet presAssocID="{34B9272A-6EBA-1245-B9AF-AC15C1D1BDE3}" presName="Name0" presStyleCnt="0">
        <dgm:presLayoutVars>
          <dgm:chMax val="1"/>
          <dgm:dir/>
          <dgm:animLvl val="ctr"/>
          <dgm:resizeHandles val="exact"/>
        </dgm:presLayoutVars>
      </dgm:prSet>
      <dgm:spPr/>
      <dgm:t>
        <a:bodyPr/>
        <a:lstStyle/>
        <a:p>
          <a:endParaRPr lang="en-US"/>
        </a:p>
      </dgm:t>
    </dgm:pt>
    <dgm:pt modelId="{9F96D489-6313-284E-82C6-5A6EC6BAD4A6}" type="pres">
      <dgm:prSet presAssocID="{8A533513-1107-2B4B-BC32-06378BB3F2A2}" presName="centerShape" presStyleLbl="node0" presStyleIdx="0" presStyleCnt="1" custScaleX="223207" custScaleY="98805" custLinFactNeighborX="1361" custLinFactNeighborY="3850"/>
      <dgm:spPr/>
      <dgm:t>
        <a:bodyPr/>
        <a:lstStyle/>
        <a:p>
          <a:endParaRPr lang="en-US"/>
        </a:p>
      </dgm:t>
    </dgm:pt>
    <dgm:pt modelId="{D4FF16B0-76E4-5945-B83C-71AFF21D27B1}" type="pres">
      <dgm:prSet presAssocID="{BA24373D-D036-214A-84E5-FC724DD1F56F}" presName="node" presStyleLbl="node1" presStyleIdx="0" presStyleCnt="4" custScaleX="227915" custScaleY="198115" custRadScaleRad="112630" custRadScaleInc="6245">
        <dgm:presLayoutVars>
          <dgm:bulletEnabled val="1"/>
        </dgm:presLayoutVars>
      </dgm:prSet>
      <dgm:spPr/>
      <dgm:t>
        <a:bodyPr/>
        <a:lstStyle/>
        <a:p>
          <a:endParaRPr lang="en-US"/>
        </a:p>
      </dgm:t>
    </dgm:pt>
    <dgm:pt modelId="{A09CA81D-62FF-BA40-BF02-6FD0C870B6BF}" type="pres">
      <dgm:prSet presAssocID="{BA24373D-D036-214A-84E5-FC724DD1F56F}" presName="dummy" presStyleCnt="0"/>
      <dgm:spPr/>
    </dgm:pt>
    <dgm:pt modelId="{6B4BC58C-7C8D-4E45-A448-71F0E3E6944D}" type="pres">
      <dgm:prSet presAssocID="{32FB4680-AF60-F841-8786-EB6BEE988A18}" presName="sibTrans" presStyleLbl="sibTrans2D1" presStyleIdx="0" presStyleCnt="4" custScaleX="84669" custScaleY="78498" custLinFactNeighborX="4849" custLinFactNeighborY="-7405"/>
      <dgm:spPr/>
      <dgm:t>
        <a:bodyPr/>
        <a:lstStyle/>
        <a:p>
          <a:endParaRPr lang="en-US"/>
        </a:p>
      </dgm:t>
    </dgm:pt>
    <dgm:pt modelId="{CAE80FD3-D689-AB4C-8384-1D574858998C}" type="pres">
      <dgm:prSet presAssocID="{B8E8B466-6F51-234A-8A4B-63C63A49DFF1}" presName="node" presStyleLbl="node1" presStyleIdx="1" presStyleCnt="4" custScaleX="215431" custScaleY="215161" custRadScaleRad="190388" custRadScaleInc="3576">
        <dgm:presLayoutVars>
          <dgm:bulletEnabled val="1"/>
        </dgm:presLayoutVars>
      </dgm:prSet>
      <dgm:spPr/>
      <dgm:t>
        <a:bodyPr/>
        <a:lstStyle/>
        <a:p>
          <a:endParaRPr lang="en-US"/>
        </a:p>
      </dgm:t>
    </dgm:pt>
    <dgm:pt modelId="{8FB99CA8-2612-A14C-8CB8-0D20E3B80506}" type="pres">
      <dgm:prSet presAssocID="{B8E8B466-6F51-234A-8A4B-63C63A49DFF1}" presName="dummy" presStyleCnt="0"/>
      <dgm:spPr/>
    </dgm:pt>
    <dgm:pt modelId="{B55F9C96-A938-9947-B6D0-88A6E97E384E}" type="pres">
      <dgm:prSet presAssocID="{FE628231-5FBD-5349-AA5C-ECC0BAAEEE5E}" presName="sibTrans" presStyleLbl="sibTrans2D1" presStyleIdx="1" presStyleCnt="4" custScaleX="80026" custScaleY="89213" custLinFactNeighborX="6534" custLinFactNeighborY="6534"/>
      <dgm:spPr/>
      <dgm:t>
        <a:bodyPr/>
        <a:lstStyle/>
        <a:p>
          <a:endParaRPr lang="en-US"/>
        </a:p>
      </dgm:t>
    </dgm:pt>
    <dgm:pt modelId="{AC0E0485-B95F-D846-B7B7-E6B1D0C3139F}" type="pres">
      <dgm:prSet presAssocID="{C69F7937-76C4-DE4A-9C74-58D334DE580D}" presName="node" presStyleLbl="node1" presStyleIdx="2" presStyleCnt="4" custScaleX="189777" custScaleY="174335" custRadScaleRad="84330" custRadScaleInc="-21375">
        <dgm:presLayoutVars>
          <dgm:bulletEnabled val="1"/>
        </dgm:presLayoutVars>
      </dgm:prSet>
      <dgm:spPr/>
      <dgm:t>
        <a:bodyPr/>
        <a:lstStyle/>
        <a:p>
          <a:endParaRPr lang="en-US"/>
        </a:p>
      </dgm:t>
    </dgm:pt>
    <dgm:pt modelId="{C9ECD434-6AC4-644E-9B44-15342EDF212F}" type="pres">
      <dgm:prSet presAssocID="{C69F7937-76C4-DE4A-9C74-58D334DE580D}" presName="dummy" presStyleCnt="0"/>
      <dgm:spPr/>
    </dgm:pt>
    <dgm:pt modelId="{40BFAAC5-B4C7-6840-B35F-1957657CCC85}" type="pres">
      <dgm:prSet presAssocID="{61A8CD6A-61BE-3A47-A5EB-31974087B12F}" presName="sibTrans" presStyleLbl="sibTrans2D1" presStyleIdx="2" presStyleCnt="4" custScaleX="84131" custScaleY="81300" custLinFactNeighborX="-1986" custLinFactNeighborY="4372"/>
      <dgm:spPr/>
      <dgm:t>
        <a:bodyPr/>
        <a:lstStyle/>
        <a:p>
          <a:endParaRPr lang="en-US"/>
        </a:p>
      </dgm:t>
    </dgm:pt>
    <dgm:pt modelId="{D3352E73-709A-4E4A-914D-875B6A15B3B9}" type="pres">
      <dgm:prSet presAssocID="{B8CEF754-2687-6F4C-B616-7847559C3134}" presName="node" presStyleLbl="node1" presStyleIdx="3" presStyleCnt="4" custScaleX="201738" custScaleY="191028" custRadScaleRad="156340" custRadScaleInc="2514">
        <dgm:presLayoutVars>
          <dgm:bulletEnabled val="1"/>
        </dgm:presLayoutVars>
      </dgm:prSet>
      <dgm:spPr/>
      <dgm:t>
        <a:bodyPr/>
        <a:lstStyle/>
        <a:p>
          <a:endParaRPr lang="en-US"/>
        </a:p>
      </dgm:t>
    </dgm:pt>
    <dgm:pt modelId="{B122FE90-0DF6-7748-9F66-A4488570A4CF}" type="pres">
      <dgm:prSet presAssocID="{B8CEF754-2687-6F4C-B616-7847559C3134}" presName="dummy" presStyleCnt="0"/>
      <dgm:spPr/>
    </dgm:pt>
    <dgm:pt modelId="{ACFA22CD-719E-C740-AE2A-61DFB4407E97}" type="pres">
      <dgm:prSet presAssocID="{6DBF95E3-51CB-1F4C-92D4-BB6A1C2CC67A}" presName="sibTrans" presStyleLbl="sibTrans2D1" presStyleIdx="3" presStyleCnt="4" custLinFactNeighborX="-1204" custLinFactNeighborY="3306"/>
      <dgm:spPr/>
      <dgm:t>
        <a:bodyPr/>
        <a:lstStyle/>
        <a:p>
          <a:endParaRPr lang="en-US"/>
        </a:p>
      </dgm:t>
    </dgm:pt>
  </dgm:ptLst>
  <dgm:cxnLst>
    <dgm:cxn modelId="{A77B365E-69CD-FB43-B0E5-EE3C15327CC0}" srcId="{8A533513-1107-2B4B-BC32-06378BB3F2A2}" destId="{C69F7937-76C4-DE4A-9C74-58D334DE580D}" srcOrd="2" destOrd="0" parTransId="{A24CDFE3-FC2F-7947-A80F-2F6AB44F9D33}" sibTransId="{61A8CD6A-61BE-3A47-A5EB-31974087B12F}"/>
    <dgm:cxn modelId="{C98F8235-0E6C-6049-AF77-F8C19CEBEA79}" type="presOf" srcId="{61A8CD6A-61BE-3A47-A5EB-31974087B12F}" destId="{40BFAAC5-B4C7-6840-B35F-1957657CCC85}" srcOrd="0" destOrd="0" presId="urn:microsoft.com/office/officeart/2005/8/layout/radial6"/>
    <dgm:cxn modelId="{D98733BB-B04D-1348-A6B5-988360A2DAF2}" srcId="{34B9272A-6EBA-1245-B9AF-AC15C1D1BDE3}" destId="{8A533513-1107-2B4B-BC32-06378BB3F2A2}" srcOrd="0" destOrd="0" parTransId="{BCCCEB91-2558-3047-A5D2-14DEEEA806AB}" sibTransId="{D6A4A899-197D-0445-8155-3A6D081C392A}"/>
    <dgm:cxn modelId="{29478E79-B139-B449-8121-A3AC8FC90D02}" type="presOf" srcId="{32FB4680-AF60-F841-8786-EB6BEE988A18}" destId="{6B4BC58C-7C8D-4E45-A448-71F0E3E6944D}" srcOrd="0" destOrd="0" presId="urn:microsoft.com/office/officeart/2005/8/layout/radial6"/>
    <dgm:cxn modelId="{E5E5B426-65CE-394C-9D5A-2E5A02A3C7E7}" type="presOf" srcId="{B8E8B466-6F51-234A-8A4B-63C63A49DFF1}" destId="{CAE80FD3-D689-AB4C-8384-1D574858998C}" srcOrd="0" destOrd="0" presId="urn:microsoft.com/office/officeart/2005/8/layout/radial6"/>
    <dgm:cxn modelId="{A74656A6-EFD1-0447-9B7B-BDC1FE6F2B59}" type="presOf" srcId="{6DBF95E3-51CB-1F4C-92D4-BB6A1C2CC67A}" destId="{ACFA22CD-719E-C740-AE2A-61DFB4407E97}" srcOrd="0" destOrd="0" presId="urn:microsoft.com/office/officeart/2005/8/layout/radial6"/>
    <dgm:cxn modelId="{430206D7-C451-644D-8BC9-AFF13015EFDE}" srcId="{8A533513-1107-2B4B-BC32-06378BB3F2A2}" destId="{B8E8B466-6F51-234A-8A4B-63C63A49DFF1}" srcOrd="1" destOrd="0" parTransId="{D17A44AC-8F90-5C47-A536-CB3B0BB9AF0E}" sibTransId="{FE628231-5FBD-5349-AA5C-ECC0BAAEEE5E}"/>
    <dgm:cxn modelId="{518C50B7-9062-C04E-848F-CC6F5B44AFDB}" type="presOf" srcId="{BA24373D-D036-214A-84E5-FC724DD1F56F}" destId="{D4FF16B0-76E4-5945-B83C-71AFF21D27B1}" srcOrd="0" destOrd="0" presId="urn:microsoft.com/office/officeart/2005/8/layout/radial6"/>
    <dgm:cxn modelId="{9DA51A45-0D18-6143-B2E8-925601A5715E}" type="presOf" srcId="{C69F7937-76C4-DE4A-9C74-58D334DE580D}" destId="{AC0E0485-B95F-D846-B7B7-E6B1D0C3139F}" srcOrd="0" destOrd="0" presId="urn:microsoft.com/office/officeart/2005/8/layout/radial6"/>
    <dgm:cxn modelId="{4D001D0A-1F5F-8240-9AA6-D4ADB04D8EF9}" type="presOf" srcId="{FE628231-5FBD-5349-AA5C-ECC0BAAEEE5E}" destId="{B55F9C96-A938-9947-B6D0-88A6E97E384E}" srcOrd="0" destOrd="0" presId="urn:microsoft.com/office/officeart/2005/8/layout/radial6"/>
    <dgm:cxn modelId="{7866AAE9-BF0D-5644-BE35-85B69CF951B4}" srcId="{8A533513-1107-2B4B-BC32-06378BB3F2A2}" destId="{BA24373D-D036-214A-84E5-FC724DD1F56F}" srcOrd="0" destOrd="0" parTransId="{96D454BD-7C20-724C-B2F1-847EDCD1D67C}" sibTransId="{32FB4680-AF60-F841-8786-EB6BEE988A18}"/>
    <dgm:cxn modelId="{D67450EE-CDDA-2748-A6A3-519085020760}" srcId="{8A533513-1107-2B4B-BC32-06378BB3F2A2}" destId="{B8CEF754-2687-6F4C-B616-7847559C3134}" srcOrd="3" destOrd="0" parTransId="{843F3ED6-BD63-834D-9CC7-57A25F91584A}" sibTransId="{6DBF95E3-51CB-1F4C-92D4-BB6A1C2CC67A}"/>
    <dgm:cxn modelId="{94D2C327-FD2E-8148-B313-5C8921673FED}" srcId="{34B9272A-6EBA-1245-B9AF-AC15C1D1BDE3}" destId="{F2AA6298-4517-AA4D-892B-463793D2E3AE}" srcOrd="1" destOrd="0" parTransId="{896D9876-B571-1A4B-83DC-762CD672C077}" sibTransId="{30A64FC1-E0F9-2249-99FF-98A5DAAF1DA0}"/>
    <dgm:cxn modelId="{BF61FBAE-9619-7B45-8B38-11ADE4CDAC42}" type="presOf" srcId="{8A533513-1107-2B4B-BC32-06378BB3F2A2}" destId="{9F96D489-6313-284E-82C6-5A6EC6BAD4A6}" srcOrd="0" destOrd="0" presId="urn:microsoft.com/office/officeart/2005/8/layout/radial6"/>
    <dgm:cxn modelId="{D254FEFF-D1F7-F94F-B9A4-A0E68774C34A}" type="presOf" srcId="{34B9272A-6EBA-1245-B9AF-AC15C1D1BDE3}" destId="{3C39CCA6-F7B3-5846-B923-5A45F68CFF1E}" srcOrd="0" destOrd="0" presId="urn:microsoft.com/office/officeart/2005/8/layout/radial6"/>
    <dgm:cxn modelId="{886AFCB1-5AF8-EE44-90AB-A1348F1BBCE3}" type="presOf" srcId="{B8CEF754-2687-6F4C-B616-7847559C3134}" destId="{D3352E73-709A-4E4A-914D-875B6A15B3B9}" srcOrd="0" destOrd="0" presId="urn:microsoft.com/office/officeart/2005/8/layout/radial6"/>
    <dgm:cxn modelId="{CC2AEC85-1226-884F-A26F-ABB700E79877}" type="presParOf" srcId="{3C39CCA6-F7B3-5846-B923-5A45F68CFF1E}" destId="{9F96D489-6313-284E-82C6-5A6EC6BAD4A6}" srcOrd="0" destOrd="0" presId="urn:microsoft.com/office/officeart/2005/8/layout/radial6"/>
    <dgm:cxn modelId="{82A32F7D-B5D1-3B42-A1FF-6DCFDF5F6669}" type="presParOf" srcId="{3C39CCA6-F7B3-5846-B923-5A45F68CFF1E}" destId="{D4FF16B0-76E4-5945-B83C-71AFF21D27B1}" srcOrd="1" destOrd="0" presId="urn:microsoft.com/office/officeart/2005/8/layout/radial6"/>
    <dgm:cxn modelId="{75AC2D3B-D505-A442-80F0-CB21F0197C7D}" type="presParOf" srcId="{3C39CCA6-F7B3-5846-B923-5A45F68CFF1E}" destId="{A09CA81D-62FF-BA40-BF02-6FD0C870B6BF}" srcOrd="2" destOrd="0" presId="urn:microsoft.com/office/officeart/2005/8/layout/radial6"/>
    <dgm:cxn modelId="{47792B8A-FEF0-AA49-AB40-60699E219A65}" type="presParOf" srcId="{3C39CCA6-F7B3-5846-B923-5A45F68CFF1E}" destId="{6B4BC58C-7C8D-4E45-A448-71F0E3E6944D}" srcOrd="3" destOrd="0" presId="urn:microsoft.com/office/officeart/2005/8/layout/radial6"/>
    <dgm:cxn modelId="{E300B706-A566-074B-A481-553B38F3D46C}" type="presParOf" srcId="{3C39CCA6-F7B3-5846-B923-5A45F68CFF1E}" destId="{CAE80FD3-D689-AB4C-8384-1D574858998C}" srcOrd="4" destOrd="0" presId="urn:microsoft.com/office/officeart/2005/8/layout/radial6"/>
    <dgm:cxn modelId="{3DAB5DEE-A93E-CF4A-96E8-225BCDBEED8A}" type="presParOf" srcId="{3C39CCA6-F7B3-5846-B923-5A45F68CFF1E}" destId="{8FB99CA8-2612-A14C-8CB8-0D20E3B80506}" srcOrd="5" destOrd="0" presId="urn:microsoft.com/office/officeart/2005/8/layout/radial6"/>
    <dgm:cxn modelId="{F836037F-A8A5-BE43-8EE9-6BA53171641F}" type="presParOf" srcId="{3C39CCA6-F7B3-5846-B923-5A45F68CFF1E}" destId="{B55F9C96-A938-9947-B6D0-88A6E97E384E}" srcOrd="6" destOrd="0" presId="urn:microsoft.com/office/officeart/2005/8/layout/radial6"/>
    <dgm:cxn modelId="{1F7C4398-B82A-7F44-ADEE-328BABF4CC04}" type="presParOf" srcId="{3C39CCA6-F7B3-5846-B923-5A45F68CFF1E}" destId="{AC0E0485-B95F-D846-B7B7-E6B1D0C3139F}" srcOrd="7" destOrd="0" presId="urn:microsoft.com/office/officeart/2005/8/layout/radial6"/>
    <dgm:cxn modelId="{C1E08338-90DA-1D4B-89B8-25067DC01FA3}" type="presParOf" srcId="{3C39CCA6-F7B3-5846-B923-5A45F68CFF1E}" destId="{C9ECD434-6AC4-644E-9B44-15342EDF212F}" srcOrd="8" destOrd="0" presId="urn:microsoft.com/office/officeart/2005/8/layout/radial6"/>
    <dgm:cxn modelId="{5560D13B-8B73-C444-8028-C34D06F52CE9}" type="presParOf" srcId="{3C39CCA6-F7B3-5846-B923-5A45F68CFF1E}" destId="{40BFAAC5-B4C7-6840-B35F-1957657CCC85}" srcOrd="9" destOrd="0" presId="urn:microsoft.com/office/officeart/2005/8/layout/radial6"/>
    <dgm:cxn modelId="{EE7884A3-23B4-D74F-9F87-6E4D3A0E6227}" type="presParOf" srcId="{3C39CCA6-F7B3-5846-B923-5A45F68CFF1E}" destId="{D3352E73-709A-4E4A-914D-875B6A15B3B9}" srcOrd="10" destOrd="0" presId="urn:microsoft.com/office/officeart/2005/8/layout/radial6"/>
    <dgm:cxn modelId="{1D37443D-271C-DB4E-AAD3-E982A79A71D6}" type="presParOf" srcId="{3C39CCA6-F7B3-5846-B923-5A45F68CFF1E}" destId="{B122FE90-0DF6-7748-9F66-A4488570A4CF}" srcOrd="11" destOrd="0" presId="urn:microsoft.com/office/officeart/2005/8/layout/radial6"/>
    <dgm:cxn modelId="{959566AC-D150-7741-9727-9C1DA60E2C0A}" type="presParOf" srcId="{3C39CCA6-F7B3-5846-B923-5A45F68CFF1E}" destId="{ACFA22CD-719E-C740-AE2A-61DFB4407E97}"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8354D0-7139-DB48-90C3-9639474B62C0}" type="doc">
      <dgm:prSet loTypeId="urn:microsoft.com/office/officeart/2008/layout/CircularPictureCallout" loCatId="" qsTypeId="urn:microsoft.com/office/officeart/2005/8/quickstyle/simple4" qsCatId="simple" csTypeId="urn:microsoft.com/office/officeart/2005/8/colors/accent1_2#3" csCatId="accent1" phldr="1"/>
      <dgm:spPr/>
      <dgm:t>
        <a:bodyPr/>
        <a:lstStyle/>
        <a:p>
          <a:endParaRPr lang="en-US"/>
        </a:p>
      </dgm:t>
    </dgm:pt>
    <dgm:pt modelId="{9326C6B8-2893-D84D-A6CA-95D7C2A66FCB}">
      <dgm:prSet/>
      <dgm:spPr/>
      <dgm:t>
        <a:bodyPr/>
        <a:lstStyle/>
        <a:p>
          <a:endParaRPr lang="en-US"/>
        </a:p>
      </dgm:t>
    </dgm:pt>
    <dgm:pt modelId="{EF4FEF78-E482-3847-BDF3-E9D6C2DE53EC}" type="parTrans" cxnId="{FF79CBEF-1E7B-D74B-9619-ADF9616A771D}">
      <dgm:prSet/>
      <dgm:spPr/>
      <dgm:t>
        <a:bodyPr/>
        <a:lstStyle/>
        <a:p>
          <a:endParaRPr lang="en-US"/>
        </a:p>
      </dgm:t>
    </dgm:pt>
    <dgm:pt modelId="{F9ED4A40-CE41-6C41-B640-CFCE4CDE1154}" type="sibTrans" cxnId="{FF79CBEF-1E7B-D74B-9619-ADF9616A771D}">
      <dgm:prSet/>
      <dgm:spPr>
        <a:solidFill>
          <a:schemeClr val="accent2">
            <a:lumMod val="20000"/>
            <a:lumOff val="80000"/>
          </a:schemeClr>
        </a:solidFill>
      </dgm:spPr>
      <dgm:t>
        <a:bodyPr/>
        <a:lstStyle/>
        <a:p>
          <a:endParaRPr lang="en-US"/>
        </a:p>
      </dgm:t>
    </dgm:pt>
    <dgm:pt modelId="{3A2652FB-DDB6-B244-A94E-619AAFB0A3D6}">
      <dgm:prSet phldrT="[Text]" phldr="1"/>
      <dgm:spPr/>
      <dgm:t>
        <a:bodyPr/>
        <a:lstStyle/>
        <a:p>
          <a:endParaRPr lang="en-US"/>
        </a:p>
      </dgm:t>
    </dgm:pt>
    <dgm:pt modelId="{06902E98-A979-4E43-A183-43D10A051B33}" type="parTrans" cxnId="{44E036A7-3F4F-AB42-8DFF-64B0B9C2EF00}">
      <dgm:prSet/>
      <dgm:spPr/>
      <dgm:t>
        <a:bodyPr/>
        <a:lstStyle/>
        <a:p>
          <a:endParaRPr lang="en-US"/>
        </a:p>
      </dgm:t>
    </dgm:pt>
    <dgm:pt modelId="{5325AC1E-8961-694B-864A-B5675C35DB76}" type="sibTrans" cxnId="{44E036A7-3F4F-AB42-8DFF-64B0B9C2EF00}">
      <dgm:prSet/>
      <dgm:spPr>
        <a:blipFill>
          <a:blip xmlns:r="http://schemas.openxmlformats.org/officeDocument/2006/relationships" r:embed="rId1">
            <a:extLst/>
          </a:blip>
          <a:srcRect/>
          <a:stretch>
            <a:fillRect l="-17000" r="-17000"/>
          </a:stretch>
        </a:blipFill>
      </dgm:spPr>
      <dgm:t>
        <a:bodyPr/>
        <a:lstStyle/>
        <a:p>
          <a:endParaRPr lang="en-US"/>
        </a:p>
      </dgm:t>
    </dgm:pt>
    <dgm:pt modelId="{A1ED5193-CF3F-2A4D-B6DF-BD110CB7A09A}">
      <dgm:prSet phldrT="[Text]" phldr="1"/>
      <dgm:spPr/>
      <dgm:t>
        <a:bodyPr/>
        <a:lstStyle/>
        <a:p>
          <a:endParaRPr lang="en-US"/>
        </a:p>
      </dgm:t>
    </dgm:pt>
    <dgm:pt modelId="{CF189B98-2C4D-914B-85FF-49BD4EF1B927}" type="parTrans" cxnId="{42FE639B-99CC-D34F-B773-F36BF1AA0039}">
      <dgm:prSet/>
      <dgm:spPr/>
      <dgm:t>
        <a:bodyPr/>
        <a:lstStyle/>
        <a:p>
          <a:endParaRPr lang="en-US"/>
        </a:p>
      </dgm:t>
    </dgm:pt>
    <dgm:pt modelId="{7FEAC3A0-9A62-4B4E-81DC-260EFEEF7D0D}" type="sibTrans" cxnId="{42FE639B-99CC-D34F-B773-F36BF1AA0039}">
      <dgm:prSet/>
      <dgm:spPr>
        <a:blipFill>
          <a:blip xmlns:r="http://schemas.openxmlformats.org/officeDocument/2006/relationships" r:embed="rId2">
            <a:extLst/>
          </a:blip>
          <a:srcRect/>
          <a:stretch>
            <a:fillRect l="-17000" r="-17000"/>
          </a:stretch>
        </a:blipFill>
      </dgm:spPr>
      <dgm:t>
        <a:bodyPr/>
        <a:lstStyle/>
        <a:p>
          <a:endParaRPr lang="en-US"/>
        </a:p>
      </dgm:t>
    </dgm:pt>
    <dgm:pt modelId="{19B8253C-5F39-564F-80CB-C8D6BCFE0DC8}">
      <dgm:prSet phldrT="[Text]" phldr="1"/>
      <dgm:spPr/>
      <dgm:t>
        <a:bodyPr/>
        <a:lstStyle/>
        <a:p>
          <a:endParaRPr lang="en-US"/>
        </a:p>
      </dgm:t>
    </dgm:pt>
    <dgm:pt modelId="{639B5BF0-FC4A-6D46-8F53-898B02D75ACA}" type="parTrans" cxnId="{7DB2AABC-3B22-474A-B850-E94077A7947C}">
      <dgm:prSet/>
      <dgm:spPr/>
      <dgm:t>
        <a:bodyPr/>
        <a:lstStyle/>
        <a:p>
          <a:endParaRPr lang="en-US"/>
        </a:p>
      </dgm:t>
    </dgm:pt>
    <dgm:pt modelId="{C941ED8C-5A0B-2145-B7E0-F917E95997A1}" type="sibTrans" cxnId="{7DB2AABC-3B22-474A-B850-E94077A7947C}">
      <dgm:prSet/>
      <dgm:spPr>
        <a:blipFill>
          <a:blip xmlns:r="http://schemas.openxmlformats.org/officeDocument/2006/relationships" r:embed="rId3">
            <a:extLst/>
          </a:blip>
          <a:srcRect/>
          <a:stretch>
            <a:fillRect l="-22000" r="-22000"/>
          </a:stretch>
        </a:blipFill>
      </dgm:spPr>
      <dgm:t>
        <a:bodyPr/>
        <a:lstStyle/>
        <a:p>
          <a:endParaRPr lang="en-US"/>
        </a:p>
      </dgm:t>
    </dgm:pt>
    <dgm:pt modelId="{B0B5E96B-E4DE-954D-8ED5-BE0855ACC45C}">
      <dgm:prSet/>
      <dgm:spPr/>
      <dgm:t>
        <a:bodyPr/>
        <a:lstStyle/>
        <a:p>
          <a:endParaRPr lang="en-US"/>
        </a:p>
      </dgm:t>
    </dgm:pt>
    <dgm:pt modelId="{043950C5-FC40-3C4B-94D7-A0CCCA548973}" type="parTrans" cxnId="{FF6C1C9B-218C-DD44-B009-EE5858807A32}">
      <dgm:prSet/>
      <dgm:spPr/>
      <dgm:t>
        <a:bodyPr/>
        <a:lstStyle/>
        <a:p>
          <a:endParaRPr lang="en-US"/>
        </a:p>
      </dgm:t>
    </dgm:pt>
    <dgm:pt modelId="{069D507C-252D-0D45-B445-FA4FD62BDC4D}" type="sibTrans" cxnId="{FF6C1C9B-218C-DD44-B009-EE5858807A32}">
      <dgm:prSet/>
      <dgm:spPr>
        <a:blipFill>
          <a:blip xmlns:r="http://schemas.openxmlformats.org/officeDocument/2006/relationships" r:embed="rId4">
            <a:extLst/>
          </a:blip>
          <a:srcRect/>
          <a:stretch>
            <a:fillRect t="-6000" b="-6000"/>
          </a:stretch>
        </a:blipFill>
      </dgm:spPr>
      <dgm:t>
        <a:bodyPr/>
        <a:lstStyle/>
        <a:p>
          <a:endParaRPr lang="en-US"/>
        </a:p>
      </dgm:t>
    </dgm:pt>
    <dgm:pt modelId="{9A21B46D-3853-104F-81C4-D1C531975692}">
      <dgm:prSet/>
      <dgm:spPr/>
      <dgm:t>
        <a:bodyPr/>
        <a:lstStyle/>
        <a:p>
          <a:endParaRPr lang="en-US"/>
        </a:p>
      </dgm:t>
    </dgm:pt>
    <dgm:pt modelId="{9AA7869E-BF86-0641-95FE-95386D1B87BB}" type="parTrans" cxnId="{8E0BD91F-F650-E140-8590-C8522F0DAAEC}">
      <dgm:prSet/>
      <dgm:spPr/>
      <dgm:t>
        <a:bodyPr/>
        <a:lstStyle/>
        <a:p>
          <a:endParaRPr lang="en-US"/>
        </a:p>
      </dgm:t>
    </dgm:pt>
    <dgm:pt modelId="{C01DE1F4-EEB6-E644-9B6B-CBC73B113F6A}" type="sibTrans" cxnId="{8E0BD91F-F650-E140-8590-C8522F0DAAEC}">
      <dgm:prSet/>
      <dgm:spPr>
        <a:blipFill>
          <a:blip xmlns:r="http://schemas.openxmlformats.org/officeDocument/2006/relationships" r:embed="rId5">
            <a:extLst/>
          </a:blip>
          <a:srcRect/>
          <a:stretch>
            <a:fillRect l="-6000" r="-6000"/>
          </a:stretch>
        </a:blipFill>
      </dgm:spPr>
      <dgm:t>
        <a:bodyPr/>
        <a:lstStyle/>
        <a:p>
          <a:endParaRPr lang="en-US"/>
        </a:p>
      </dgm:t>
    </dgm:pt>
    <dgm:pt modelId="{E6582575-6945-F544-B599-39F6BF9D098E}" type="pres">
      <dgm:prSet presAssocID="{4C8354D0-7139-DB48-90C3-9639474B62C0}" presName="Name0" presStyleCnt="0">
        <dgm:presLayoutVars>
          <dgm:chMax val="7"/>
          <dgm:chPref val="7"/>
          <dgm:dir/>
        </dgm:presLayoutVars>
      </dgm:prSet>
      <dgm:spPr/>
      <dgm:t>
        <a:bodyPr/>
        <a:lstStyle/>
        <a:p>
          <a:endParaRPr lang="en-US"/>
        </a:p>
      </dgm:t>
    </dgm:pt>
    <dgm:pt modelId="{1A883D48-5F58-B949-9E95-71B741F875C7}" type="pres">
      <dgm:prSet presAssocID="{4C8354D0-7139-DB48-90C3-9639474B62C0}" presName="Name1" presStyleCnt="0"/>
      <dgm:spPr/>
    </dgm:pt>
    <dgm:pt modelId="{EB97064E-0239-C548-9865-5F109FD73591}" type="pres">
      <dgm:prSet presAssocID="{F9ED4A40-CE41-6C41-B640-CFCE4CDE1154}" presName="picture_1" presStyleCnt="0"/>
      <dgm:spPr/>
    </dgm:pt>
    <dgm:pt modelId="{E041ACFC-5372-9F45-A55A-CD2FCA0CD2FE}" type="pres">
      <dgm:prSet presAssocID="{F9ED4A40-CE41-6C41-B640-CFCE4CDE1154}" presName="pictureRepeatNode" presStyleLbl="alignImgPlace1" presStyleIdx="0" presStyleCnt="6" custScaleX="103448" custScaleY="104778" custLinFactNeighborX="-14494" custLinFactNeighborY="394"/>
      <dgm:spPr/>
      <dgm:t>
        <a:bodyPr/>
        <a:lstStyle/>
        <a:p>
          <a:endParaRPr lang="en-US"/>
        </a:p>
      </dgm:t>
    </dgm:pt>
    <dgm:pt modelId="{E542FB47-D6A1-734A-AD3A-8DAAD1EA295D}" type="pres">
      <dgm:prSet presAssocID="{9326C6B8-2893-D84D-A6CA-95D7C2A66FCB}" presName="text_1" presStyleLbl="node1" presStyleIdx="0" presStyleCnt="0">
        <dgm:presLayoutVars>
          <dgm:bulletEnabled val="1"/>
        </dgm:presLayoutVars>
      </dgm:prSet>
      <dgm:spPr/>
      <dgm:t>
        <a:bodyPr/>
        <a:lstStyle/>
        <a:p>
          <a:endParaRPr lang="en-US"/>
        </a:p>
      </dgm:t>
    </dgm:pt>
    <dgm:pt modelId="{F22E29A2-0B69-014B-8F47-FDEB16C66AAD}" type="pres">
      <dgm:prSet presAssocID="{5325AC1E-8961-694B-864A-B5675C35DB76}" presName="picture_2" presStyleCnt="0"/>
      <dgm:spPr/>
    </dgm:pt>
    <dgm:pt modelId="{1083CC0F-ABE1-494C-B965-FB769C1EDB06}" type="pres">
      <dgm:prSet presAssocID="{5325AC1E-8961-694B-864A-B5675C35DB76}" presName="pictureRepeatNode" presStyleLbl="alignImgPlace1" presStyleIdx="1" presStyleCnt="6" custScaleX="206513" custScaleY="187357" custLinFactNeighborX="49303" custLinFactNeighborY="1095"/>
      <dgm:spPr/>
      <dgm:t>
        <a:bodyPr/>
        <a:lstStyle/>
        <a:p>
          <a:endParaRPr lang="en-US"/>
        </a:p>
      </dgm:t>
    </dgm:pt>
    <dgm:pt modelId="{E1B4DAFC-FC29-4E4B-9B4B-4762BA2250B6}" type="pres">
      <dgm:prSet presAssocID="{3A2652FB-DDB6-B244-A94E-619AAFB0A3D6}" presName="line_2" presStyleLbl="parChTrans1D1" presStyleIdx="0" presStyleCnt="5"/>
      <dgm:spPr/>
    </dgm:pt>
    <dgm:pt modelId="{0A8ED5D5-66E4-4741-96D2-81C1B45B7EFD}" type="pres">
      <dgm:prSet presAssocID="{3A2652FB-DDB6-B244-A94E-619AAFB0A3D6}" presName="textparent_2" presStyleLbl="node1" presStyleIdx="0" presStyleCnt="0"/>
      <dgm:spPr/>
    </dgm:pt>
    <dgm:pt modelId="{42FE5604-8457-BF4F-A551-92B994FD6917}" type="pres">
      <dgm:prSet presAssocID="{3A2652FB-DDB6-B244-A94E-619AAFB0A3D6}" presName="text_2" presStyleLbl="revTx" presStyleIdx="0" presStyleCnt="5">
        <dgm:presLayoutVars>
          <dgm:bulletEnabled val="1"/>
        </dgm:presLayoutVars>
      </dgm:prSet>
      <dgm:spPr/>
      <dgm:t>
        <a:bodyPr/>
        <a:lstStyle/>
        <a:p>
          <a:endParaRPr lang="en-US"/>
        </a:p>
      </dgm:t>
    </dgm:pt>
    <dgm:pt modelId="{08586032-52C4-AD4F-BBB4-7AC4E6745D5C}" type="pres">
      <dgm:prSet presAssocID="{7FEAC3A0-9A62-4B4E-81DC-260EFEEF7D0D}" presName="picture_3" presStyleCnt="0"/>
      <dgm:spPr/>
    </dgm:pt>
    <dgm:pt modelId="{87212CA6-61D0-3042-9103-CD9D3B4B74D8}" type="pres">
      <dgm:prSet presAssocID="{7FEAC3A0-9A62-4B4E-81DC-260EFEEF7D0D}" presName="pictureRepeatNode" presStyleLbl="alignImgPlace1" presStyleIdx="2" presStyleCnt="6" custScaleX="210544" custScaleY="187357" custLinFactNeighborX="-64569" custLinFactNeighborY="1881"/>
      <dgm:spPr/>
      <dgm:t>
        <a:bodyPr/>
        <a:lstStyle/>
        <a:p>
          <a:endParaRPr lang="en-US"/>
        </a:p>
      </dgm:t>
    </dgm:pt>
    <dgm:pt modelId="{E37E079D-E902-5B41-A200-697CA7FCB8DC}" type="pres">
      <dgm:prSet presAssocID="{A1ED5193-CF3F-2A4D-B6DF-BD110CB7A09A}" presName="line_3" presStyleLbl="parChTrans1D1" presStyleIdx="1" presStyleCnt="5"/>
      <dgm:spPr/>
    </dgm:pt>
    <dgm:pt modelId="{3FF3AB68-0BDC-EF48-A293-CE88A3551A0F}" type="pres">
      <dgm:prSet presAssocID="{A1ED5193-CF3F-2A4D-B6DF-BD110CB7A09A}" presName="textparent_3" presStyleLbl="node1" presStyleIdx="0" presStyleCnt="0"/>
      <dgm:spPr/>
    </dgm:pt>
    <dgm:pt modelId="{7DB92445-E556-4041-AC9C-9C1F5689D7F0}" type="pres">
      <dgm:prSet presAssocID="{A1ED5193-CF3F-2A4D-B6DF-BD110CB7A09A}" presName="text_3" presStyleLbl="revTx" presStyleIdx="1" presStyleCnt="5">
        <dgm:presLayoutVars>
          <dgm:bulletEnabled val="1"/>
        </dgm:presLayoutVars>
      </dgm:prSet>
      <dgm:spPr/>
      <dgm:t>
        <a:bodyPr/>
        <a:lstStyle/>
        <a:p>
          <a:endParaRPr lang="en-US"/>
        </a:p>
      </dgm:t>
    </dgm:pt>
    <dgm:pt modelId="{BC86FE73-9DEB-7049-B83B-6A304D741023}" type="pres">
      <dgm:prSet presAssocID="{C941ED8C-5A0B-2145-B7E0-F917E95997A1}" presName="picture_4" presStyleCnt="0"/>
      <dgm:spPr/>
    </dgm:pt>
    <dgm:pt modelId="{9CD0117A-A884-9343-A954-2F8299F28343}" type="pres">
      <dgm:prSet presAssocID="{C941ED8C-5A0B-2145-B7E0-F917E95997A1}" presName="pictureRepeatNode" presStyleLbl="alignImgPlace1" presStyleIdx="3" presStyleCnt="6" custScaleX="234100" custScaleY="190422" custLinFactX="58502" custLinFactNeighborX="100000" custLinFactNeighborY="-4270"/>
      <dgm:spPr/>
      <dgm:t>
        <a:bodyPr/>
        <a:lstStyle/>
        <a:p>
          <a:endParaRPr lang="en-US"/>
        </a:p>
      </dgm:t>
    </dgm:pt>
    <dgm:pt modelId="{03B2F2F0-7AFF-0342-8937-E76195209957}" type="pres">
      <dgm:prSet presAssocID="{19B8253C-5F39-564F-80CB-C8D6BCFE0DC8}" presName="line_4" presStyleLbl="parChTrans1D1" presStyleIdx="2" presStyleCnt="5" custSzY="45720" custScaleX="118654"/>
      <dgm:spPr/>
    </dgm:pt>
    <dgm:pt modelId="{CA154F33-EE9F-C645-98F5-CF2C40974668}" type="pres">
      <dgm:prSet presAssocID="{19B8253C-5F39-564F-80CB-C8D6BCFE0DC8}" presName="textparent_4" presStyleLbl="node1" presStyleIdx="0" presStyleCnt="0"/>
      <dgm:spPr/>
    </dgm:pt>
    <dgm:pt modelId="{C5FDE0DB-F854-2940-88FC-DF6CDE27F5AC}" type="pres">
      <dgm:prSet presAssocID="{19B8253C-5F39-564F-80CB-C8D6BCFE0DC8}" presName="text_4" presStyleLbl="revTx" presStyleIdx="2" presStyleCnt="5">
        <dgm:presLayoutVars>
          <dgm:bulletEnabled val="1"/>
        </dgm:presLayoutVars>
      </dgm:prSet>
      <dgm:spPr/>
      <dgm:t>
        <a:bodyPr/>
        <a:lstStyle/>
        <a:p>
          <a:endParaRPr lang="en-US"/>
        </a:p>
      </dgm:t>
    </dgm:pt>
    <dgm:pt modelId="{68EA1E2F-54CA-7545-A40C-C71AE517C0B9}" type="pres">
      <dgm:prSet presAssocID="{069D507C-252D-0D45-B445-FA4FD62BDC4D}" presName="picture_5" presStyleCnt="0"/>
      <dgm:spPr/>
    </dgm:pt>
    <dgm:pt modelId="{83AE797F-5825-7144-BF0D-AE8D6CF34A04}" type="pres">
      <dgm:prSet presAssocID="{069D507C-252D-0D45-B445-FA4FD62BDC4D}" presName="pictureRepeatNode" presStyleLbl="alignImgPlace1" presStyleIdx="4" presStyleCnt="6" custScaleX="188817" custScaleY="180872" custLinFactNeighborX="-63100" custLinFactNeighborY="-4482"/>
      <dgm:spPr/>
      <dgm:t>
        <a:bodyPr/>
        <a:lstStyle/>
        <a:p>
          <a:endParaRPr lang="en-US"/>
        </a:p>
      </dgm:t>
    </dgm:pt>
    <dgm:pt modelId="{FAC77093-4EBE-0F4C-9EB4-4011CD67C811}" type="pres">
      <dgm:prSet presAssocID="{B0B5E96B-E4DE-954D-8ED5-BE0855ACC45C}" presName="line_5" presStyleLbl="parChTrans1D1" presStyleIdx="3" presStyleCnt="5"/>
      <dgm:spPr/>
    </dgm:pt>
    <dgm:pt modelId="{4107CEF9-9F6B-8747-BAC3-3BD2F9E93338}" type="pres">
      <dgm:prSet presAssocID="{B0B5E96B-E4DE-954D-8ED5-BE0855ACC45C}" presName="textparent_5" presStyleLbl="node1" presStyleIdx="0" presStyleCnt="0"/>
      <dgm:spPr/>
    </dgm:pt>
    <dgm:pt modelId="{6DB474C8-0B54-6844-B613-0FE64C40250A}" type="pres">
      <dgm:prSet presAssocID="{B0B5E96B-E4DE-954D-8ED5-BE0855ACC45C}" presName="text_5" presStyleLbl="revTx" presStyleIdx="3" presStyleCnt="5">
        <dgm:presLayoutVars>
          <dgm:bulletEnabled val="1"/>
        </dgm:presLayoutVars>
      </dgm:prSet>
      <dgm:spPr/>
      <dgm:t>
        <a:bodyPr/>
        <a:lstStyle/>
        <a:p>
          <a:endParaRPr lang="en-US"/>
        </a:p>
      </dgm:t>
    </dgm:pt>
    <dgm:pt modelId="{83B0D9B1-2072-7B48-BC7D-F278C419C1CA}" type="pres">
      <dgm:prSet presAssocID="{C01DE1F4-EEB6-E644-9B6B-CBC73B113F6A}" presName="picture_6" presStyleCnt="0"/>
      <dgm:spPr/>
    </dgm:pt>
    <dgm:pt modelId="{DC210501-1C34-0E49-A102-044AE2A86E68}" type="pres">
      <dgm:prSet presAssocID="{C01DE1F4-EEB6-E644-9B6B-CBC73B113F6A}" presName="pictureRepeatNode" presStyleLbl="alignImgPlace1" presStyleIdx="5" presStyleCnt="6" custScaleX="212910" custScaleY="227810" custLinFactNeighborX="69643" custLinFactNeighborY="-505"/>
      <dgm:spPr/>
      <dgm:t>
        <a:bodyPr/>
        <a:lstStyle/>
        <a:p>
          <a:endParaRPr lang="en-US"/>
        </a:p>
      </dgm:t>
    </dgm:pt>
    <dgm:pt modelId="{52FED42D-78D8-9E4E-BCB4-49909B32FC93}" type="pres">
      <dgm:prSet presAssocID="{9A21B46D-3853-104F-81C4-D1C531975692}" presName="line_6" presStyleLbl="parChTrans1D1" presStyleIdx="4" presStyleCnt="5" custLinFactY="76561" custLinFactNeighborX="546" custLinFactNeighborY="100000"/>
      <dgm:spPr/>
      <dgm:t>
        <a:bodyPr/>
        <a:lstStyle/>
        <a:p>
          <a:endParaRPr lang="en-US"/>
        </a:p>
      </dgm:t>
    </dgm:pt>
    <dgm:pt modelId="{80B49089-AE9F-E54A-A526-9C127C181D2B}" type="pres">
      <dgm:prSet presAssocID="{9A21B46D-3853-104F-81C4-D1C531975692}" presName="textparent_6" presStyleLbl="node1" presStyleIdx="0" presStyleCnt="0"/>
      <dgm:spPr/>
    </dgm:pt>
    <dgm:pt modelId="{8FA4D621-0D52-454E-BAB9-ECC73BB34D28}" type="pres">
      <dgm:prSet presAssocID="{9A21B46D-3853-104F-81C4-D1C531975692}" presName="text_6" presStyleLbl="revTx" presStyleIdx="4" presStyleCnt="5">
        <dgm:presLayoutVars>
          <dgm:bulletEnabled val="1"/>
        </dgm:presLayoutVars>
      </dgm:prSet>
      <dgm:spPr/>
      <dgm:t>
        <a:bodyPr/>
        <a:lstStyle/>
        <a:p>
          <a:endParaRPr lang="en-US"/>
        </a:p>
      </dgm:t>
    </dgm:pt>
  </dgm:ptLst>
  <dgm:cxnLst>
    <dgm:cxn modelId="{FF6C1C9B-218C-DD44-B009-EE5858807A32}" srcId="{4C8354D0-7139-DB48-90C3-9639474B62C0}" destId="{B0B5E96B-E4DE-954D-8ED5-BE0855ACC45C}" srcOrd="4" destOrd="0" parTransId="{043950C5-FC40-3C4B-94D7-A0CCCA548973}" sibTransId="{069D507C-252D-0D45-B445-FA4FD62BDC4D}"/>
    <dgm:cxn modelId="{44E036A7-3F4F-AB42-8DFF-64B0B9C2EF00}" srcId="{4C8354D0-7139-DB48-90C3-9639474B62C0}" destId="{3A2652FB-DDB6-B244-A94E-619AAFB0A3D6}" srcOrd="1" destOrd="0" parTransId="{06902E98-A979-4E43-A183-43D10A051B33}" sibTransId="{5325AC1E-8961-694B-864A-B5675C35DB76}"/>
    <dgm:cxn modelId="{7DB2AABC-3B22-474A-B850-E94077A7947C}" srcId="{4C8354D0-7139-DB48-90C3-9639474B62C0}" destId="{19B8253C-5F39-564F-80CB-C8D6BCFE0DC8}" srcOrd="3" destOrd="0" parTransId="{639B5BF0-FC4A-6D46-8F53-898B02D75ACA}" sibTransId="{C941ED8C-5A0B-2145-B7E0-F917E95997A1}"/>
    <dgm:cxn modelId="{8E0BD91F-F650-E140-8590-C8522F0DAAEC}" srcId="{4C8354D0-7139-DB48-90C3-9639474B62C0}" destId="{9A21B46D-3853-104F-81C4-D1C531975692}" srcOrd="5" destOrd="0" parTransId="{9AA7869E-BF86-0641-95FE-95386D1B87BB}" sibTransId="{C01DE1F4-EEB6-E644-9B6B-CBC73B113F6A}"/>
    <dgm:cxn modelId="{5076F0C1-14CD-6C4F-804F-6A1DF6FB60FB}" type="presOf" srcId="{B0B5E96B-E4DE-954D-8ED5-BE0855ACC45C}" destId="{6DB474C8-0B54-6844-B613-0FE64C40250A}" srcOrd="0" destOrd="0" presId="urn:microsoft.com/office/officeart/2008/layout/CircularPictureCallout"/>
    <dgm:cxn modelId="{D2DF2DE3-7AE5-D644-8F35-5AB88286F455}" type="presOf" srcId="{4C8354D0-7139-DB48-90C3-9639474B62C0}" destId="{E6582575-6945-F544-B599-39F6BF9D098E}" srcOrd="0" destOrd="0" presId="urn:microsoft.com/office/officeart/2008/layout/CircularPictureCallout"/>
    <dgm:cxn modelId="{160F3844-02F8-6544-B38F-2D17BC24AB55}" type="presOf" srcId="{9326C6B8-2893-D84D-A6CA-95D7C2A66FCB}" destId="{E542FB47-D6A1-734A-AD3A-8DAAD1EA295D}" srcOrd="0" destOrd="0" presId="urn:microsoft.com/office/officeart/2008/layout/CircularPictureCallout"/>
    <dgm:cxn modelId="{F9B43E03-28AF-B343-8505-905CFDCE9BD5}" type="presOf" srcId="{069D507C-252D-0D45-B445-FA4FD62BDC4D}" destId="{83AE797F-5825-7144-BF0D-AE8D6CF34A04}" srcOrd="0" destOrd="0" presId="urn:microsoft.com/office/officeart/2008/layout/CircularPictureCallout"/>
    <dgm:cxn modelId="{BBE6868D-7C30-3844-BDC4-2BB042EF7A28}" type="presOf" srcId="{F9ED4A40-CE41-6C41-B640-CFCE4CDE1154}" destId="{E041ACFC-5372-9F45-A55A-CD2FCA0CD2FE}" srcOrd="0" destOrd="0" presId="urn:microsoft.com/office/officeart/2008/layout/CircularPictureCallout"/>
    <dgm:cxn modelId="{F04705FF-060E-004C-B94B-179FCEDFB0BB}" type="presOf" srcId="{3A2652FB-DDB6-B244-A94E-619AAFB0A3D6}" destId="{42FE5604-8457-BF4F-A551-92B994FD6917}" srcOrd="0" destOrd="0" presId="urn:microsoft.com/office/officeart/2008/layout/CircularPictureCallout"/>
    <dgm:cxn modelId="{C36A8D26-7DD7-8043-B0F2-BEB572C052FE}" type="presOf" srcId="{C941ED8C-5A0B-2145-B7E0-F917E95997A1}" destId="{9CD0117A-A884-9343-A954-2F8299F28343}" srcOrd="0" destOrd="0" presId="urn:microsoft.com/office/officeart/2008/layout/CircularPictureCallout"/>
    <dgm:cxn modelId="{DEA769C2-1DAE-304E-8288-BAF976A4E1AA}" type="presOf" srcId="{9A21B46D-3853-104F-81C4-D1C531975692}" destId="{8FA4D621-0D52-454E-BAB9-ECC73BB34D28}" srcOrd="0" destOrd="0" presId="urn:microsoft.com/office/officeart/2008/layout/CircularPictureCallout"/>
    <dgm:cxn modelId="{FF79CBEF-1E7B-D74B-9619-ADF9616A771D}" srcId="{4C8354D0-7139-DB48-90C3-9639474B62C0}" destId="{9326C6B8-2893-D84D-A6CA-95D7C2A66FCB}" srcOrd="0" destOrd="0" parTransId="{EF4FEF78-E482-3847-BDF3-E9D6C2DE53EC}" sibTransId="{F9ED4A40-CE41-6C41-B640-CFCE4CDE1154}"/>
    <dgm:cxn modelId="{DC19E677-E268-DE48-A008-9C0F66CD0E3C}" type="presOf" srcId="{A1ED5193-CF3F-2A4D-B6DF-BD110CB7A09A}" destId="{7DB92445-E556-4041-AC9C-9C1F5689D7F0}" srcOrd="0" destOrd="0" presId="urn:microsoft.com/office/officeart/2008/layout/CircularPictureCallout"/>
    <dgm:cxn modelId="{42FE639B-99CC-D34F-B773-F36BF1AA0039}" srcId="{4C8354D0-7139-DB48-90C3-9639474B62C0}" destId="{A1ED5193-CF3F-2A4D-B6DF-BD110CB7A09A}" srcOrd="2" destOrd="0" parTransId="{CF189B98-2C4D-914B-85FF-49BD4EF1B927}" sibTransId="{7FEAC3A0-9A62-4B4E-81DC-260EFEEF7D0D}"/>
    <dgm:cxn modelId="{E6CBCF47-AFA5-774E-A57D-3ECDBEB73A0E}" type="presOf" srcId="{7FEAC3A0-9A62-4B4E-81DC-260EFEEF7D0D}" destId="{87212CA6-61D0-3042-9103-CD9D3B4B74D8}" srcOrd="0" destOrd="0" presId="urn:microsoft.com/office/officeart/2008/layout/CircularPictureCallout"/>
    <dgm:cxn modelId="{E019DBE2-7E3F-D746-9068-0F44B9C68255}" type="presOf" srcId="{5325AC1E-8961-694B-864A-B5675C35DB76}" destId="{1083CC0F-ABE1-494C-B965-FB769C1EDB06}" srcOrd="0" destOrd="0" presId="urn:microsoft.com/office/officeart/2008/layout/CircularPictureCallout"/>
    <dgm:cxn modelId="{EBC8379A-C47D-354B-A030-0A2376A7438D}" type="presOf" srcId="{C01DE1F4-EEB6-E644-9B6B-CBC73B113F6A}" destId="{DC210501-1C34-0E49-A102-044AE2A86E68}" srcOrd="0" destOrd="0" presId="urn:microsoft.com/office/officeart/2008/layout/CircularPictureCallout"/>
    <dgm:cxn modelId="{CE8305DB-E3CA-6B4E-AFA8-98262665579B}" type="presOf" srcId="{19B8253C-5F39-564F-80CB-C8D6BCFE0DC8}" destId="{C5FDE0DB-F854-2940-88FC-DF6CDE27F5AC}" srcOrd="0" destOrd="0" presId="urn:microsoft.com/office/officeart/2008/layout/CircularPictureCallout"/>
    <dgm:cxn modelId="{EB08469D-1263-9940-B785-C1B56F07129A}" type="presParOf" srcId="{E6582575-6945-F544-B599-39F6BF9D098E}" destId="{1A883D48-5F58-B949-9E95-71B741F875C7}" srcOrd="0" destOrd="0" presId="urn:microsoft.com/office/officeart/2008/layout/CircularPictureCallout"/>
    <dgm:cxn modelId="{D5C9D060-3B48-5C4B-8D15-D74002531B5D}" type="presParOf" srcId="{1A883D48-5F58-B949-9E95-71B741F875C7}" destId="{EB97064E-0239-C548-9865-5F109FD73591}" srcOrd="0" destOrd="0" presId="urn:microsoft.com/office/officeart/2008/layout/CircularPictureCallout"/>
    <dgm:cxn modelId="{D6222020-61FF-7B48-A7BD-FC2D1F46B395}" type="presParOf" srcId="{EB97064E-0239-C548-9865-5F109FD73591}" destId="{E041ACFC-5372-9F45-A55A-CD2FCA0CD2FE}" srcOrd="0" destOrd="0" presId="urn:microsoft.com/office/officeart/2008/layout/CircularPictureCallout"/>
    <dgm:cxn modelId="{03D853B9-4922-7642-96C6-8EE79A4B743A}" type="presParOf" srcId="{1A883D48-5F58-B949-9E95-71B741F875C7}" destId="{E542FB47-D6A1-734A-AD3A-8DAAD1EA295D}" srcOrd="1" destOrd="0" presId="urn:microsoft.com/office/officeart/2008/layout/CircularPictureCallout"/>
    <dgm:cxn modelId="{99F95B3B-C20A-574E-8F8A-21BF7FFA46D6}" type="presParOf" srcId="{1A883D48-5F58-B949-9E95-71B741F875C7}" destId="{F22E29A2-0B69-014B-8F47-FDEB16C66AAD}" srcOrd="2" destOrd="0" presId="urn:microsoft.com/office/officeart/2008/layout/CircularPictureCallout"/>
    <dgm:cxn modelId="{E5BFF3D4-AFA2-E645-BAB4-68AD54C2EBE6}" type="presParOf" srcId="{F22E29A2-0B69-014B-8F47-FDEB16C66AAD}" destId="{1083CC0F-ABE1-494C-B965-FB769C1EDB06}" srcOrd="0" destOrd="0" presId="urn:microsoft.com/office/officeart/2008/layout/CircularPictureCallout"/>
    <dgm:cxn modelId="{78C5BB1A-13F7-8E49-BA16-058531BD0853}" type="presParOf" srcId="{1A883D48-5F58-B949-9E95-71B741F875C7}" destId="{E1B4DAFC-FC29-4E4B-9B4B-4762BA2250B6}" srcOrd="3" destOrd="0" presId="urn:microsoft.com/office/officeart/2008/layout/CircularPictureCallout"/>
    <dgm:cxn modelId="{32C3396A-0514-6745-8FAB-CF7D89B86DFE}" type="presParOf" srcId="{1A883D48-5F58-B949-9E95-71B741F875C7}" destId="{0A8ED5D5-66E4-4741-96D2-81C1B45B7EFD}" srcOrd="4" destOrd="0" presId="urn:microsoft.com/office/officeart/2008/layout/CircularPictureCallout"/>
    <dgm:cxn modelId="{D55B9015-498E-564F-8D56-6679AA020985}" type="presParOf" srcId="{0A8ED5D5-66E4-4741-96D2-81C1B45B7EFD}" destId="{42FE5604-8457-BF4F-A551-92B994FD6917}" srcOrd="0" destOrd="0" presId="urn:microsoft.com/office/officeart/2008/layout/CircularPictureCallout"/>
    <dgm:cxn modelId="{011DB7B0-FFB9-724B-A34F-3981661E1CCE}" type="presParOf" srcId="{1A883D48-5F58-B949-9E95-71B741F875C7}" destId="{08586032-52C4-AD4F-BBB4-7AC4E6745D5C}" srcOrd="5" destOrd="0" presId="urn:microsoft.com/office/officeart/2008/layout/CircularPictureCallout"/>
    <dgm:cxn modelId="{A71E4224-45A2-864A-A0F3-8CF62F3352E5}" type="presParOf" srcId="{08586032-52C4-AD4F-BBB4-7AC4E6745D5C}" destId="{87212CA6-61D0-3042-9103-CD9D3B4B74D8}" srcOrd="0" destOrd="0" presId="urn:microsoft.com/office/officeart/2008/layout/CircularPictureCallout"/>
    <dgm:cxn modelId="{B3881F61-CC41-164A-84D5-F788B05696D6}" type="presParOf" srcId="{1A883D48-5F58-B949-9E95-71B741F875C7}" destId="{E37E079D-E902-5B41-A200-697CA7FCB8DC}" srcOrd="6" destOrd="0" presId="urn:microsoft.com/office/officeart/2008/layout/CircularPictureCallout"/>
    <dgm:cxn modelId="{551E9564-3E1D-2B45-8E0B-7116B9A4CD70}" type="presParOf" srcId="{1A883D48-5F58-B949-9E95-71B741F875C7}" destId="{3FF3AB68-0BDC-EF48-A293-CE88A3551A0F}" srcOrd="7" destOrd="0" presId="urn:microsoft.com/office/officeart/2008/layout/CircularPictureCallout"/>
    <dgm:cxn modelId="{F69FA32D-5932-A449-BACD-97849757BD11}" type="presParOf" srcId="{3FF3AB68-0BDC-EF48-A293-CE88A3551A0F}" destId="{7DB92445-E556-4041-AC9C-9C1F5689D7F0}" srcOrd="0" destOrd="0" presId="urn:microsoft.com/office/officeart/2008/layout/CircularPictureCallout"/>
    <dgm:cxn modelId="{EDACAC71-AF0E-1E43-BA45-0AA29A6C75A3}" type="presParOf" srcId="{1A883D48-5F58-B949-9E95-71B741F875C7}" destId="{BC86FE73-9DEB-7049-B83B-6A304D741023}" srcOrd="8" destOrd="0" presId="urn:microsoft.com/office/officeart/2008/layout/CircularPictureCallout"/>
    <dgm:cxn modelId="{A0BC3FF6-AC59-D447-82D6-22431E7952D0}" type="presParOf" srcId="{BC86FE73-9DEB-7049-B83B-6A304D741023}" destId="{9CD0117A-A884-9343-A954-2F8299F28343}" srcOrd="0" destOrd="0" presId="urn:microsoft.com/office/officeart/2008/layout/CircularPictureCallout"/>
    <dgm:cxn modelId="{A916BACD-FD92-E549-A83A-5A11DAE4B90A}" type="presParOf" srcId="{1A883D48-5F58-B949-9E95-71B741F875C7}" destId="{03B2F2F0-7AFF-0342-8937-E76195209957}" srcOrd="9" destOrd="0" presId="urn:microsoft.com/office/officeart/2008/layout/CircularPictureCallout"/>
    <dgm:cxn modelId="{AE0BBC46-5377-2347-A0D8-D37EAE758B8A}" type="presParOf" srcId="{1A883D48-5F58-B949-9E95-71B741F875C7}" destId="{CA154F33-EE9F-C645-98F5-CF2C40974668}" srcOrd="10" destOrd="0" presId="urn:microsoft.com/office/officeart/2008/layout/CircularPictureCallout"/>
    <dgm:cxn modelId="{D158D103-A221-0548-BB28-AAF2655CAAAB}" type="presParOf" srcId="{CA154F33-EE9F-C645-98F5-CF2C40974668}" destId="{C5FDE0DB-F854-2940-88FC-DF6CDE27F5AC}" srcOrd="0" destOrd="0" presId="urn:microsoft.com/office/officeart/2008/layout/CircularPictureCallout"/>
    <dgm:cxn modelId="{2F683BB8-55A7-664B-A3EC-A0BC79E07EA3}" type="presParOf" srcId="{1A883D48-5F58-B949-9E95-71B741F875C7}" destId="{68EA1E2F-54CA-7545-A40C-C71AE517C0B9}" srcOrd="11" destOrd="0" presId="urn:microsoft.com/office/officeart/2008/layout/CircularPictureCallout"/>
    <dgm:cxn modelId="{C13869AD-D87C-314F-9AD5-6564C7124858}" type="presParOf" srcId="{68EA1E2F-54CA-7545-A40C-C71AE517C0B9}" destId="{83AE797F-5825-7144-BF0D-AE8D6CF34A04}" srcOrd="0" destOrd="0" presId="urn:microsoft.com/office/officeart/2008/layout/CircularPictureCallout"/>
    <dgm:cxn modelId="{BAEDFA98-EC71-234E-9037-AE74155D64D2}" type="presParOf" srcId="{1A883D48-5F58-B949-9E95-71B741F875C7}" destId="{FAC77093-4EBE-0F4C-9EB4-4011CD67C811}" srcOrd="12" destOrd="0" presId="urn:microsoft.com/office/officeart/2008/layout/CircularPictureCallout"/>
    <dgm:cxn modelId="{6D81E61C-A55F-FB4F-B59D-3722247F1AD2}" type="presParOf" srcId="{1A883D48-5F58-B949-9E95-71B741F875C7}" destId="{4107CEF9-9F6B-8747-BAC3-3BD2F9E93338}" srcOrd="13" destOrd="0" presId="urn:microsoft.com/office/officeart/2008/layout/CircularPictureCallout"/>
    <dgm:cxn modelId="{393B73C2-293C-1A4E-9453-9CD6DE6CD1A7}" type="presParOf" srcId="{4107CEF9-9F6B-8747-BAC3-3BD2F9E93338}" destId="{6DB474C8-0B54-6844-B613-0FE64C40250A}" srcOrd="0" destOrd="0" presId="urn:microsoft.com/office/officeart/2008/layout/CircularPictureCallout"/>
    <dgm:cxn modelId="{98DC55C8-F241-BF4E-9186-CD7995480E5D}" type="presParOf" srcId="{1A883D48-5F58-B949-9E95-71B741F875C7}" destId="{83B0D9B1-2072-7B48-BC7D-F278C419C1CA}" srcOrd="14" destOrd="0" presId="urn:microsoft.com/office/officeart/2008/layout/CircularPictureCallout"/>
    <dgm:cxn modelId="{4389F61A-943E-254B-A5E3-E34C8E375C2F}" type="presParOf" srcId="{83B0D9B1-2072-7B48-BC7D-F278C419C1CA}" destId="{DC210501-1C34-0E49-A102-044AE2A86E68}" srcOrd="0" destOrd="0" presId="urn:microsoft.com/office/officeart/2008/layout/CircularPictureCallout"/>
    <dgm:cxn modelId="{75B3E920-FA53-FA45-97E9-DEC3B4CD74C5}" type="presParOf" srcId="{1A883D48-5F58-B949-9E95-71B741F875C7}" destId="{52FED42D-78D8-9E4E-BCB4-49909B32FC93}" srcOrd="15" destOrd="0" presId="urn:microsoft.com/office/officeart/2008/layout/CircularPictureCallout"/>
    <dgm:cxn modelId="{1303D66C-5369-7B42-BE45-3E71D89D733C}" type="presParOf" srcId="{1A883D48-5F58-B949-9E95-71B741F875C7}" destId="{80B49089-AE9F-E54A-A526-9C127C181D2B}" srcOrd="16" destOrd="0" presId="urn:microsoft.com/office/officeart/2008/layout/CircularPictureCallout"/>
    <dgm:cxn modelId="{673B1CBE-1E93-6841-A6CF-61E2F60F8EA6}" type="presParOf" srcId="{80B49089-AE9F-E54A-A526-9C127C181D2B}" destId="{8FA4D621-0D52-454E-BAB9-ECC73BB34D28}" srcOrd="0"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814ACD-F359-A242-952E-AEFA860B38E9}" type="doc">
      <dgm:prSet loTypeId="urn:microsoft.com/office/officeart/2005/8/layout/hList3" loCatId="" qsTypeId="urn:microsoft.com/office/officeart/2005/8/quickstyle/simple4" qsCatId="simple" csTypeId="urn:microsoft.com/office/officeart/2005/8/colors/accent1_2#4" csCatId="accent1" phldr="1"/>
      <dgm:spPr/>
      <dgm:t>
        <a:bodyPr/>
        <a:lstStyle/>
        <a:p>
          <a:endParaRPr lang="en-US"/>
        </a:p>
      </dgm:t>
    </dgm:pt>
    <dgm:pt modelId="{6A44FAC2-DA5E-AC44-865A-07C9A0FA3E8F}">
      <dgm:prSet>
        <dgm:style>
          <a:lnRef idx="1">
            <a:schemeClr val="accent1"/>
          </a:lnRef>
          <a:fillRef idx="2">
            <a:schemeClr val="accent1"/>
          </a:fillRef>
          <a:effectRef idx="1">
            <a:schemeClr val="accent1"/>
          </a:effectRef>
          <a:fontRef idx="minor">
            <a:schemeClr val="dk1"/>
          </a:fontRef>
        </dgm:style>
      </dgm:prSet>
      <dgm:spPr/>
      <dgm:t>
        <a:bodyPr/>
        <a:lstStyle/>
        <a:p>
          <a:pPr rtl="0"/>
          <a:r>
            <a:rPr lang="en-US" dirty="0" smtClean="0">
              <a:solidFill>
                <a:schemeClr val="tx1"/>
              </a:solidFill>
            </a:rPr>
            <a:t>The M</a:t>
          </a:r>
          <a:r>
            <a:rPr lang="en-US" b="1" i="0" u="sng" dirty="0" smtClean="0">
              <a:solidFill>
                <a:schemeClr val="tx1"/>
              </a:solidFill>
            </a:rPr>
            <a:t>ost Effective W</a:t>
          </a:r>
          <a:r>
            <a:rPr lang="en-US" dirty="0" smtClean="0">
              <a:solidFill>
                <a:schemeClr val="tx1"/>
              </a:solidFill>
            </a:rPr>
            <a:t>ays of Reducing the Spread of Infectious Disease are Found in Our Personal Behaviors. </a:t>
          </a:r>
          <a:r>
            <a:rPr lang="en-US" b="1" dirty="0" smtClean="0">
              <a:solidFill>
                <a:schemeClr val="tx1"/>
              </a:solidFill>
              <a:latin typeface="+mj-lt"/>
            </a:rPr>
            <a:t> </a:t>
          </a:r>
          <a:endParaRPr lang="en-US" dirty="0">
            <a:solidFill>
              <a:schemeClr val="tx1"/>
            </a:solidFill>
          </a:endParaRPr>
        </a:p>
      </dgm:t>
    </dgm:pt>
    <dgm:pt modelId="{9255ED53-D9B8-EB41-BF14-4FD2E2410880}" type="parTrans" cxnId="{14793D0F-FE96-3143-8008-CE75F93A7064}">
      <dgm:prSet/>
      <dgm:spPr/>
      <dgm:t>
        <a:bodyPr/>
        <a:lstStyle/>
        <a:p>
          <a:endParaRPr lang="en-US"/>
        </a:p>
      </dgm:t>
    </dgm:pt>
    <dgm:pt modelId="{D8BE4C41-735A-5C49-8B2D-E92647CAEB2F}" type="sibTrans" cxnId="{14793D0F-FE96-3143-8008-CE75F93A7064}">
      <dgm:prSet/>
      <dgm:spPr/>
      <dgm:t>
        <a:bodyPr/>
        <a:lstStyle/>
        <a:p>
          <a:endParaRPr lang="en-US"/>
        </a:p>
      </dgm:t>
    </dgm:pt>
    <dgm:pt modelId="{C35A5A5A-C70A-A147-A8C0-8310ECEA2F9E}">
      <dgm:prSet>
        <dgm:style>
          <a:lnRef idx="1">
            <a:schemeClr val="accent3"/>
          </a:lnRef>
          <a:fillRef idx="2">
            <a:schemeClr val="accent3"/>
          </a:fillRef>
          <a:effectRef idx="1">
            <a:schemeClr val="accent3"/>
          </a:effectRef>
          <a:fontRef idx="minor">
            <a:schemeClr val="dk1"/>
          </a:fontRef>
        </dgm:style>
      </dgm:prSet>
      <dgm:spPr/>
      <dgm:t>
        <a:bodyPr/>
        <a:lstStyle/>
        <a:p>
          <a:pPr rtl="0"/>
          <a:r>
            <a:rPr lang="en-US" b="0" dirty="0" smtClean="0">
              <a:solidFill>
                <a:schemeClr val="tx1"/>
              </a:solidFill>
              <a:latin typeface="+mj-lt"/>
            </a:rPr>
            <a:t>Research has shown that </a:t>
          </a:r>
          <a:r>
            <a:rPr lang="en-US" b="1" u="sng" dirty="0" smtClean="0">
              <a:solidFill>
                <a:schemeClr val="tx1"/>
              </a:solidFill>
              <a:latin typeface="+mj-lt"/>
            </a:rPr>
            <a:t>caregiver hands in ECE harbor more germs than almost any other surface.  </a:t>
          </a:r>
          <a:r>
            <a:rPr lang="en-US" b="0" dirty="0" smtClean="0">
              <a:solidFill>
                <a:schemeClr val="tx1"/>
              </a:solidFill>
              <a:latin typeface="+mj-lt"/>
            </a:rPr>
            <a:t>Caregivers change diapers, assist children with toileting, wipe noses, hold hands, handle mouthed toys and more </a:t>
          </a:r>
          <a:endParaRPr lang="en-US" b="0" dirty="0"/>
        </a:p>
      </dgm:t>
    </dgm:pt>
    <dgm:pt modelId="{14F0C43E-5293-2741-A8A0-EEE83A3CDB87}" type="parTrans" cxnId="{3F77EBB9-03B0-4C40-9139-095335647BB2}">
      <dgm:prSet/>
      <dgm:spPr/>
      <dgm:t>
        <a:bodyPr/>
        <a:lstStyle/>
        <a:p>
          <a:endParaRPr lang="en-US"/>
        </a:p>
      </dgm:t>
    </dgm:pt>
    <dgm:pt modelId="{9292FA06-B995-AB45-8D92-D08E5308044B}" type="sibTrans" cxnId="{3F77EBB9-03B0-4C40-9139-095335647BB2}">
      <dgm:prSet/>
      <dgm:spPr/>
      <dgm:t>
        <a:bodyPr/>
        <a:lstStyle/>
        <a:p>
          <a:endParaRPr lang="en-US"/>
        </a:p>
      </dgm:t>
    </dgm:pt>
    <dgm:pt modelId="{6A9BA3AD-CB3B-6142-BF0F-294E8088A792}">
      <dgm:prSet custT="1">
        <dgm:style>
          <a:lnRef idx="1">
            <a:schemeClr val="accent4"/>
          </a:lnRef>
          <a:fillRef idx="2">
            <a:schemeClr val="accent4"/>
          </a:fillRef>
          <a:effectRef idx="1">
            <a:schemeClr val="accent4"/>
          </a:effectRef>
          <a:fontRef idx="minor">
            <a:schemeClr val="dk1"/>
          </a:fontRef>
        </dgm:style>
      </dgm:prSet>
      <dgm:spPr/>
      <dgm:t>
        <a:bodyPr/>
        <a:lstStyle/>
        <a:p>
          <a:pPr rtl="0"/>
          <a:r>
            <a:rPr lang="en-US" sz="2200" b="1" u="sng" dirty="0" smtClean="0"/>
            <a:t>Hand washing</a:t>
          </a:r>
          <a:r>
            <a:rPr lang="en-US" sz="2200" b="1" dirty="0" smtClean="0"/>
            <a:t> </a:t>
          </a:r>
          <a:r>
            <a:rPr lang="en-US" sz="2200" dirty="0" smtClean="0"/>
            <a:t>is the single most important thing you can do to reduce the spread of infectious disease in ECE as well as at home. </a:t>
          </a:r>
          <a:endParaRPr lang="en-US" sz="2200" dirty="0"/>
        </a:p>
      </dgm:t>
    </dgm:pt>
    <dgm:pt modelId="{174EE0C5-1A4D-6C4B-A830-825074C5388E}" type="parTrans" cxnId="{C4277522-D484-684C-A0EB-46CE986C442E}">
      <dgm:prSet/>
      <dgm:spPr/>
      <dgm:t>
        <a:bodyPr/>
        <a:lstStyle/>
        <a:p>
          <a:endParaRPr lang="en-US"/>
        </a:p>
      </dgm:t>
    </dgm:pt>
    <dgm:pt modelId="{21D054A6-EFDF-4E42-B2FC-7171ACCD3DDF}" type="sibTrans" cxnId="{C4277522-D484-684C-A0EB-46CE986C442E}">
      <dgm:prSet/>
      <dgm:spPr/>
      <dgm:t>
        <a:bodyPr/>
        <a:lstStyle/>
        <a:p>
          <a:endParaRPr lang="en-US"/>
        </a:p>
      </dgm:t>
    </dgm:pt>
    <dgm:pt modelId="{0A6F0E1C-86E5-F54A-B727-607C67017801}">
      <dgm:prSe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en-US" sz="2200" dirty="0" smtClean="0"/>
            <a:t>Although microbes are  everywhere, most are harmless and many are helpful. </a:t>
          </a:r>
          <a:r>
            <a:rPr lang="en-US" sz="2200" b="1" u="sng" dirty="0" smtClean="0"/>
            <a:t>The goal of an infection-control program is to reduce the spread of infectious disease by reducing contact with disease causing germs or microbes</a:t>
          </a:r>
          <a:r>
            <a:rPr lang="en-US" sz="2200" b="1" dirty="0" smtClean="0"/>
            <a:t>.</a:t>
          </a:r>
          <a:r>
            <a:rPr lang="en-US" sz="1800" b="1" dirty="0" smtClean="0"/>
            <a:t> </a:t>
          </a:r>
          <a:endParaRPr lang="en-US" sz="1800" b="1" dirty="0"/>
        </a:p>
      </dgm:t>
    </dgm:pt>
    <dgm:pt modelId="{E507B3CE-D841-BA45-A728-A1036E270A7E}" type="parTrans" cxnId="{D9AAC512-79EA-6B48-B85B-A4156C90FF1A}">
      <dgm:prSet/>
      <dgm:spPr/>
      <dgm:t>
        <a:bodyPr/>
        <a:lstStyle/>
        <a:p>
          <a:endParaRPr lang="en-US"/>
        </a:p>
      </dgm:t>
    </dgm:pt>
    <dgm:pt modelId="{F4207D88-95FE-A647-86F1-6AE133ECAA26}" type="sibTrans" cxnId="{D9AAC512-79EA-6B48-B85B-A4156C90FF1A}">
      <dgm:prSet/>
      <dgm:spPr/>
      <dgm:t>
        <a:bodyPr/>
        <a:lstStyle/>
        <a:p>
          <a:endParaRPr lang="en-US"/>
        </a:p>
      </dgm:t>
    </dgm:pt>
    <dgm:pt modelId="{C07CAD60-D89A-4C4D-88FE-3EFFC6D92750}" type="pres">
      <dgm:prSet presAssocID="{6F814ACD-F359-A242-952E-AEFA860B38E9}" presName="composite" presStyleCnt="0">
        <dgm:presLayoutVars>
          <dgm:chMax val="1"/>
          <dgm:dir/>
          <dgm:resizeHandles val="exact"/>
        </dgm:presLayoutVars>
      </dgm:prSet>
      <dgm:spPr/>
      <dgm:t>
        <a:bodyPr/>
        <a:lstStyle/>
        <a:p>
          <a:endParaRPr lang="en-US"/>
        </a:p>
      </dgm:t>
    </dgm:pt>
    <dgm:pt modelId="{B59936B3-CB0F-4B41-8F0A-FC929F2C0D9B}" type="pres">
      <dgm:prSet presAssocID="{6A44FAC2-DA5E-AC44-865A-07C9A0FA3E8F}" presName="roof" presStyleLbl="dkBgShp" presStyleIdx="0" presStyleCnt="2" custScaleY="68228" custLinFactNeighborX="-143" custLinFactNeighborY="-12114"/>
      <dgm:spPr/>
      <dgm:t>
        <a:bodyPr/>
        <a:lstStyle/>
        <a:p>
          <a:endParaRPr lang="en-US"/>
        </a:p>
      </dgm:t>
    </dgm:pt>
    <dgm:pt modelId="{21C3B950-D1FE-4E46-8E1C-85CBC2EC296F}" type="pres">
      <dgm:prSet presAssocID="{6A44FAC2-DA5E-AC44-865A-07C9A0FA3E8F}" presName="pillars" presStyleCnt="0"/>
      <dgm:spPr/>
    </dgm:pt>
    <dgm:pt modelId="{32439C3D-F244-C54D-9DBF-39B7A0252658}" type="pres">
      <dgm:prSet presAssocID="{6A44FAC2-DA5E-AC44-865A-07C9A0FA3E8F}" presName="pillar1" presStyleLbl="node1" presStyleIdx="0" presStyleCnt="3" custScaleX="47644" custScaleY="121241" custLinFactNeighborX="86028" custLinFactNeighborY="-3678">
        <dgm:presLayoutVars>
          <dgm:bulletEnabled val="1"/>
        </dgm:presLayoutVars>
      </dgm:prSet>
      <dgm:spPr/>
      <dgm:t>
        <a:bodyPr/>
        <a:lstStyle/>
        <a:p>
          <a:endParaRPr lang="en-US"/>
        </a:p>
      </dgm:t>
    </dgm:pt>
    <dgm:pt modelId="{8333DE61-FF16-7A45-BB7E-7A9B0AD19BD5}" type="pres">
      <dgm:prSet presAssocID="{0A6F0E1C-86E5-F54A-B727-607C67017801}" presName="pillarX" presStyleLbl="node1" presStyleIdx="1" presStyleCnt="3" custScaleX="51601" custScaleY="119881" custLinFactNeighborX="-13119" custLinFactNeighborY="-4358">
        <dgm:presLayoutVars>
          <dgm:bulletEnabled val="1"/>
        </dgm:presLayoutVars>
      </dgm:prSet>
      <dgm:spPr/>
      <dgm:t>
        <a:bodyPr/>
        <a:lstStyle/>
        <a:p>
          <a:endParaRPr lang="en-US"/>
        </a:p>
      </dgm:t>
    </dgm:pt>
    <dgm:pt modelId="{CB4D3D46-792C-A24D-9554-8525216B55C9}" type="pres">
      <dgm:prSet presAssocID="{6A9BA3AD-CB3B-6142-BF0F-294E8088A792}" presName="pillarX" presStyleLbl="node1" presStyleIdx="2" presStyleCnt="3" custScaleX="34418" custScaleY="116738" custLinFactNeighborX="-99208" custLinFactNeighborY="-5930">
        <dgm:presLayoutVars>
          <dgm:bulletEnabled val="1"/>
        </dgm:presLayoutVars>
      </dgm:prSet>
      <dgm:spPr/>
      <dgm:t>
        <a:bodyPr/>
        <a:lstStyle/>
        <a:p>
          <a:endParaRPr lang="en-US"/>
        </a:p>
      </dgm:t>
    </dgm:pt>
    <dgm:pt modelId="{4C6BB273-099F-2B46-A3CF-786E8C91A061}" type="pres">
      <dgm:prSet presAssocID="{6A44FAC2-DA5E-AC44-865A-07C9A0FA3E8F}" presName="base" presStyleLbl="dkBgShp" presStyleIdx="1" presStyleCnt="2" custScaleY="50405">
        <dgm:style>
          <a:lnRef idx="1">
            <a:schemeClr val="accent1"/>
          </a:lnRef>
          <a:fillRef idx="2">
            <a:schemeClr val="accent1"/>
          </a:fillRef>
          <a:effectRef idx="1">
            <a:schemeClr val="accent1"/>
          </a:effectRef>
          <a:fontRef idx="minor">
            <a:schemeClr val="dk1"/>
          </a:fontRef>
        </dgm:style>
      </dgm:prSet>
      <dgm:spPr/>
    </dgm:pt>
  </dgm:ptLst>
  <dgm:cxnLst>
    <dgm:cxn modelId="{14793D0F-FE96-3143-8008-CE75F93A7064}" srcId="{6F814ACD-F359-A242-952E-AEFA860B38E9}" destId="{6A44FAC2-DA5E-AC44-865A-07C9A0FA3E8F}" srcOrd="0" destOrd="0" parTransId="{9255ED53-D9B8-EB41-BF14-4FD2E2410880}" sibTransId="{D8BE4C41-735A-5C49-8B2D-E92647CAEB2F}"/>
    <dgm:cxn modelId="{8DA2B9D2-D096-D749-A42A-D6E41E6F2FC1}" type="presOf" srcId="{0A6F0E1C-86E5-F54A-B727-607C67017801}" destId="{8333DE61-FF16-7A45-BB7E-7A9B0AD19BD5}" srcOrd="0" destOrd="0" presId="urn:microsoft.com/office/officeart/2005/8/layout/hList3"/>
    <dgm:cxn modelId="{C48112AE-A6EF-8B48-BF4F-C5FF247D34EB}" type="presOf" srcId="{6A44FAC2-DA5E-AC44-865A-07C9A0FA3E8F}" destId="{B59936B3-CB0F-4B41-8F0A-FC929F2C0D9B}" srcOrd="0" destOrd="0" presId="urn:microsoft.com/office/officeart/2005/8/layout/hList3"/>
    <dgm:cxn modelId="{B28C90C1-7E27-0A4D-AC46-A9C99AC5414F}" type="presOf" srcId="{C35A5A5A-C70A-A147-A8C0-8310ECEA2F9E}" destId="{32439C3D-F244-C54D-9DBF-39B7A0252658}" srcOrd="0" destOrd="0" presId="urn:microsoft.com/office/officeart/2005/8/layout/hList3"/>
    <dgm:cxn modelId="{C4277522-D484-684C-A0EB-46CE986C442E}" srcId="{6A44FAC2-DA5E-AC44-865A-07C9A0FA3E8F}" destId="{6A9BA3AD-CB3B-6142-BF0F-294E8088A792}" srcOrd="2" destOrd="0" parTransId="{174EE0C5-1A4D-6C4B-A830-825074C5388E}" sibTransId="{21D054A6-EFDF-4E42-B2FC-7171ACCD3DDF}"/>
    <dgm:cxn modelId="{1DA38476-7167-CB43-B399-34EC29049313}" type="presOf" srcId="{6F814ACD-F359-A242-952E-AEFA860B38E9}" destId="{C07CAD60-D89A-4C4D-88FE-3EFFC6D92750}" srcOrd="0" destOrd="0" presId="urn:microsoft.com/office/officeart/2005/8/layout/hList3"/>
    <dgm:cxn modelId="{D9AAC512-79EA-6B48-B85B-A4156C90FF1A}" srcId="{6A44FAC2-DA5E-AC44-865A-07C9A0FA3E8F}" destId="{0A6F0E1C-86E5-F54A-B727-607C67017801}" srcOrd="1" destOrd="0" parTransId="{E507B3CE-D841-BA45-A728-A1036E270A7E}" sibTransId="{F4207D88-95FE-A647-86F1-6AE133ECAA26}"/>
    <dgm:cxn modelId="{3F77EBB9-03B0-4C40-9139-095335647BB2}" srcId="{6A44FAC2-DA5E-AC44-865A-07C9A0FA3E8F}" destId="{C35A5A5A-C70A-A147-A8C0-8310ECEA2F9E}" srcOrd="0" destOrd="0" parTransId="{14F0C43E-5293-2741-A8A0-EEE83A3CDB87}" sibTransId="{9292FA06-B995-AB45-8D92-D08E5308044B}"/>
    <dgm:cxn modelId="{B25F3F21-9F57-834E-B941-5879B3DC10DE}" type="presOf" srcId="{6A9BA3AD-CB3B-6142-BF0F-294E8088A792}" destId="{CB4D3D46-792C-A24D-9554-8525216B55C9}" srcOrd="0" destOrd="0" presId="urn:microsoft.com/office/officeart/2005/8/layout/hList3"/>
    <dgm:cxn modelId="{616D193B-E891-1145-8092-608A8C59B3E6}" type="presParOf" srcId="{C07CAD60-D89A-4C4D-88FE-3EFFC6D92750}" destId="{B59936B3-CB0F-4B41-8F0A-FC929F2C0D9B}" srcOrd="0" destOrd="0" presId="urn:microsoft.com/office/officeart/2005/8/layout/hList3"/>
    <dgm:cxn modelId="{FA20B7E0-6E5F-704E-AB12-6A8EC59D7D61}" type="presParOf" srcId="{C07CAD60-D89A-4C4D-88FE-3EFFC6D92750}" destId="{21C3B950-D1FE-4E46-8E1C-85CBC2EC296F}" srcOrd="1" destOrd="0" presId="urn:microsoft.com/office/officeart/2005/8/layout/hList3"/>
    <dgm:cxn modelId="{B32B0F34-BF5A-404A-9D3D-EB7125DA2210}" type="presParOf" srcId="{21C3B950-D1FE-4E46-8E1C-85CBC2EC296F}" destId="{32439C3D-F244-C54D-9DBF-39B7A0252658}" srcOrd="0" destOrd="0" presId="urn:microsoft.com/office/officeart/2005/8/layout/hList3"/>
    <dgm:cxn modelId="{AEB45C2B-1180-924E-AAE2-4A6ADCA8E98A}" type="presParOf" srcId="{21C3B950-D1FE-4E46-8E1C-85CBC2EC296F}" destId="{8333DE61-FF16-7A45-BB7E-7A9B0AD19BD5}" srcOrd="1" destOrd="0" presId="urn:microsoft.com/office/officeart/2005/8/layout/hList3"/>
    <dgm:cxn modelId="{FA3F1BE5-027B-5B4F-8132-E5C9B9E7DCBC}" type="presParOf" srcId="{21C3B950-D1FE-4E46-8E1C-85CBC2EC296F}" destId="{CB4D3D46-792C-A24D-9554-8525216B55C9}" srcOrd="2" destOrd="0" presId="urn:microsoft.com/office/officeart/2005/8/layout/hList3"/>
    <dgm:cxn modelId="{211CC6CA-411D-3240-AB9F-BAA725150D40}" type="presParOf" srcId="{C07CAD60-D89A-4C4D-88FE-3EFFC6D92750}" destId="{4C6BB273-099F-2B46-A3CF-786E8C91A061}"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7BB74E-2988-AD4C-9A76-12B7C0F1EACE}">
      <dsp:nvSpPr>
        <dsp:cNvPr id="0" name=""/>
        <dsp:cNvSpPr/>
      </dsp:nvSpPr>
      <dsp:spPr>
        <a:xfrm>
          <a:off x="1355837" y="166768"/>
          <a:ext cx="6901101" cy="113764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0563" tIns="64770" rIns="64770" bIns="64770" numCol="1" spcCol="1270" anchor="ctr" anchorCtr="0">
          <a:noAutofit/>
        </a:bodyPr>
        <a:lstStyle/>
        <a:p>
          <a:pPr lvl="0" algn="l" defTabSz="755650" rtl="0">
            <a:lnSpc>
              <a:spcPct val="90000"/>
            </a:lnSpc>
            <a:spcBef>
              <a:spcPct val="0"/>
            </a:spcBef>
            <a:spcAft>
              <a:spcPct val="35000"/>
            </a:spcAft>
          </a:pPr>
          <a:r>
            <a:rPr lang="en-US" sz="1700" b="1" kern="1200" dirty="0" smtClean="0"/>
            <a:t>Fecal oral transmission</a:t>
          </a:r>
          <a:r>
            <a:rPr lang="en-US" sz="1700" kern="1200" dirty="0" smtClean="0"/>
            <a:t>: Germs in the stool of one infected person make their way into the mouth of another person. These germs usually cause vomiting and diarrhea.</a:t>
          </a:r>
          <a:endParaRPr lang="en-US" sz="1700" kern="1200" dirty="0"/>
        </a:p>
      </dsp:txBody>
      <dsp:txXfrm>
        <a:off x="1355837" y="166768"/>
        <a:ext cx="6901101" cy="1137642"/>
      </dsp:txXfrm>
    </dsp:sp>
    <dsp:sp modelId="{7FDFC777-88EA-9042-B712-235407D7A3BD}">
      <dsp:nvSpPr>
        <dsp:cNvPr id="0" name=""/>
        <dsp:cNvSpPr/>
      </dsp:nvSpPr>
      <dsp:spPr>
        <a:xfrm>
          <a:off x="843724" y="83147"/>
          <a:ext cx="970224" cy="1376068"/>
        </a:xfrm>
        <a:prstGeom prst="rect">
          <a:avLst/>
        </a:prstGeom>
        <a:blipFill>
          <a:blip xmlns:r="http://schemas.openxmlformats.org/officeDocument/2006/relationships" r:embed="rId1">
            <a:extLst/>
          </a:blip>
          <a:srcRect/>
          <a:stretch>
            <a:fillRect l="-74000" r="-74000"/>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AEA4C3C-43AA-6F48-BD5F-2E11F64B448F}">
      <dsp:nvSpPr>
        <dsp:cNvPr id="0" name=""/>
        <dsp:cNvSpPr/>
      </dsp:nvSpPr>
      <dsp:spPr>
        <a:xfrm>
          <a:off x="1873600" y="1776935"/>
          <a:ext cx="5837760" cy="113764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0563" tIns="64770" rIns="64770" bIns="64770" numCol="1" spcCol="1270" anchor="ctr" anchorCtr="0">
          <a:noAutofit/>
        </a:bodyPr>
        <a:lstStyle/>
        <a:p>
          <a:pPr lvl="0" algn="l" defTabSz="755650" rtl="0">
            <a:lnSpc>
              <a:spcPct val="90000"/>
            </a:lnSpc>
            <a:spcBef>
              <a:spcPct val="0"/>
            </a:spcBef>
            <a:spcAft>
              <a:spcPct val="35000"/>
            </a:spcAft>
          </a:pPr>
          <a:r>
            <a:rPr lang="en-US" sz="1700" b="1" kern="1200" dirty="0" smtClean="0"/>
            <a:t>Blood</a:t>
          </a:r>
          <a:r>
            <a:rPr lang="en-US" sz="1700" kern="1200" dirty="0" smtClean="0"/>
            <a:t>: Many of the germs that can be found in blood can cause life-threatening disease when an infected person’s blood enters another person’s body through a break in the skin.</a:t>
          </a:r>
          <a:endParaRPr lang="en-US" sz="1700" kern="1200" dirty="0"/>
        </a:p>
      </dsp:txBody>
      <dsp:txXfrm>
        <a:off x="1873600" y="1776935"/>
        <a:ext cx="5837760" cy="1137642"/>
      </dsp:txXfrm>
    </dsp:sp>
    <dsp:sp modelId="{C056A24B-090A-8542-8526-0ECEB7EDDD2D}">
      <dsp:nvSpPr>
        <dsp:cNvPr id="0" name=""/>
        <dsp:cNvSpPr/>
      </dsp:nvSpPr>
      <dsp:spPr>
        <a:xfrm>
          <a:off x="1445645" y="1624587"/>
          <a:ext cx="1071982" cy="1354148"/>
        </a:xfrm>
        <a:prstGeom prst="rect">
          <a:avLst/>
        </a:prstGeom>
        <a:blipFill>
          <a:blip xmlns:r="http://schemas.openxmlformats.org/officeDocument/2006/relationships" r:embed="rId2">
            <a:extLst/>
          </a:blip>
          <a:srcRect/>
          <a:stretch>
            <a:fillRect l="-63000" r="-63000"/>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283A6F6-7500-BA49-B06A-8139CDD57078}">
      <dsp:nvSpPr>
        <dsp:cNvPr id="0" name=""/>
        <dsp:cNvSpPr/>
      </dsp:nvSpPr>
      <dsp:spPr>
        <a:xfrm>
          <a:off x="640524" y="3272864"/>
          <a:ext cx="7314001" cy="113764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0563" tIns="64770" rIns="64770" bIns="64770" numCol="1" spcCol="1270" anchor="ctr" anchorCtr="0">
          <a:noAutofit/>
        </a:bodyPr>
        <a:lstStyle/>
        <a:p>
          <a:pPr marL="234950" lvl="0" indent="-123825" algn="l" defTabSz="755650" rtl="0">
            <a:lnSpc>
              <a:spcPct val="90000"/>
            </a:lnSpc>
            <a:spcBef>
              <a:spcPct val="0"/>
            </a:spcBef>
            <a:spcAft>
              <a:spcPct val="35000"/>
            </a:spcAft>
          </a:pPr>
          <a:r>
            <a:rPr lang="en-US" sz="1700" b="1" kern="1200" dirty="0" smtClean="0"/>
            <a:t>  Insects</a:t>
          </a:r>
          <a:r>
            <a:rPr lang="en-US" sz="1700" kern="1200" dirty="0" smtClean="0"/>
            <a:t>: can carry bacteria and viruses and can transmit them   when they bite humans. </a:t>
          </a:r>
          <a:endParaRPr lang="en-US" sz="1700" kern="1200" dirty="0"/>
        </a:p>
      </dsp:txBody>
      <dsp:txXfrm>
        <a:off x="640524" y="3272864"/>
        <a:ext cx="7314001" cy="1137642"/>
      </dsp:txXfrm>
    </dsp:sp>
    <dsp:sp modelId="{A3CE489F-6E4F-AA4F-83A1-BE0C0F8ED9C0}">
      <dsp:nvSpPr>
        <dsp:cNvPr id="0" name=""/>
        <dsp:cNvSpPr/>
      </dsp:nvSpPr>
      <dsp:spPr>
        <a:xfrm>
          <a:off x="415655" y="3155068"/>
          <a:ext cx="1101032" cy="1285057"/>
        </a:xfrm>
        <a:prstGeom prst="rect">
          <a:avLst/>
        </a:prstGeom>
        <a:blipFill>
          <a:blip xmlns:r="http://schemas.openxmlformats.org/officeDocument/2006/relationships" r:embed="rId3" cstate="print">
            <a:extLst/>
          </a:blip>
          <a:srcRect/>
          <a:stretch>
            <a:fillRect l="-56000" r="-56000"/>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EA65410-ECF4-49EE-9F4A-4E2C0E66A2F4}" type="datetimeFigureOut">
              <a:rPr lang="en-US"/>
              <a:pPr>
                <a:defRPr/>
              </a:pPr>
              <a:t>3/8/2013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E9B94A2-17CE-4D21-A10C-ED141E63D401}" type="slidenum">
              <a:rPr lang="en-US"/>
              <a:pPr>
                <a:defRPr/>
              </a:pPr>
              <a:t>‹#›</a:t>
            </a:fld>
            <a:endParaRPr lang="en-US"/>
          </a:p>
        </p:txBody>
      </p:sp>
    </p:spTree>
    <p:extLst>
      <p:ext uri="{BB962C8B-B14F-4D97-AF65-F5344CB8AC3E}">
        <p14:creationId xmlns:p14="http://schemas.microsoft.com/office/powerpoint/2010/main" val="1037200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2F44641-4363-43A7-80C5-18E278ABEB76}" type="datetimeFigureOut">
              <a:rPr lang="en-US"/>
              <a:pPr>
                <a:defRPr/>
              </a:pPr>
              <a:t>3/8/2013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F0F378F-0955-4534-A2BA-4ADA7616434C}" type="slidenum">
              <a:rPr lang="en-US"/>
              <a:pPr>
                <a:defRPr/>
              </a:pPr>
              <a:t>‹#›</a:t>
            </a:fld>
            <a:endParaRPr lang="en-US"/>
          </a:p>
        </p:txBody>
      </p:sp>
    </p:spTree>
    <p:extLst>
      <p:ext uri="{BB962C8B-B14F-4D97-AF65-F5344CB8AC3E}">
        <p14:creationId xmlns:p14="http://schemas.microsoft.com/office/powerpoint/2010/main" val="141723813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C58DED-956D-4750-82CF-D3B9E1EBA5AD}" type="slidenum">
              <a:rPr lang="en-US">
                <a:cs typeface="Arial" charset="0"/>
              </a:rPr>
              <a:pPr fontAlgn="base">
                <a:spcBef>
                  <a:spcPct val="0"/>
                </a:spcBef>
                <a:spcAft>
                  <a:spcPct val="0"/>
                </a:spcAft>
                <a:defRPr/>
              </a:pPr>
              <a:t>2</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64FCEA-2210-4116-AB0A-2405727766A6}" type="slidenum">
              <a:rPr lang="en-US">
                <a:cs typeface="Arial" charset="0"/>
              </a:rPr>
              <a:pPr fontAlgn="base">
                <a:spcBef>
                  <a:spcPct val="0"/>
                </a:spcBef>
                <a:spcAft>
                  <a:spcPct val="0"/>
                </a:spcAft>
                <a:defRPr/>
              </a:pPr>
              <a:t>19</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D9C9AE-FF00-42F5-B9A4-57B95C1916A2}" type="slidenum">
              <a:rPr lang="en-US">
                <a:cs typeface="Arial" charset="0"/>
              </a:rPr>
              <a:pPr fontAlgn="base">
                <a:spcBef>
                  <a:spcPct val="0"/>
                </a:spcBef>
                <a:spcAft>
                  <a:spcPct val="0"/>
                </a:spcAft>
                <a:defRPr/>
              </a:pPr>
              <a:t>24</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633C97-933C-433A-AE82-6ADB1F5EB497}" type="slidenum">
              <a:rPr lang="en-US">
                <a:cs typeface="Arial" charset="0"/>
              </a:rPr>
              <a:pPr fontAlgn="base">
                <a:spcBef>
                  <a:spcPct val="0"/>
                </a:spcBef>
                <a:spcAft>
                  <a:spcPct val="0"/>
                </a:spcAft>
                <a:defRPr/>
              </a:pPr>
              <a:t>26</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3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2122BA-E217-4ACC-B5FA-15F06FC30E31}" type="slidenum">
              <a:rPr lang="en-US">
                <a:cs typeface="Arial" charset="0"/>
              </a:rPr>
              <a:pPr fontAlgn="base">
                <a:spcBef>
                  <a:spcPct val="0"/>
                </a:spcBef>
                <a:spcAft>
                  <a:spcPct val="0"/>
                </a:spcAft>
                <a:defRPr/>
              </a:pPr>
              <a:t>28</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65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EEC1CE-B1AB-4BC0-A4C5-C2CA486AD7D6}" type="slidenum">
              <a:rPr lang="en-US">
                <a:cs typeface="Arial" charset="0"/>
              </a:rPr>
              <a:pPr fontAlgn="base">
                <a:spcBef>
                  <a:spcPct val="0"/>
                </a:spcBef>
                <a:spcAft>
                  <a:spcPct val="0"/>
                </a:spcAft>
                <a:defRPr/>
              </a:pPr>
              <a:t>30</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86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472CA7-D704-43DC-85A5-D87F196827F1}" type="slidenum">
              <a:rPr lang="en-US">
                <a:cs typeface="Arial" charset="0"/>
              </a:rPr>
              <a:pPr fontAlgn="base">
                <a:spcBef>
                  <a:spcPct val="0"/>
                </a:spcBef>
                <a:spcAft>
                  <a:spcPct val="0"/>
                </a:spcAft>
                <a:defRPr/>
              </a:pPr>
              <a:t>31</a:t>
            </a:fld>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2400" dirty="0" smtClean="0">
                <a:solidFill>
                  <a:schemeClr val="accent5"/>
                </a:solidFill>
              </a:rPr>
              <a:t>The transport of </a:t>
            </a:r>
            <a:r>
              <a:rPr lang="en-US" sz="2400" dirty="0" err="1" smtClean="0">
                <a:solidFill>
                  <a:schemeClr val="accent5"/>
                </a:solidFill>
              </a:rPr>
              <a:t>triclosan</a:t>
            </a:r>
            <a:r>
              <a:rPr lang="en-US" sz="2400" dirty="0" smtClean="0">
                <a:solidFill>
                  <a:schemeClr val="accent5"/>
                </a:solidFill>
              </a:rPr>
              <a:t> to wastewater treatment plants occurs when people:</a:t>
            </a:r>
          </a:p>
          <a:p>
            <a:pPr lvl="1" eaLnBrk="1" fontAlgn="auto" hangingPunct="1">
              <a:spcBef>
                <a:spcPts val="0"/>
              </a:spcBef>
              <a:spcAft>
                <a:spcPts val="0"/>
              </a:spcAft>
              <a:defRPr/>
            </a:pPr>
            <a:r>
              <a:rPr lang="en-US" sz="2000" dirty="0" smtClean="0">
                <a:solidFill>
                  <a:schemeClr val="accent5"/>
                </a:solidFill>
              </a:rPr>
              <a:t>Wash hands with antibacterial soap</a:t>
            </a:r>
          </a:p>
          <a:p>
            <a:pPr lvl="1" eaLnBrk="1" fontAlgn="auto" hangingPunct="1">
              <a:spcBef>
                <a:spcPts val="0"/>
              </a:spcBef>
              <a:spcAft>
                <a:spcPts val="0"/>
              </a:spcAft>
              <a:defRPr/>
            </a:pPr>
            <a:r>
              <a:rPr lang="en-US" sz="2000" dirty="0" smtClean="0">
                <a:solidFill>
                  <a:schemeClr val="accent5"/>
                </a:solidFill>
              </a:rPr>
              <a:t>Hand wash dishes with antibacterial soap</a:t>
            </a:r>
          </a:p>
          <a:p>
            <a:pPr lvl="1" eaLnBrk="1" fontAlgn="auto" hangingPunct="1">
              <a:spcBef>
                <a:spcPts val="0"/>
              </a:spcBef>
              <a:spcAft>
                <a:spcPts val="0"/>
              </a:spcAft>
              <a:defRPr/>
            </a:pPr>
            <a:r>
              <a:rPr lang="en-US" sz="2000" dirty="0" smtClean="0">
                <a:solidFill>
                  <a:schemeClr val="accent5"/>
                </a:solidFill>
              </a:rPr>
              <a:t>Clean with antibacterial products</a:t>
            </a:r>
          </a:p>
          <a:p>
            <a:pPr lvl="1" eaLnBrk="1" fontAlgn="auto" hangingPunct="1">
              <a:spcBef>
                <a:spcPts val="0"/>
              </a:spcBef>
              <a:spcAft>
                <a:spcPts val="0"/>
              </a:spcAft>
              <a:defRPr/>
            </a:pPr>
            <a:r>
              <a:rPr lang="en-US" sz="2000" dirty="0" smtClean="0">
                <a:solidFill>
                  <a:schemeClr val="accent5"/>
                </a:solidFill>
              </a:rPr>
              <a:t>Use antibacterial products in a dishwasher</a:t>
            </a:r>
          </a:p>
          <a:p>
            <a:pPr eaLnBrk="1" fontAlgn="auto" hangingPunct="1">
              <a:spcBef>
                <a:spcPts val="0"/>
              </a:spcBef>
              <a:spcAft>
                <a:spcPts val="0"/>
              </a:spcAft>
              <a:defRPr/>
            </a:pPr>
            <a:endParaRPr lang="en-US" dirty="0"/>
          </a:p>
        </p:txBody>
      </p:sp>
      <p:sp>
        <p:nvSpPr>
          <p:cNvPr id="716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2560F6-B750-44A9-A2B2-B07A2FB625A1}" type="slidenum">
              <a:rPr lang="en-US">
                <a:cs typeface="Arial" charset="0"/>
              </a:rPr>
              <a:pPr fontAlgn="base">
                <a:spcBef>
                  <a:spcPct val="0"/>
                </a:spcBef>
                <a:spcAft>
                  <a:spcPct val="0"/>
                </a:spcAft>
                <a:defRPr/>
              </a:pPr>
              <a:t>33</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2400" dirty="0" smtClean="0">
                <a:solidFill>
                  <a:schemeClr val="accent5"/>
                </a:solidFill>
              </a:rPr>
              <a:t>The transport of </a:t>
            </a:r>
            <a:r>
              <a:rPr lang="en-US" sz="2400" dirty="0" err="1" smtClean="0">
                <a:solidFill>
                  <a:schemeClr val="accent5"/>
                </a:solidFill>
              </a:rPr>
              <a:t>triclosan</a:t>
            </a:r>
            <a:r>
              <a:rPr lang="en-US" sz="2400" dirty="0" smtClean="0">
                <a:solidFill>
                  <a:schemeClr val="accent5"/>
                </a:solidFill>
              </a:rPr>
              <a:t> to wastewater treatment plants occurs when people:</a:t>
            </a:r>
          </a:p>
          <a:p>
            <a:pPr lvl="1" eaLnBrk="1" fontAlgn="auto" hangingPunct="1">
              <a:spcBef>
                <a:spcPts val="0"/>
              </a:spcBef>
              <a:spcAft>
                <a:spcPts val="0"/>
              </a:spcAft>
              <a:defRPr/>
            </a:pPr>
            <a:r>
              <a:rPr lang="en-US" sz="2000" dirty="0" smtClean="0">
                <a:solidFill>
                  <a:schemeClr val="accent5"/>
                </a:solidFill>
              </a:rPr>
              <a:t>Wash hands with antibacterial soap</a:t>
            </a:r>
          </a:p>
          <a:p>
            <a:pPr lvl="1" eaLnBrk="1" fontAlgn="auto" hangingPunct="1">
              <a:spcBef>
                <a:spcPts val="0"/>
              </a:spcBef>
              <a:spcAft>
                <a:spcPts val="0"/>
              </a:spcAft>
              <a:defRPr/>
            </a:pPr>
            <a:r>
              <a:rPr lang="en-US" sz="2000" dirty="0" smtClean="0">
                <a:solidFill>
                  <a:schemeClr val="accent5"/>
                </a:solidFill>
              </a:rPr>
              <a:t>Hand wash dishes with antibacterial soap</a:t>
            </a:r>
          </a:p>
          <a:p>
            <a:pPr lvl="1" eaLnBrk="1" fontAlgn="auto" hangingPunct="1">
              <a:spcBef>
                <a:spcPts val="0"/>
              </a:spcBef>
              <a:spcAft>
                <a:spcPts val="0"/>
              </a:spcAft>
              <a:defRPr/>
            </a:pPr>
            <a:r>
              <a:rPr lang="en-US" sz="2000" dirty="0" smtClean="0">
                <a:solidFill>
                  <a:schemeClr val="accent5"/>
                </a:solidFill>
              </a:rPr>
              <a:t>Clean with antibacterial products</a:t>
            </a:r>
          </a:p>
          <a:p>
            <a:pPr lvl="1" eaLnBrk="1" fontAlgn="auto" hangingPunct="1">
              <a:spcBef>
                <a:spcPts val="0"/>
              </a:spcBef>
              <a:spcAft>
                <a:spcPts val="0"/>
              </a:spcAft>
              <a:defRPr/>
            </a:pPr>
            <a:r>
              <a:rPr lang="en-US" sz="2000" dirty="0" smtClean="0">
                <a:solidFill>
                  <a:schemeClr val="accent5"/>
                </a:solidFill>
              </a:rPr>
              <a:t>Use antibacterial products in a dishwasher</a:t>
            </a:r>
          </a:p>
          <a:p>
            <a:pPr eaLnBrk="1" fontAlgn="auto" hangingPunct="1">
              <a:spcBef>
                <a:spcPts val="0"/>
              </a:spcBef>
              <a:spcAft>
                <a:spcPts val="0"/>
              </a:spcAft>
              <a:defRPr/>
            </a:pPr>
            <a:endParaRPr lang="en-US" dirty="0"/>
          </a:p>
        </p:txBody>
      </p:sp>
      <p:sp>
        <p:nvSpPr>
          <p:cNvPr id="737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8447E2-8D51-47D5-BBE1-C3E09E00CB11}" type="slidenum">
              <a:rPr lang="en-US">
                <a:cs typeface="Arial" charset="0"/>
              </a:rPr>
              <a:pPr fontAlgn="base">
                <a:spcBef>
                  <a:spcPct val="0"/>
                </a:spcBef>
                <a:spcAft>
                  <a:spcPct val="0"/>
                </a:spcAft>
                <a:defRPr/>
              </a:pPr>
              <a:t>34</a:t>
            </a:fld>
            <a:endParaRPr lang="en-U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By removing germs and washing them down the drain, cleaning lowers their numbers and the risk of spreading infection.  </a:t>
            </a:r>
          </a:p>
          <a:p>
            <a:pPr eaLnBrk="1" hangingPunct="1">
              <a:spcBef>
                <a:spcPct val="0"/>
              </a:spcBef>
            </a:pPr>
            <a:endParaRPr lang="en-US" smtClean="0"/>
          </a:p>
        </p:txBody>
      </p:sp>
      <p:sp>
        <p:nvSpPr>
          <p:cNvPr id="798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6DBF53-7986-4EC4-8D5F-FF8B704460DC}" type="slidenum">
              <a:rPr lang="en-US">
                <a:cs typeface="Arial" charset="0"/>
              </a:rPr>
              <a:pPr fontAlgn="base">
                <a:spcBef>
                  <a:spcPct val="0"/>
                </a:spcBef>
                <a:spcAft>
                  <a:spcPct val="0"/>
                </a:spcAft>
                <a:defRPr/>
              </a:pPr>
              <a:t>39</a:t>
            </a:fld>
            <a:endParaRPr lang="en-U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See state child care regulations and the</a:t>
            </a:r>
            <a:r>
              <a:rPr lang="en-US" i="1" smtClean="0"/>
              <a:t> Caring for Our Children: National Health and Safety Performance Standards,</a:t>
            </a:r>
            <a:r>
              <a:rPr lang="en-US" smtClean="0"/>
              <a:t> </a:t>
            </a:r>
            <a:r>
              <a:rPr lang="en-US" i="1" smtClean="0"/>
              <a:t>Routine Schedule for Cleaning</a:t>
            </a:r>
            <a:r>
              <a:rPr lang="en-US" smtClean="0"/>
              <a:t>, </a:t>
            </a:r>
            <a:r>
              <a:rPr lang="en-US" i="1" smtClean="0"/>
              <a:t>Sanitizing and Disinfecting</a:t>
            </a:r>
            <a:r>
              <a:rPr lang="en-US" smtClean="0"/>
              <a:t> (Appendix 5) for guidelines on when and where to clean, sanitize and disinfect. </a:t>
            </a:r>
          </a:p>
          <a:p>
            <a:pPr eaLnBrk="1" hangingPunct="1">
              <a:spcBef>
                <a:spcPct val="0"/>
              </a:spcBef>
            </a:pPr>
            <a:endParaRPr lang="en-US" smtClean="0"/>
          </a:p>
        </p:txBody>
      </p:sp>
      <p:sp>
        <p:nvSpPr>
          <p:cNvPr id="819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7CBAE2-4C66-49BB-8EC4-9245F680E61E}" type="slidenum">
              <a:rPr lang="en-US">
                <a:cs typeface="Arial" charset="0"/>
              </a:rPr>
              <a:pPr fontAlgn="base">
                <a:spcBef>
                  <a:spcPct val="0"/>
                </a:spcBef>
                <a:spcAft>
                  <a:spcPct val="0"/>
                </a:spcAft>
                <a:defRPr/>
              </a:pPr>
              <a:t>40</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What do these products mean to you?</a:t>
            </a:r>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4C9F36-5D91-4B5F-8204-D9ED4670B335}" type="slidenum">
              <a:rPr lang="en-US">
                <a:cs typeface="Arial" charset="0"/>
              </a:rPr>
              <a:pPr fontAlgn="base">
                <a:spcBef>
                  <a:spcPct val="0"/>
                </a:spcBef>
                <a:spcAft>
                  <a:spcPct val="0"/>
                </a:spcAft>
                <a:defRPr/>
              </a:pPr>
              <a:t>3</a:t>
            </a:fld>
            <a:endParaRPr lang="en-US">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Because disinfectants are pesticides designed to kill or inactivate germs, you should think carefully about when and where you use them. The overuse and misuse of these products is a growing public health and environmental concern. Studies have found that the use of some disinfectant products is creating microbes that can mutate into forms that are resistant to particular disinfectants or that become superbugs</a:t>
            </a:r>
          </a:p>
        </p:txBody>
      </p:sp>
      <p:sp>
        <p:nvSpPr>
          <p:cNvPr id="839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CBE336-3027-4C5F-8627-65AB1696AA47}" type="slidenum">
              <a:rPr lang="en-US">
                <a:solidFill>
                  <a:srgbClr val="000000"/>
                </a:solidFill>
                <a:cs typeface="Arial" charset="0"/>
              </a:rPr>
              <a:pPr fontAlgn="base">
                <a:spcBef>
                  <a:spcPct val="0"/>
                </a:spcBef>
                <a:spcAft>
                  <a:spcPct val="0"/>
                </a:spcAft>
                <a:defRPr/>
              </a:pPr>
              <a:t>41</a:t>
            </a:fld>
            <a:endParaRPr lang="en-US">
              <a:solidFill>
                <a:srgbClr val="000000"/>
              </a:solidFill>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95BC40-7900-4399-80CD-B0BA72426B32}" type="slidenum">
              <a:rPr lang="en-US" smtClean="0">
                <a:latin typeface="Arial" charset="0"/>
                <a:ea typeface="MS PGothic" pitchFamily="34" charset="-128"/>
                <a:cs typeface="Arial" charset="0"/>
              </a:rPr>
              <a:pPr fontAlgn="base">
                <a:spcBef>
                  <a:spcPct val="0"/>
                </a:spcBef>
                <a:spcAft>
                  <a:spcPct val="0"/>
                </a:spcAft>
              </a:pPr>
              <a:t>42</a:t>
            </a:fld>
            <a:endParaRPr lang="en-US" smtClean="0">
              <a:latin typeface="Arial" charset="0"/>
              <a:ea typeface="MS PGothic" pitchFamily="34" charset="-128"/>
              <a:cs typeface="Arial" charset="0"/>
            </a:endParaRPr>
          </a:p>
        </p:txBody>
      </p:sp>
      <p:sp>
        <p:nvSpPr>
          <p:cNvPr id="890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0F052B2-A484-41EE-A8FC-8FBC18259583}" type="slidenum">
              <a:rPr lang="en-US" sz="1200">
                <a:ea typeface="MS PGothic" pitchFamily="34" charset="-128"/>
              </a:rPr>
              <a:pPr algn="r"/>
              <a:t>42</a:t>
            </a:fld>
            <a:endParaRPr lang="en-US" sz="1200">
              <a:ea typeface="MS PGothic" pitchFamily="34" charset="-128"/>
            </a:endParaRPr>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Examples include:</a:t>
            </a:r>
          </a:p>
          <a:p>
            <a:pPr eaLnBrk="1" hangingPunct="1">
              <a:spcBef>
                <a:spcPct val="0"/>
              </a:spcBef>
            </a:pPr>
            <a:endParaRPr lang="en-US" smtClean="0"/>
          </a:p>
          <a:p>
            <a:pPr eaLnBrk="1" hangingPunct="1">
              <a:spcBef>
                <a:spcPct val="0"/>
              </a:spcBef>
            </a:pPr>
            <a:r>
              <a:rPr lang="en-US" smtClean="0"/>
              <a:t>DfE – Clorox Green Works, Method</a:t>
            </a:r>
          </a:p>
          <a:p>
            <a:pPr eaLnBrk="1" hangingPunct="1">
              <a:spcBef>
                <a:spcPct val="0"/>
              </a:spcBef>
            </a:pPr>
            <a:r>
              <a:rPr lang="en-US" smtClean="0"/>
              <a:t>Green Seal – Simple Green Cleaning Building (not their regular line)</a:t>
            </a:r>
          </a:p>
          <a:p>
            <a:pPr eaLnBrk="1" hangingPunct="1">
              <a:spcBef>
                <a:spcPct val="0"/>
              </a:spcBef>
            </a:pPr>
            <a:r>
              <a:rPr lang="en-US" smtClean="0"/>
              <a:t>EcoLogo -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Distributors will provide the dilution stations and labeled bottles for the diluted products.  It’s important when using a concentrate to dilute the product as recommended on the label.   </a:t>
            </a:r>
          </a:p>
          <a:p>
            <a:pPr eaLnBrk="1" hangingPunct="1">
              <a:spcBef>
                <a:spcPct val="0"/>
              </a:spcBef>
            </a:pPr>
            <a:endParaRPr lang="en-US" smtClean="0"/>
          </a:p>
          <a:p>
            <a:pPr eaLnBrk="1" hangingPunct="1">
              <a:spcBef>
                <a:spcPct val="0"/>
              </a:spcBef>
            </a:pPr>
            <a:r>
              <a:rPr lang="en-US" smtClean="0">
                <a:solidFill>
                  <a:schemeClr val="tx2"/>
                </a:solidFill>
              </a:rPr>
              <a:t>must have MSDS on site to satisfy Occupational Safety and Health Administration (OSHA) rules.**</a:t>
            </a:r>
          </a:p>
          <a:p>
            <a:pPr eaLnBrk="1" hangingPunct="1">
              <a:spcBef>
                <a:spcPct val="0"/>
              </a:spcBef>
            </a:pPr>
            <a:endParaRPr lang="en-US" smtClean="0"/>
          </a:p>
        </p:txBody>
      </p:sp>
      <p:sp>
        <p:nvSpPr>
          <p:cNvPr id="901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1EE653-1CCE-49C7-95E6-BECB4C03F8FF}" type="slidenum">
              <a:rPr lang="en-US">
                <a:cs typeface="Arial" charset="0"/>
              </a:rPr>
              <a:pPr fontAlgn="base">
                <a:spcBef>
                  <a:spcPct val="0"/>
                </a:spcBef>
                <a:spcAft>
                  <a:spcPct val="0"/>
                </a:spcAft>
                <a:defRPr/>
              </a:pPr>
              <a:t>45</a:t>
            </a:fld>
            <a:endParaRPr lang="en-US">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Mention the benefits of accelerated hydrogen peroxide.</a:t>
            </a:r>
          </a:p>
        </p:txBody>
      </p:sp>
      <p:sp>
        <p:nvSpPr>
          <p:cNvPr id="921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2EB7C4-D9B8-4918-B58B-22921B38E621}" type="slidenum">
              <a:rPr lang="en-US">
                <a:cs typeface="Arial" charset="0"/>
              </a:rPr>
              <a:pPr fontAlgn="base">
                <a:spcBef>
                  <a:spcPct val="0"/>
                </a:spcBef>
                <a:spcAft>
                  <a:spcPct val="0"/>
                </a:spcAft>
                <a:defRPr/>
              </a:pPr>
              <a:t>46</a:t>
            </a:fld>
            <a:endParaRPr lang="en-US">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marL="0" lvl="1" eaLnBrk="1" hangingPunct="1">
              <a:spcBef>
                <a:spcPct val="0"/>
              </a:spcBef>
            </a:pPr>
            <a:r>
              <a:rPr lang="en-US" smtClean="0"/>
              <a:t>All disinfectants are required to have an EPA Registration number.</a:t>
            </a:r>
            <a:endParaRPr lang="en-US" sz="1600" smtClean="0"/>
          </a:p>
          <a:p>
            <a:pPr eaLnBrk="1" hangingPunct="1">
              <a:spcBef>
                <a:spcPct val="0"/>
              </a:spcBef>
            </a:pPr>
            <a:r>
              <a:rPr lang="en-US" smtClean="0"/>
              <a:t>Is it safe for the use intended?</a:t>
            </a:r>
            <a:endParaRPr lang="en-US" sz="1600" smtClean="0"/>
          </a:p>
          <a:p>
            <a:pPr eaLnBrk="1" hangingPunct="1">
              <a:spcBef>
                <a:spcPct val="0"/>
              </a:spcBef>
            </a:pPr>
            <a:r>
              <a:rPr lang="en-US" smtClean="0"/>
              <a:t>Will it damage the surfaces cleaned with it?</a:t>
            </a:r>
            <a:endParaRPr lang="en-US" sz="1600" smtClean="0"/>
          </a:p>
          <a:p>
            <a:pPr eaLnBrk="1" hangingPunct="1">
              <a:spcBef>
                <a:spcPct val="0"/>
              </a:spcBef>
            </a:pPr>
            <a:r>
              <a:rPr lang="en-US" smtClean="0"/>
              <a:t>What germs does it kill?</a:t>
            </a:r>
            <a:endParaRPr lang="en-US" sz="1600" smtClean="0"/>
          </a:p>
          <a:p>
            <a:pPr eaLnBrk="1" hangingPunct="1">
              <a:spcBef>
                <a:spcPct val="0"/>
              </a:spcBef>
            </a:pPr>
            <a:r>
              <a:rPr lang="en-US" smtClean="0"/>
              <a:t>Not all disinfectants kill all germs</a:t>
            </a:r>
            <a:endParaRPr lang="en-US" sz="1600" smtClean="0"/>
          </a:p>
          <a:p>
            <a:pPr eaLnBrk="1" hangingPunct="1">
              <a:spcBef>
                <a:spcPct val="0"/>
              </a:spcBef>
            </a:pPr>
            <a:r>
              <a:rPr lang="en-US" smtClean="0"/>
              <a:t>A “hospital grade” disinfectant sounds like it kills all sorts of germs, but it is only </a:t>
            </a:r>
            <a:r>
              <a:rPr lang="en-US" i="1" smtClean="0"/>
              <a:t>required</a:t>
            </a:r>
            <a:r>
              <a:rPr lang="en-US" smtClean="0"/>
              <a:t> to kill three target organisms: </a:t>
            </a:r>
            <a:r>
              <a:rPr lang="en-US" i="1" smtClean="0"/>
              <a:t>Salmonella choleraesuis</a:t>
            </a:r>
            <a:r>
              <a:rPr lang="en-US" smtClean="0"/>
              <a:t> , </a:t>
            </a:r>
            <a:r>
              <a:rPr lang="en-US" i="1" smtClean="0"/>
              <a:t>Staphylococcus aureus</a:t>
            </a:r>
            <a:r>
              <a:rPr lang="en-US" smtClean="0"/>
              <a:t> , and </a:t>
            </a:r>
            <a:r>
              <a:rPr lang="en-US" i="1" smtClean="0"/>
              <a:t>Pseudomonas aeruginosa</a:t>
            </a:r>
            <a:r>
              <a:rPr lang="en-US" smtClean="0"/>
              <a:t>. Many identify other germs that they kill as well, but you have to check.</a:t>
            </a:r>
            <a:endParaRPr lang="en-US" sz="1600" smtClean="0"/>
          </a:p>
          <a:p>
            <a:pPr eaLnBrk="1" hangingPunct="1">
              <a:spcBef>
                <a:spcPct val="0"/>
              </a:spcBef>
            </a:pPr>
            <a:r>
              <a:rPr lang="en-US" smtClean="0"/>
              <a:t>What is the dilution ratio of the product? (How do I mix it correctly?)</a:t>
            </a:r>
            <a:endParaRPr lang="en-US" sz="1600" smtClean="0"/>
          </a:p>
          <a:p>
            <a:pPr eaLnBrk="1" hangingPunct="1">
              <a:spcBef>
                <a:spcPct val="0"/>
              </a:spcBef>
            </a:pPr>
            <a:r>
              <a:rPr lang="en-US" smtClean="0"/>
              <a:t>Is it a “one-step” disinfectant-cleaner or a disinfectant?</a:t>
            </a:r>
            <a:endParaRPr lang="en-US" sz="1600" smtClean="0"/>
          </a:p>
          <a:p>
            <a:pPr eaLnBrk="1" hangingPunct="1">
              <a:spcBef>
                <a:spcPct val="0"/>
              </a:spcBef>
            </a:pPr>
            <a:r>
              <a:rPr lang="en-US" smtClean="0"/>
              <a:t>Is it effective in hard (tap) water or do I need to mix it with distilled water?</a:t>
            </a:r>
            <a:endParaRPr lang="en-US" sz="1600" smtClean="0"/>
          </a:p>
          <a:p>
            <a:pPr eaLnBrk="1" hangingPunct="1">
              <a:spcBef>
                <a:spcPct val="0"/>
              </a:spcBef>
            </a:pPr>
            <a:r>
              <a:rPr lang="en-US" smtClean="0"/>
              <a:t>Purchasers for state and institutional cleaning programs (hospitals, universities, etc.) have identified the following as a safer active ingredient for disinfectants:</a:t>
            </a:r>
            <a:endParaRPr lang="en-US" sz="1600" smtClean="0"/>
          </a:p>
          <a:p>
            <a:pPr eaLnBrk="1" hangingPunct="1">
              <a:spcBef>
                <a:spcPct val="0"/>
              </a:spcBef>
            </a:pPr>
            <a:r>
              <a:rPr lang="en-US" smtClean="0"/>
              <a:t>Accelerated hydrogen peroxide</a:t>
            </a:r>
            <a:endParaRPr lang="en-US" sz="1600" smtClean="0"/>
          </a:p>
          <a:p>
            <a:pPr eaLnBrk="1" hangingPunct="1">
              <a:spcBef>
                <a:spcPct val="0"/>
              </a:spcBef>
            </a:pPr>
            <a:endParaRPr lang="en-US" smtClean="0"/>
          </a:p>
        </p:txBody>
      </p:sp>
      <p:sp>
        <p:nvSpPr>
          <p:cNvPr id="942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5A679C-D8DB-4E2A-B741-AF477DB28E27}" type="slidenum">
              <a:rPr lang="en-US">
                <a:cs typeface="Arial" charset="0"/>
              </a:rPr>
              <a:pPr fontAlgn="base">
                <a:spcBef>
                  <a:spcPct val="0"/>
                </a:spcBef>
                <a:spcAft>
                  <a:spcPct val="0"/>
                </a:spcAft>
                <a:defRPr/>
              </a:pPr>
              <a:t>47</a:t>
            </a:fld>
            <a:endParaRPr lang="en-US">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62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820C50-C02E-4869-80AF-73A1C388CDC1}" type="slidenum">
              <a:rPr lang="en-US">
                <a:cs typeface="Arial" charset="0"/>
              </a:rPr>
              <a:pPr fontAlgn="base">
                <a:spcBef>
                  <a:spcPct val="0"/>
                </a:spcBef>
                <a:spcAft>
                  <a:spcPct val="0"/>
                </a:spcAft>
                <a:defRPr/>
              </a:pPr>
              <a:t>48</a:t>
            </a:fld>
            <a:endParaRPr lang="en-US">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Refer to room-by-room guidelines for cleaning, sanitizing, and disinfecting.</a:t>
            </a:r>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A83E07-AC7C-4B41-A3E2-402A58FA827E}" type="slidenum">
              <a:rPr lang="en-US">
                <a:solidFill>
                  <a:srgbClr val="000000"/>
                </a:solidFill>
                <a:cs typeface="Arial" charset="0"/>
              </a:rPr>
              <a:pPr fontAlgn="base">
                <a:spcBef>
                  <a:spcPct val="0"/>
                </a:spcBef>
                <a:spcAft>
                  <a:spcPct val="0"/>
                </a:spcAft>
                <a:defRPr/>
              </a:pPr>
              <a:t>49</a:t>
            </a:fld>
            <a:endParaRPr lang="en-US">
              <a:solidFill>
                <a:srgbClr val="000000"/>
              </a:solidFill>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Refer to room-by-room guidelines for cleaning, sanitizing, and disinfecting.</a:t>
            </a:r>
          </a:p>
        </p:txBody>
      </p:sp>
      <p:sp>
        <p:nvSpPr>
          <p:cNvPr id="1003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ADBACD-241C-4A70-802B-0A336701D7FB}" type="slidenum">
              <a:rPr lang="en-US">
                <a:solidFill>
                  <a:srgbClr val="000000"/>
                </a:solidFill>
                <a:cs typeface="Arial" charset="0"/>
              </a:rPr>
              <a:pPr fontAlgn="base">
                <a:spcBef>
                  <a:spcPct val="0"/>
                </a:spcBef>
                <a:spcAft>
                  <a:spcPct val="0"/>
                </a:spcAft>
                <a:defRPr/>
              </a:pPr>
              <a:t>50</a:t>
            </a:fld>
            <a:endParaRPr lang="en-US">
              <a:solidFill>
                <a:srgbClr val="000000"/>
              </a:solidFill>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marL="0" lvl="1" eaLnBrk="1" hangingPunct="1">
              <a:spcBef>
                <a:spcPct val="0"/>
              </a:spcBef>
            </a:pPr>
            <a:r>
              <a:rPr lang="en-US" smtClean="0"/>
              <a:t>All disinfectants are required to have an EPA Registration number.</a:t>
            </a:r>
            <a:endParaRPr lang="en-US" sz="1600" smtClean="0"/>
          </a:p>
          <a:p>
            <a:pPr eaLnBrk="1" hangingPunct="1">
              <a:spcBef>
                <a:spcPct val="0"/>
              </a:spcBef>
            </a:pPr>
            <a:r>
              <a:rPr lang="en-US" smtClean="0"/>
              <a:t>Is it safe for the use intended?</a:t>
            </a:r>
            <a:endParaRPr lang="en-US" sz="1600" smtClean="0"/>
          </a:p>
          <a:p>
            <a:pPr eaLnBrk="1" hangingPunct="1">
              <a:spcBef>
                <a:spcPct val="0"/>
              </a:spcBef>
            </a:pPr>
            <a:r>
              <a:rPr lang="en-US" smtClean="0"/>
              <a:t>Will it damage the surfaces cleaned with it?</a:t>
            </a:r>
            <a:endParaRPr lang="en-US" sz="1600" smtClean="0"/>
          </a:p>
          <a:p>
            <a:pPr eaLnBrk="1" hangingPunct="1">
              <a:spcBef>
                <a:spcPct val="0"/>
              </a:spcBef>
            </a:pPr>
            <a:r>
              <a:rPr lang="en-US" smtClean="0"/>
              <a:t>What germs does it kill?</a:t>
            </a:r>
            <a:endParaRPr lang="en-US" sz="1600" smtClean="0"/>
          </a:p>
          <a:p>
            <a:pPr eaLnBrk="1" hangingPunct="1">
              <a:spcBef>
                <a:spcPct val="0"/>
              </a:spcBef>
            </a:pPr>
            <a:r>
              <a:rPr lang="en-US" smtClean="0"/>
              <a:t>Not all disinfectants kill all germs</a:t>
            </a:r>
            <a:endParaRPr lang="en-US" sz="1600" smtClean="0"/>
          </a:p>
          <a:p>
            <a:pPr eaLnBrk="1" hangingPunct="1">
              <a:spcBef>
                <a:spcPct val="0"/>
              </a:spcBef>
            </a:pPr>
            <a:r>
              <a:rPr lang="en-US" smtClean="0"/>
              <a:t>A “hospital grade” disinfectant sounds like it kills all sorts of germs, but it is only </a:t>
            </a:r>
            <a:r>
              <a:rPr lang="en-US" i="1" smtClean="0"/>
              <a:t>required</a:t>
            </a:r>
            <a:r>
              <a:rPr lang="en-US" smtClean="0"/>
              <a:t> to kill three target organisms: </a:t>
            </a:r>
            <a:r>
              <a:rPr lang="en-US" i="1" smtClean="0"/>
              <a:t>Salmonella choleraesuis</a:t>
            </a:r>
            <a:r>
              <a:rPr lang="en-US" smtClean="0"/>
              <a:t> , </a:t>
            </a:r>
            <a:r>
              <a:rPr lang="en-US" i="1" smtClean="0"/>
              <a:t>Staphylococcus aureus</a:t>
            </a:r>
            <a:r>
              <a:rPr lang="en-US" smtClean="0"/>
              <a:t> , and </a:t>
            </a:r>
            <a:r>
              <a:rPr lang="en-US" i="1" smtClean="0"/>
              <a:t>Pseudomonas aeruginosa</a:t>
            </a:r>
            <a:r>
              <a:rPr lang="en-US" smtClean="0"/>
              <a:t>. Many identify other germs that they kill as well, but you have to check.</a:t>
            </a:r>
            <a:endParaRPr lang="en-US" sz="1600" smtClean="0"/>
          </a:p>
          <a:p>
            <a:pPr eaLnBrk="1" hangingPunct="1">
              <a:spcBef>
                <a:spcPct val="0"/>
              </a:spcBef>
            </a:pPr>
            <a:r>
              <a:rPr lang="en-US" smtClean="0"/>
              <a:t>What is the dilution ratio of the product? (How do I mix it correctly?)</a:t>
            </a:r>
            <a:endParaRPr lang="en-US" sz="1600" smtClean="0"/>
          </a:p>
          <a:p>
            <a:pPr eaLnBrk="1" hangingPunct="1">
              <a:spcBef>
                <a:spcPct val="0"/>
              </a:spcBef>
            </a:pPr>
            <a:r>
              <a:rPr lang="en-US" smtClean="0"/>
              <a:t>Is it a “one-step” disinfectant-cleaner or a disinfectant?</a:t>
            </a:r>
            <a:endParaRPr lang="en-US" sz="1600" smtClean="0"/>
          </a:p>
          <a:p>
            <a:pPr eaLnBrk="1" hangingPunct="1">
              <a:spcBef>
                <a:spcPct val="0"/>
              </a:spcBef>
            </a:pPr>
            <a:r>
              <a:rPr lang="en-US" smtClean="0"/>
              <a:t>Is it effective in hard (tap) water or do I need to mix it with distilled water?</a:t>
            </a:r>
            <a:endParaRPr lang="en-US" sz="1600" smtClean="0"/>
          </a:p>
          <a:p>
            <a:pPr eaLnBrk="1" hangingPunct="1">
              <a:spcBef>
                <a:spcPct val="0"/>
              </a:spcBef>
            </a:pPr>
            <a:r>
              <a:rPr lang="en-US" smtClean="0"/>
              <a:t>Purchasers for state and institutional cleaning programs (hospitals, universities, etc.) have identified the following as a safer active ingredient for disinfectants:</a:t>
            </a:r>
            <a:endParaRPr lang="en-US" sz="1600" smtClean="0"/>
          </a:p>
          <a:p>
            <a:pPr eaLnBrk="1" hangingPunct="1">
              <a:spcBef>
                <a:spcPct val="0"/>
              </a:spcBef>
            </a:pPr>
            <a:r>
              <a:rPr lang="en-US" smtClean="0"/>
              <a:t>Accelerated hydrogen peroxide</a:t>
            </a:r>
            <a:endParaRPr lang="en-US" sz="1600" smtClean="0"/>
          </a:p>
          <a:p>
            <a:pPr eaLnBrk="1" hangingPunct="1">
              <a:spcBef>
                <a:spcPct val="0"/>
              </a:spcBef>
            </a:pPr>
            <a:endParaRPr lang="en-US" smtClean="0"/>
          </a:p>
        </p:txBody>
      </p:sp>
      <p:sp>
        <p:nvSpPr>
          <p:cNvPr id="1024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9E5D81-6967-48B2-899A-897BC81F58E2}" type="slidenum">
              <a:rPr lang="en-US">
                <a:cs typeface="Arial" charset="0"/>
              </a:rPr>
              <a:pPr fontAlgn="base">
                <a:spcBef>
                  <a:spcPct val="0"/>
                </a:spcBef>
                <a:spcAft>
                  <a:spcPct val="0"/>
                </a:spcAft>
                <a:defRPr/>
              </a:pPr>
              <a:t>51</a:t>
            </a:fld>
            <a:endParaRPr lang="en-US">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wrap="square" numCol="1" anchor="t" anchorCtr="0" compatLnSpc="1">
            <a:prstTxWarp prst="textNoShape">
              <a:avLst/>
            </a:prstTxWarp>
          </a:bodyPr>
          <a:lstStyle/>
          <a:p>
            <a:pPr marL="0" lvl="1" eaLnBrk="1" hangingPunct="1">
              <a:spcBef>
                <a:spcPct val="0"/>
              </a:spcBef>
            </a:pPr>
            <a:r>
              <a:rPr lang="en-US" smtClean="0"/>
              <a:t>All disinfectants are required to have an EPA Registration number.</a:t>
            </a:r>
            <a:endParaRPr lang="en-US" sz="1600" smtClean="0"/>
          </a:p>
          <a:p>
            <a:pPr eaLnBrk="1" hangingPunct="1">
              <a:spcBef>
                <a:spcPct val="0"/>
              </a:spcBef>
            </a:pPr>
            <a:r>
              <a:rPr lang="en-US" smtClean="0"/>
              <a:t>Is it safe for the use intended?</a:t>
            </a:r>
            <a:endParaRPr lang="en-US" sz="1600" smtClean="0"/>
          </a:p>
          <a:p>
            <a:pPr eaLnBrk="1" hangingPunct="1">
              <a:spcBef>
                <a:spcPct val="0"/>
              </a:spcBef>
            </a:pPr>
            <a:r>
              <a:rPr lang="en-US" smtClean="0"/>
              <a:t>Will it damage the surfaces cleaned with it?</a:t>
            </a:r>
            <a:endParaRPr lang="en-US" sz="1600" smtClean="0"/>
          </a:p>
          <a:p>
            <a:pPr eaLnBrk="1" hangingPunct="1">
              <a:spcBef>
                <a:spcPct val="0"/>
              </a:spcBef>
            </a:pPr>
            <a:r>
              <a:rPr lang="en-US" smtClean="0"/>
              <a:t>What germs does it kill?</a:t>
            </a:r>
            <a:endParaRPr lang="en-US" sz="1600" smtClean="0"/>
          </a:p>
          <a:p>
            <a:pPr eaLnBrk="1" hangingPunct="1">
              <a:spcBef>
                <a:spcPct val="0"/>
              </a:spcBef>
            </a:pPr>
            <a:r>
              <a:rPr lang="en-US" smtClean="0"/>
              <a:t>Not all disinfectants kill all germs</a:t>
            </a:r>
            <a:endParaRPr lang="en-US" sz="1600" smtClean="0"/>
          </a:p>
          <a:p>
            <a:pPr eaLnBrk="1" hangingPunct="1">
              <a:spcBef>
                <a:spcPct val="0"/>
              </a:spcBef>
            </a:pPr>
            <a:r>
              <a:rPr lang="en-US" smtClean="0"/>
              <a:t>A “hospital grade” disinfectant sounds like it kills all sorts of germs, but it is only </a:t>
            </a:r>
            <a:r>
              <a:rPr lang="en-US" i="1" smtClean="0"/>
              <a:t>required</a:t>
            </a:r>
            <a:r>
              <a:rPr lang="en-US" smtClean="0"/>
              <a:t> to kill three target organisms: </a:t>
            </a:r>
            <a:r>
              <a:rPr lang="en-US" i="1" smtClean="0"/>
              <a:t>Salmonella choleraesuis</a:t>
            </a:r>
            <a:r>
              <a:rPr lang="en-US" smtClean="0"/>
              <a:t> , </a:t>
            </a:r>
            <a:r>
              <a:rPr lang="en-US" i="1" smtClean="0"/>
              <a:t>Staphylococcus aureus</a:t>
            </a:r>
            <a:r>
              <a:rPr lang="en-US" smtClean="0"/>
              <a:t> , and </a:t>
            </a:r>
            <a:r>
              <a:rPr lang="en-US" i="1" smtClean="0"/>
              <a:t>Pseudomonas aeruginosa</a:t>
            </a:r>
            <a:r>
              <a:rPr lang="en-US" smtClean="0"/>
              <a:t>. Many identify other germs that they kill as well, but you have to check.</a:t>
            </a:r>
            <a:endParaRPr lang="en-US" sz="1600" smtClean="0"/>
          </a:p>
          <a:p>
            <a:pPr eaLnBrk="1" hangingPunct="1">
              <a:spcBef>
                <a:spcPct val="0"/>
              </a:spcBef>
            </a:pPr>
            <a:r>
              <a:rPr lang="en-US" smtClean="0"/>
              <a:t>What is the dilution ratio of the product? (How do I mix it correctly?)</a:t>
            </a:r>
            <a:endParaRPr lang="en-US" sz="1600" smtClean="0"/>
          </a:p>
          <a:p>
            <a:pPr eaLnBrk="1" hangingPunct="1">
              <a:spcBef>
                <a:spcPct val="0"/>
              </a:spcBef>
            </a:pPr>
            <a:r>
              <a:rPr lang="en-US" smtClean="0"/>
              <a:t>Is it a “one-step” disinfectant-cleaner or a disinfectant?</a:t>
            </a:r>
            <a:endParaRPr lang="en-US" sz="1600" smtClean="0"/>
          </a:p>
          <a:p>
            <a:pPr eaLnBrk="1" hangingPunct="1">
              <a:spcBef>
                <a:spcPct val="0"/>
              </a:spcBef>
            </a:pPr>
            <a:r>
              <a:rPr lang="en-US" smtClean="0"/>
              <a:t>Is it effective in hard (tap) water or do I need to mix it with distilled water?</a:t>
            </a:r>
            <a:endParaRPr lang="en-US" sz="1600" smtClean="0"/>
          </a:p>
          <a:p>
            <a:pPr eaLnBrk="1" hangingPunct="1">
              <a:spcBef>
                <a:spcPct val="0"/>
              </a:spcBef>
            </a:pPr>
            <a:r>
              <a:rPr lang="en-US" smtClean="0"/>
              <a:t>Purchasers for state and institutional cleaning programs (hospitals, universities, etc.) have identified the following as a safer active ingredient for disinfectants:</a:t>
            </a:r>
            <a:endParaRPr lang="en-US" sz="1600" smtClean="0"/>
          </a:p>
          <a:p>
            <a:pPr eaLnBrk="1" hangingPunct="1">
              <a:spcBef>
                <a:spcPct val="0"/>
              </a:spcBef>
            </a:pPr>
            <a:r>
              <a:rPr lang="en-US" smtClean="0"/>
              <a:t>Accelerated hydrogen peroxide</a:t>
            </a:r>
            <a:endParaRPr lang="en-US" sz="1600" smtClean="0"/>
          </a:p>
          <a:p>
            <a:pPr eaLnBrk="1" hangingPunct="1">
              <a:spcBef>
                <a:spcPct val="0"/>
              </a:spcBef>
            </a:pPr>
            <a:endParaRPr lang="en-US" smtClean="0"/>
          </a:p>
        </p:txBody>
      </p:sp>
      <p:sp>
        <p:nvSpPr>
          <p:cNvPr id="1044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600A16-BEA1-41B5-94A3-6A1DF99E0AA6}" type="slidenum">
              <a:rPr lang="en-US">
                <a:cs typeface="Arial" charset="0"/>
              </a:rPr>
              <a:pPr fontAlgn="base">
                <a:spcBef>
                  <a:spcPct val="0"/>
                </a:spcBef>
                <a:spcAft>
                  <a:spcPct val="0"/>
                </a:spcAft>
                <a:defRPr/>
              </a:pPr>
              <a:t>52</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287A7A-53AF-44D5-BFF5-110A3342E9F2}" type="slidenum">
              <a:rPr lang="en-US">
                <a:cs typeface="Arial" charset="0"/>
              </a:rPr>
              <a:pPr fontAlgn="base">
                <a:spcBef>
                  <a:spcPct val="0"/>
                </a:spcBef>
                <a:spcAft>
                  <a:spcPct val="0"/>
                </a:spcAft>
                <a:defRPr/>
              </a:pPr>
              <a:t>12</a:t>
            </a:fld>
            <a:endParaRPr lang="en-US">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noFill/>
          <a:ln>
            <a:solidFill>
              <a:srgbClr val="000000"/>
            </a:solidFill>
            <a:miter lim="800000"/>
            <a:headEnd/>
            <a:tailEnd/>
          </a:ln>
        </p:spPr>
      </p:sp>
      <p:sp>
        <p:nvSpPr>
          <p:cNvPr id="1095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64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81A898-C53E-4847-B137-7F84DF400201}" type="slidenum">
              <a:rPr lang="en-US">
                <a:cs typeface="Arial" charset="0"/>
              </a:rPr>
              <a:pPr fontAlgn="base">
                <a:spcBef>
                  <a:spcPct val="0"/>
                </a:spcBef>
                <a:spcAft>
                  <a:spcPct val="0"/>
                </a:spcAft>
                <a:defRPr/>
              </a:pPr>
              <a:t>53</a:t>
            </a:fld>
            <a:endParaRPr lang="en-US">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85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9FCD86-F1A9-450F-BA11-0703EECF3239}" type="slidenum">
              <a:rPr lang="en-US">
                <a:cs typeface="Arial" charset="0"/>
              </a:rPr>
              <a:pPr fontAlgn="base">
                <a:spcBef>
                  <a:spcPct val="0"/>
                </a:spcBef>
                <a:spcAft>
                  <a:spcPct val="0"/>
                </a:spcAft>
                <a:defRPr/>
              </a:pPr>
              <a:t>54</a:t>
            </a:fld>
            <a:endParaRPr lang="en-US">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noFill/>
          <a:ln>
            <a:solidFill>
              <a:srgbClr val="000000"/>
            </a:solidFill>
            <a:miter lim="800000"/>
            <a:headEnd/>
            <a:tailEnd/>
          </a:ln>
        </p:spPr>
      </p:sp>
      <p:sp>
        <p:nvSpPr>
          <p:cNvPr id="1136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05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191FBA-5B2F-497D-BEB4-5AA84F7B1ABB}" type="slidenum">
              <a:rPr lang="en-US">
                <a:cs typeface="Arial" charset="0"/>
              </a:rPr>
              <a:pPr fontAlgn="base">
                <a:spcBef>
                  <a:spcPct val="0"/>
                </a:spcBef>
                <a:spcAft>
                  <a:spcPct val="0"/>
                </a:spcAft>
                <a:defRPr/>
              </a:pPr>
              <a:t>55</a:t>
            </a:fld>
            <a:endParaRPr lang="en-US">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bwMode="auto">
          <a:noFill/>
          <a:ln>
            <a:solidFill>
              <a:srgbClr val="000000"/>
            </a:solidFill>
            <a:miter lim="800000"/>
            <a:headEnd/>
            <a:tailEnd/>
          </a:ln>
        </p:spPr>
      </p:sp>
      <p:sp>
        <p:nvSpPr>
          <p:cNvPr id="1157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67F5D4-1273-4120-B3BA-3AA485C19B9A}" type="slidenum">
              <a:rPr lang="en-US">
                <a:cs typeface="Arial" charset="0"/>
              </a:rPr>
              <a:pPr fontAlgn="base">
                <a:spcBef>
                  <a:spcPct val="0"/>
                </a:spcBef>
                <a:spcAft>
                  <a:spcPct val="0"/>
                </a:spcAft>
                <a:defRPr/>
              </a:pPr>
              <a:t>56</a:t>
            </a:fld>
            <a:endParaRPr lang="en-US">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46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066B2C-3B36-432C-A6CB-1CCFFD8E64DC}" type="slidenum">
              <a:rPr lang="en-US">
                <a:cs typeface="Arial" charset="0"/>
              </a:rPr>
              <a:pPr fontAlgn="base">
                <a:spcBef>
                  <a:spcPct val="0"/>
                </a:spcBef>
                <a:spcAft>
                  <a:spcPct val="0"/>
                </a:spcAft>
                <a:defRPr/>
              </a:pPr>
              <a:t>57</a:t>
            </a:fld>
            <a:endParaRPr lang="en-US">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p:cNvSpPr>
          <p:nvPr>
            <p:ph type="sldImg"/>
          </p:nvPr>
        </p:nvSpPr>
        <p:spPr bwMode="auto">
          <a:noFill/>
          <a:ln>
            <a:solidFill>
              <a:srgbClr val="000000"/>
            </a:solidFill>
            <a:miter lim="800000"/>
            <a:headEnd/>
            <a:tailEnd/>
          </a:ln>
        </p:spPr>
      </p:sp>
      <p:sp>
        <p:nvSpPr>
          <p:cNvPr id="1198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67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25ACFE-A628-4CB4-A2BF-8E26ACE19247}" type="slidenum">
              <a:rPr lang="en-US">
                <a:cs typeface="Arial" charset="0"/>
              </a:rPr>
              <a:pPr fontAlgn="base">
                <a:spcBef>
                  <a:spcPct val="0"/>
                </a:spcBef>
                <a:spcAft>
                  <a:spcPct val="0"/>
                </a:spcAft>
                <a:defRPr/>
              </a:pPr>
              <a:t>58</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marL="484188" lvl="1" eaLnBrk="1" hangingPunct="1">
              <a:lnSpc>
                <a:spcPts val="3000"/>
              </a:lnSpc>
              <a:spcBef>
                <a:spcPct val="0"/>
              </a:spcBef>
              <a:buFontTx/>
              <a:buChar char="•"/>
            </a:pPr>
            <a:r>
              <a:rPr lang="en-US" sz="2400" b="1" smtClean="0"/>
              <a:t>Viruses</a:t>
            </a:r>
            <a:r>
              <a:rPr lang="en-US" sz="2400" smtClean="0"/>
              <a:t> are the most common cause of illness. They are very small. Viruses can’t live on surfaces for a long time. </a:t>
            </a:r>
          </a:p>
          <a:p>
            <a:pPr marL="484188" lvl="1" eaLnBrk="1" hangingPunct="1">
              <a:lnSpc>
                <a:spcPts val="3000"/>
              </a:lnSpc>
              <a:spcBef>
                <a:spcPct val="0"/>
              </a:spcBef>
              <a:buFontTx/>
              <a:buChar char="•"/>
            </a:pPr>
            <a:r>
              <a:rPr lang="en-US" sz="2400" b="1" smtClean="0"/>
              <a:t>Bacteria</a:t>
            </a:r>
            <a:r>
              <a:rPr lang="en-US" sz="2400" smtClean="0"/>
              <a:t> are more complex than viruses. They can live and reproduce independently. Some can survive on surfaces for a long time, feeding off dirt or food and water. Most are harmless or even beneficial to us.</a:t>
            </a:r>
          </a:p>
          <a:p>
            <a:pPr marL="484188" lvl="1" eaLnBrk="1" hangingPunct="1">
              <a:lnSpc>
                <a:spcPts val="3000"/>
              </a:lnSpc>
              <a:spcBef>
                <a:spcPct val="0"/>
              </a:spcBef>
              <a:buFontTx/>
              <a:buChar char="•"/>
            </a:pPr>
            <a:r>
              <a:rPr lang="en-US" sz="2400" b="1" smtClean="0"/>
              <a:t>Fungi</a:t>
            </a:r>
            <a:r>
              <a:rPr lang="en-US" sz="2400" smtClean="0"/>
              <a:t> are yeasts and molds and they are everywhere. They can survive for long periods on surfaces and in the environment. Yeast can cause many common skin infections </a:t>
            </a:r>
            <a:endParaRPr lang="en-US" sz="2400" smtClean="0">
              <a:cs typeface="Times New Roman" pitchFamily="18" charset="0"/>
            </a:endParaRPr>
          </a:p>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558781-4D1E-44E7-BFCE-D8625C7E34E9}" type="slidenum">
              <a:rPr lang="en-US">
                <a:cs typeface="Arial" charset="0"/>
              </a:rPr>
              <a:pPr fontAlgn="base">
                <a:spcBef>
                  <a:spcPct val="0"/>
                </a:spcBef>
                <a:spcAft>
                  <a:spcPct val="0"/>
                </a:spcAft>
                <a:defRPr/>
              </a:pPr>
              <a:t>13</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marL="484188" lvl="1" eaLnBrk="1" hangingPunct="1">
              <a:lnSpc>
                <a:spcPts val="3000"/>
              </a:lnSpc>
              <a:spcBef>
                <a:spcPct val="0"/>
              </a:spcBef>
              <a:buFontTx/>
              <a:buChar char="•"/>
            </a:pPr>
            <a:r>
              <a:rPr lang="en-US" sz="2400" b="1" smtClean="0"/>
              <a:t>Viruses</a:t>
            </a:r>
            <a:r>
              <a:rPr lang="en-US" sz="2400" smtClean="0"/>
              <a:t> are the most common cause of illness. They are very small. Viruses can’t live on surfaces for a long time. </a:t>
            </a:r>
          </a:p>
          <a:p>
            <a:pPr marL="484188" lvl="1" eaLnBrk="1" hangingPunct="1">
              <a:lnSpc>
                <a:spcPts val="3000"/>
              </a:lnSpc>
              <a:spcBef>
                <a:spcPct val="0"/>
              </a:spcBef>
              <a:buFontTx/>
              <a:buChar char="•"/>
            </a:pPr>
            <a:r>
              <a:rPr lang="en-US" sz="2400" b="1" smtClean="0"/>
              <a:t>Bacteria</a:t>
            </a:r>
            <a:r>
              <a:rPr lang="en-US" sz="2400" smtClean="0"/>
              <a:t> are more complex than viruses. They can live and reproduce independently. Some can survive on surfaces for a long time, feeding off dirt or food and water. Most are harmless or even beneficial to us.</a:t>
            </a:r>
          </a:p>
          <a:p>
            <a:pPr marL="484188" lvl="1" eaLnBrk="1" hangingPunct="1">
              <a:lnSpc>
                <a:spcPts val="3000"/>
              </a:lnSpc>
              <a:spcBef>
                <a:spcPct val="0"/>
              </a:spcBef>
              <a:buFontTx/>
              <a:buChar char="•"/>
            </a:pPr>
            <a:r>
              <a:rPr lang="en-US" sz="2400" b="1" smtClean="0"/>
              <a:t>Fungi</a:t>
            </a:r>
            <a:r>
              <a:rPr lang="en-US" sz="2400" smtClean="0"/>
              <a:t> are yeasts and molds and they are everywhere. They can survive for long periods on surfaces and in the environment. Yeast can cause many common skin infections </a:t>
            </a:r>
            <a:endParaRPr lang="en-US" sz="2400" smtClean="0">
              <a:cs typeface="Times New Roman" pitchFamily="18" charset="0"/>
            </a:endParaRPr>
          </a:p>
          <a:p>
            <a:pPr eaLnBrk="1" hangingPunct="1">
              <a:spcBef>
                <a:spcPct val="0"/>
              </a:spcBef>
            </a:pPr>
            <a:endParaRPr lang="en-US" smtClean="0"/>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C94E99-6535-40FA-8366-9912A77C56EB}" type="slidenum">
              <a:rPr lang="en-US">
                <a:cs typeface="Arial" charset="0"/>
              </a:rPr>
              <a:pPr fontAlgn="base">
                <a:spcBef>
                  <a:spcPct val="0"/>
                </a:spcBef>
                <a:spcAft>
                  <a:spcPct val="0"/>
                </a:spcAft>
                <a:defRPr/>
              </a:pPr>
              <a:t>14</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6D66AC-9DF1-40B2-914B-94DFBFF17114}" type="slidenum">
              <a:rPr lang="en-US">
                <a:cs typeface="Arial" charset="0"/>
              </a:rPr>
              <a:pPr fontAlgn="base">
                <a:spcBef>
                  <a:spcPct val="0"/>
                </a:spcBef>
                <a:spcAft>
                  <a:spcPct val="0"/>
                </a:spcAft>
                <a:defRPr/>
              </a:pPr>
              <a:t>15</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496AC6-CD23-4D20-8C34-3F746EFB11A7}" type="slidenum">
              <a:rPr lang="en-US">
                <a:cs typeface="Arial" charset="0"/>
              </a:rPr>
              <a:pPr fontAlgn="base">
                <a:spcBef>
                  <a:spcPct val="0"/>
                </a:spcBef>
                <a:spcAft>
                  <a:spcPct val="0"/>
                </a:spcAft>
                <a:defRPr/>
              </a:pPr>
              <a:t>16</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AE7584-7205-450D-B789-9D8BE45657F4}" type="slidenum">
              <a:rPr lang="en-US">
                <a:cs typeface="Arial" charset="0"/>
              </a:rPr>
              <a:pPr fontAlgn="base">
                <a:spcBef>
                  <a:spcPct val="0"/>
                </a:spcBef>
                <a:spcAft>
                  <a:spcPct val="0"/>
                </a:spcAft>
                <a:defRPr/>
              </a:pPr>
              <a:t>17</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D833F8-073A-4365-B142-1855DB5063F7}" type="slidenum">
              <a:rPr lang="en-US">
                <a:cs typeface="Arial" charset="0"/>
              </a:rPr>
              <a:pPr fontAlgn="base">
                <a:spcBef>
                  <a:spcPct val="0"/>
                </a:spcBef>
                <a:spcAft>
                  <a:spcPct val="0"/>
                </a:spcAft>
                <a:defRPr/>
              </a:pPr>
              <a:t>18</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itle 8"/>
          <p:cNvSpPr>
            <a:spLocks noGrp="1"/>
          </p:cNvSpPr>
          <p:nvPr>
            <p:ph type="ctrTitle"/>
          </p:nvPr>
        </p:nvSpPr>
        <p:spPr>
          <a:xfrm>
            <a:off x="685800" y="1752602"/>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29"/>
          <p:cNvSpPr>
            <a:spLocks noGrp="1"/>
          </p:cNvSpPr>
          <p:nvPr>
            <p:ph type="dt" sz="half" idx="10"/>
          </p:nvPr>
        </p:nvSpPr>
        <p:spPr/>
        <p:txBody>
          <a:bodyPr/>
          <a:lstStyle>
            <a:lvl1pPr>
              <a:defRPr>
                <a:solidFill>
                  <a:srgbClr val="FFFFFF"/>
                </a:solidFill>
              </a:defRPr>
            </a:lvl1pPr>
          </a:lstStyle>
          <a:p>
            <a:pPr>
              <a:defRPr/>
            </a:pPr>
            <a:fld id="{E20885F0-AA6B-4BAB-B8ED-FE765A49DC46}" type="datetimeFigureOut">
              <a:rPr lang="en-US"/>
              <a:pPr>
                <a:defRPr/>
              </a:pPr>
              <a:t>3/8/2013</a:t>
            </a:fld>
            <a:endParaRPr lang="en-US"/>
          </a:p>
        </p:txBody>
      </p:sp>
      <p:sp>
        <p:nvSpPr>
          <p:cNvPr id="6" name="Footer Placeholder 18"/>
          <p:cNvSpPr>
            <a:spLocks noGrp="1"/>
          </p:cNvSpPr>
          <p:nvPr>
            <p:ph type="ftr" sz="quarter" idx="11"/>
          </p:nvPr>
        </p:nvSpPr>
        <p:spPr/>
        <p:txBody>
          <a:bodyPr/>
          <a:lstStyle>
            <a:lvl1pPr>
              <a:defRPr>
                <a:solidFill>
                  <a:schemeClr val="accent1">
                    <a:tint val="20000"/>
                  </a:schemeClr>
                </a:solidFill>
              </a:defRPr>
            </a:lvl1pPr>
          </a:lstStyle>
          <a:p>
            <a:pPr>
              <a:defRPr/>
            </a:pPr>
            <a:endParaRPr lang="en-US"/>
          </a:p>
        </p:txBody>
      </p:sp>
      <p:sp>
        <p:nvSpPr>
          <p:cNvPr id="7" name="Slide Number Placeholder 26"/>
          <p:cNvSpPr>
            <a:spLocks noGrp="1"/>
          </p:cNvSpPr>
          <p:nvPr>
            <p:ph type="sldNum" sz="quarter" idx="12"/>
          </p:nvPr>
        </p:nvSpPr>
        <p:spPr/>
        <p:txBody>
          <a:bodyPr/>
          <a:lstStyle>
            <a:lvl1pPr>
              <a:defRPr>
                <a:solidFill>
                  <a:srgbClr val="FFFFFF"/>
                </a:solidFill>
              </a:defRPr>
            </a:lvl1pPr>
          </a:lstStyle>
          <a:p>
            <a:pPr>
              <a:defRPr/>
            </a:pPr>
            <a:fld id="{376521B0-14DA-4634-81BC-C99C5B6735A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30"/>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CCA2830-B5FB-4F9A-B0EB-865E10AD8D31}" type="datetimeFigureOut">
              <a:rPr lang="en-US"/>
              <a:pPr>
                <a:defRPr/>
              </a:pPr>
              <a:t>3/8/2013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11F1028-BB82-4D8D-9937-E7C475DF0E5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4" y="274641"/>
            <a:ext cx="1777471"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55316F9-F820-48AC-B741-D11310F79CD3}" type="datetimeFigureOut">
              <a:rPr lang="en-US"/>
              <a:pPr>
                <a:defRPr/>
              </a:pPr>
              <a:t>3/8/2013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D411B42-6340-46C5-AC82-307C76BD199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Lucida Sans"/>
            </a:endParaRPr>
          </a:p>
        </p:txBody>
      </p:sp>
      <p:sp>
        <p:nvSpPr>
          <p:cNvPr id="9" name="Title 8"/>
          <p:cNvSpPr>
            <a:spLocks noGrp="1"/>
          </p:cNvSpPr>
          <p:nvPr>
            <p:ph type="ctrTitle"/>
          </p:nvPr>
        </p:nvSpPr>
        <p:spPr>
          <a:xfrm>
            <a:off x="685800" y="1752602"/>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29"/>
          <p:cNvSpPr>
            <a:spLocks noGrp="1"/>
          </p:cNvSpPr>
          <p:nvPr>
            <p:ph type="dt" sz="half" idx="10"/>
          </p:nvPr>
        </p:nvSpPr>
        <p:spPr/>
        <p:txBody>
          <a:bodyPr/>
          <a:lstStyle>
            <a:lvl1pPr>
              <a:defRPr>
                <a:solidFill>
                  <a:srgbClr val="FFFFFF"/>
                </a:solidFill>
              </a:defRPr>
            </a:lvl1pPr>
          </a:lstStyle>
          <a:p>
            <a:pPr>
              <a:defRPr/>
            </a:pPr>
            <a:fld id="{416EB870-99A8-4920-9183-48DB9E8B81E4}" type="datetimeFigureOut">
              <a:rPr lang="en-US"/>
              <a:pPr>
                <a:defRPr/>
              </a:pPr>
              <a:t>3/8/2013</a:t>
            </a:fld>
            <a:endParaRPr lang="en-US"/>
          </a:p>
        </p:txBody>
      </p:sp>
      <p:sp>
        <p:nvSpPr>
          <p:cNvPr id="6" name="Footer Placeholder 18"/>
          <p:cNvSpPr>
            <a:spLocks noGrp="1"/>
          </p:cNvSpPr>
          <p:nvPr>
            <p:ph type="ftr" sz="quarter" idx="11"/>
          </p:nvPr>
        </p:nvSpPr>
        <p:spPr/>
        <p:txBody>
          <a:bodyPr/>
          <a:lstStyle>
            <a:lvl1pPr>
              <a:defRPr>
                <a:solidFill>
                  <a:srgbClr val="990000">
                    <a:tint val="20000"/>
                  </a:srgbClr>
                </a:solidFill>
              </a:defRPr>
            </a:lvl1pPr>
          </a:lstStyle>
          <a:p>
            <a:pPr>
              <a:defRPr/>
            </a:pPr>
            <a:endParaRPr lang="en-US"/>
          </a:p>
        </p:txBody>
      </p:sp>
      <p:sp>
        <p:nvSpPr>
          <p:cNvPr id="7" name="Slide Number Placeholder 26"/>
          <p:cNvSpPr>
            <a:spLocks noGrp="1"/>
          </p:cNvSpPr>
          <p:nvPr>
            <p:ph type="sldNum" sz="quarter" idx="12"/>
          </p:nvPr>
        </p:nvSpPr>
        <p:spPr/>
        <p:txBody>
          <a:bodyPr/>
          <a:lstStyle>
            <a:lvl1pPr>
              <a:defRPr>
                <a:solidFill>
                  <a:srgbClr val="FFFFFF"/>
                </a:solidFill>
              </a:defRPr>
            </a:lvl1pPr>
          </a:lstStyle>
          <a:p>
            <a:pPr>
              <a:defRPr/>
            </a:pPr>
            <a:fld id="{780B6980-8024-4BE7-89B0-8812834D476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CE728C41-B9B6-49B0-80BE-11C02868E59E}" type="datetimeFigureOut">
              <a:rPr lang="en-US"/>
              <a:pPr>
                <a:defRPr/>
              </a:pPr>
              <a:t>3/8/2013</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EBB1168-426F-4875-91C8-3811F84EC745}"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fld id="{E60773CF-2BA1-4654-97FC-E33EACFB9AB7}" type="datetimeFigureOut">
              <a:rPr lang="en-US"/>
              <a:pPr>
                <a:defRPr/>
              </a:pPr>
              <a:t>3/8/2013</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FE77AE7-ECEE-486A-B5BB-A0D6B5A5E3A9}"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9"/>
          <p:cNvSpPr>
            <a:spLocks noGrp="1"/>
          </p:cNvSpPr>
          <p:nvPr>
            <p:ph type="dt" sz="half" idx="10"/>
          </p:nvPr>
        </p:nvSpPr>
        <p:spPr/>
        <p:txBody>
          <a:bodyPr/>
          <a:lstStyle>
            <a:lvl1pPr>
              <a:defRPr/>
            </a:lvl1pPr>
          </a:lstStyle>
          <a:p>
            <a:pPr>
              <a:defRPr/>
            </a:pPr>
            <a:fld id="{A00DE76D-DE47-49DD-9103-7FB92890CBC1}" type="datetimeFigureOut">
              <a:rPr lang="en-US"/>
              <a:pPr>
                <a:defRPr/>
              </a:pPr>
              <a:t>3/8/2013</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24005F05-484B-4E5D-AAE6-5DAB143649D3}"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5" name="Content Placeholder 4"/>
          <p:cNvSpPr>
            <a:spLocks noGrp="1"/>
          </p:cNvSpPr>
          <p:nvPr>
            <p:ph sz="quarter" idx="2"/>
          </p:nvPr>
        </p:nvSpPr>
        <p:spPr>
          <a:xfrm>
            <a:off x="457201"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38F1BF26-B3BB-4ECC-8010-1C9A061B087F}" type="datetimeFigureOut">
              <a:rPr lang="en-US"/>
              <a:pPr>
                <a:defRPr/>
              </a:pPr>
              <a:t>3/8/2013</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FB768896-3B77-4FD1-A1F8-DBA54BBB1B6B}"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CFDC9214-5C98-4C22-861D-C3F2C5055F45}" type="datetimeFigureOut">
              <a:rPr lang="en-US"/>
              <a:pPr>
                <a:defRPr/>
              </a:pPr>
              <a:t>3/8/2013</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04827E6B-C150-4B56-8907-CA577D3815CD}"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801A506E-5D6D-4351-8114-05BBA0748937}" type="datetimeFigureOut">
              <a:rPr lang="en-US"/>
              <a:pPr>
                <a:defRPr/>
              </a:pPr>
              <a:t>3/8/2013</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24937DE4-D6D3-472A-BF94-DB0F4F261DF6}"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645A64E-1F47-4E88-8C5D-C75D8867088B}" type="datetimeFigureOut">
              <a:rPr lang="en-US"/>
              <a:pPr>
                <a:defRPr/>
              </a:pPr>
              <a:t>3/8/2013</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D68B30AE-25BF-4A20-82D2-FAE4FC8B4A7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ABBBF0DE-D8C8-411D-9DA0-03F375D10005}" type="datetimeFigureOut">
              <a:rPr lang="en-US"/>
              <a:pPr>
                <a:defRPr/>
              </a:pPr>
              <a:t>3/8/2013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236932A-75D8-4801-BD2F-F33C5AC1EB20}"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F8623040-7E87-4C8C-9799-3A12BC88BE96}" type="datetimeFigureOut">
              <a:rPr lang="en-US"/>
              <a:pPr>
                <a:defRPr/>
              </a:pPr>
              <a:t>3/8/2013</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BB280B08-CCED-4789-BABA-9E4A7AB16A4E}"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30"/>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756D521-8BBC-42CE-9BFC-999386ACAF60}" type="datetimeFigureOut">
              <a:rPr lang="en-US"/>
              <a:pPr>
                <a:defRPr/>
              </a:pPr>
              <a:t>3/8/2013</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ECF5AA3-0E76-40C5-AB67-DA917FEE0207}"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4" y="274641"/>
            <a:ext cx="1777471"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DF9AEE0-FD48-4E66-BF9C-65BB7B8ED86C}" type="datetimeFigureOut">
              <a:rPr lang="en-US"/>
              <a:pPr>
                <a:defRPr/>
              </a:pPr>
              <a:t>3/8/2013</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B6F2858-C8D7-42D5-88F2-346511250EE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fld id="{7F936B68-9EDB-4554-8180-D45F69DD8CF3}" type="datetimeFigureOut">
              <a:rPr lang="en-US"/>
              <a:pPr>
                <a:defRPr/>
              </a:pPr>
              <a:t>3/8/2013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94CA22A-C57B-4D27-9047-318C2E8CBF1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9"/>
          <p:cNvSpPr>
            <a:spLocks noGrp="1"/>
          </p:cNvSpPr>
          <p:nvPr>
            <p:ph type="dt" sz="half" idx="10"/>
          </p:nvPr>
        </p:nvSpPr>
        <p:spPr/>
        <p:txBody>
          <a:bodyPr/>
          <a:lstStyle>
            <a:lvl1pPr>
              <a:defRPr/>
            </a:lvl1pPr>
          </a:lstStyle>
          <a:p>
            <a:pPr>
              <a:defRPr/>
            </a:pPr>
            <a:fld id="{F777BEDF-4329-4FCC-B097-FE04FA5E9DA9}" type="datetimeFigureOut">
              <a:rPr lang="en-US"/>
              <a:pPr>
                <a:defRPr/>
              </a:pPr>
              <a:t>3/8/2013</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4FC9D073-0706-480C-AA38-9C6F50F39A0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5" name="Content Placeholder 4"/>
          <p:cNvSpPr>
            <a:spLocks noGrp="1"/>
          </p:cNvSpPr>
          <p:nvPr>
            <p:ph sz="quarter" idx="2"/>
          </p:nvPr>
        </p:nvSpPr>
        <p:spPr>
          <a:xfrm>
            <a:off x="457201"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76B66239-E909-4A97-BBBD-DC3CF2036C6F}" type="datetimeFigureOut">
              <a:rPr lang="en-US"/>
              <a:pPr>
                <a:defRPr/>
              </a:pPr>
              <a:t>3/8/2013</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E1CCB364-1C05-4E2C-BC93-69F024E1DF9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B1080D43-1E14-4BD1-9A7A-72FCAE3A3D7F}" type="datetimeFigureOut">
              <a:rPr lang="en-US"/>
              <a:pPr>
                <a:defRPr/>
              </a:pPr>
              <a:t>3/8/2013</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4E795C98-2E30-4660-9D57-11A4457ADAF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ADA65AC9-4E6F-4923-9F50-2517F560B4A1}" type="datetimeFigureOut">
              <a:rPr lang="en-US"/>
              <a:pPr>
                <a:defRPr/>
              </a:pPr>
              <a:t>3/8/2013</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ADBCFC08-B386-4663-8A70-6331642E03F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6EE1C9A1-1047-4C52-89E6-EC28E16B4B7A}" type="datetimeFigureOut">
              <a:rPr lang="en-US"/>
              <a:pPr>
                <a:defRPr/>
              </a:pPr>
              <a:t>3/8/2013</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9D1B2751-9AE6-49E9-A49F-0A36306BB06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BE491FB4-D6AE-4901-9D93-5D824F589A02}" type="datetimeFigureOut">
              <a:rPr lang="en-US"/>
              <a:pPr>
                <a:defRPr/>
              </a:pPr>
              <a:t>3/8/2013</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EF1B408B-1002-47C2-A963-764E8F56DD1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60000"/>
                <a:lumOff val="40000"/>
              </a:schemeClr>
            </a:gs>
            <a:gs pos="83000">
              <a:srgbClr val="FFFFFF"/>
            </a:gs>
          </a:gsLst>
          <a:lin ang="5400000" scaled="0"/>
          <a:tileRect/>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dirty="0" smtClean="0"/>
              <a:t>Click to edit Master title style</a:t>
            </a:r>
            <a:endParaRPr lang="en-US" dirty="0"/>
          </a:p>
        </p:txBody>
      </p:sp>
      <p:sp>
        <p:nvSpPr>
          <p:cNvPr id="1027"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lstStyle>
          <a:p>
            <a:pPr>
              <a:defRPr/>
            </a:pPr>
            <a:fld id="{77CBD9FC-60D2-40EA-88BC-FAB0BF4E52D8}" type="datetimeFigureOut">
              <a:rPr lang="en-US"/>
              <a:pPr>
                <a:defRPr/>
              </a:pPr>
              <a:t>3/8/2013</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lstStyle>
          <a:p>
            <a:pPr>
              <a:defRPr/>
            </a:pPr>
            <a:fld id="{52B8F59A-0939-4E69-8904-5BB8F3E93475}" type="slidenum">
              <a:rPr lang="en-US"/>
              <a:pPr>
                <a:defRPr/>
              </a:pPr>
              <a:t>‹#›</a:t>
            </a:fld>
            <a:endParaRPr lang="en-US"/>
          </a:p>
        </p:txBody>
      </p:sp>
      <p:sp>
        <p:nvSpPr>
          <p:cNvPr id="7" name="TextBox 6"/>
          <p:cNvSpPr txBox="1"/>
          <p:nvPr userDrawn="1"/>
        </p:nvSpPr>
        <p:spPr>
          <a:xfrm>
            <a:off x="381000" y="180975"/>
            <a:ext cx="7848600" cy="306388"/>
          </a:xfrm>
          <a:prstGeom prst="rect">
            <a:avLst/>
          </a:prstGeom>
          <a:noFill/>
        </p:spPr>
        <p:txBody>
          <a:bodyPr>
            <a:spAutoFit/>
          </a:bodyPr>
          <a:lstStyle/>
          <a:p>
            <a:pPr fontAlgn="auto">
              <a:spcBef>
                <a:spcPts val="0"/>
              </a:spcBef>
              <a:spcAft>
                <a:spcPts val="0"/>
              </a:spcAft>
              <a:defRPr/>
            </a:pPr>
            <a:r>
              <a:rPr lang="en-US" sz="1400" dirty="0">
                <a:solidFill>
                  <a:schemeClr val="bg1">
                    <a:lumMod val="65000"/>
                  </a:schemeClr>
                </a:solidFill>
                <a:latin typeface="+mj-lt"/>
                <a:cs typeface="Times New Roman Bold"/>
              </a:rPr>
              <a:t>Green Cleaning Toolkit </a:t>
            </a:r>
            <a:r>
              <a:rPr lang="en-US" sz="1400" i="1" dirty="0">
                <a:solidFill>
                  <a:schemeClr val="bg1">
                    <a:lumMod val="65000"/>
                  </a:schemeClr>
                </a:solidFill>
                <a:latin typeface="+mj-lt"/>
                <a:cs typeface="Times New Roman Bold"/>
              </a:rPr>
              <a:t>for</a:t>
            </a:r>
            <a:r>
              <a:rPr lang="en-US" sz="1400" dirty="0">
                <a:solidFill>
                  <a:schemeClr val="bg1">
                    <a:lumMod val="65000"/>
                  </a:schemeClr>
                </a:solidFill>
                <a:latin typeface="+mj-lt"/>
                <a:cs typeface="Times New Roman Bold"/>
              </a:rPr>
              <a:t> Early Care and Education</a:t>
            </a:r>
            <a:endParaRPr lang="en-US" sz="1400" dirty="0">
              <a:solidFill>
                <a:schemeClr val="bg1">
                  <a:lumMod val="65000"/>
                </a:schemeClr>
              </a:solidFill>
              <a:latin typeface="+mj-lt"/>
              <a:cs typeface="+mn-cs"/>
            </a:endParaRPr>
          </a:p>
        </p:txBody>
      </p:sp>
      <p:pic>
        <p:nvPicPr>
          <p:cNvPr id="1032" name="Picture 7" descr="_germ_line_up.jpg"/>
          <p:cNvPicPr>
            <a:picLocks noChangeAspect="1"/>
          </p:cNvPicPr>
          <p:nvPr userDrawn="1"/>
        </p:nvPicPr>
        <p:blipFill>
          <a:blip r:embed="rId13"/>
          <a:srcRect/>
          <a:stretch>
            <a:fillRect/>
          </a:stretch>
        </p:blipFill>
        <p:spPr bwMode="auto">
          <a:xfrm>
            <a:off x="0" y="6019800"/>
            <a:ext cx="4572000" cy="585788"/>
          </a:xfrm>
          <a:prstGeom prst="rect">
            <a:avLst/>
          </a:prstGeom>
          <a:noFill/>
          <a:ln w="9525">
            <a:noFill/>
            <a:miter lim="800000"/>
            <a:headEnd/>
            <a:tailEnd/>
          </a:ln>
        </p:spPr>
      </p:pic>
      <p:pic>
        <p:nvPicPr>
          <p:cNvPr id="1033" name="Picture 10" descr="_germ_line_up.jpg"/>
          <p:cNvPicPr>
            <a:picLocks noChangeAspect="1"/>
          </p:cNvPicPr>
          <p:nvPr userDrawn="1"/>
        </p:nvPicPr>
        <p:blipFill>
          <a:blip r:embed="rId13"/>
          <a:srcRect/>
          <a:stretch>
            <a:fillRect/>
          </a:stretch>
        </p:blipFill>
        <p:spPr bwMode="auto">
          <a:xfrm>
            <a:off x="4419600" y="6019800"/>
            <a:ext cx="4572000" cy="5857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55"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Lst>
  <p:txStyles>
    <p:titleStyle>
      <a:lvl1pPr algn="ctr" rtl="0" eaLnBrk="0" fontAlgn="base" hangingPunct="0">
        <a:spcBef>
          <a:spcPct val="0"/>
        </a:spcBef>
        <a:spcAft>
          <a:spcPct val="0"/>
        </a:spcAft>
        <a:defRPr sz="4100" kern="1200">
          <a:solidFill>
            <a:srgbClr val="0366B9"/>
          </a:solidFill>
          <a:latin typeface="Times New Roman Bold"/>
          <a:ea typeface="+mj-ea"/>
          <a:cs typeface="Times New Roman Bold"/>
        </a:defRPr>
      </a:lvl1pPr>
      <a:lvl2pPr algn="ctr" rtl="0" eaLnBrk="0" fontAlgn="base" hangingPunct="0">
        <a:spcBef>
          <a:spcPct val="0"/>
        </a:spcBef>
        <a:spcAft>
          <a:spcPct val="0"/>
        </a:spcAft>
        <a:defRPr sz="4100">
          <a:solidFill>
            <a:srgbClr val="0366B9"/>
          </a:solidFill>
          <a:latin typeface="Times New Roman Bold" pitchFamily="18" charset="0"/>
          <a:cs typeface="Times New Roman Bold" pitchFamily="18" charset="0"/>
        </a:defRPr>
      </a:lvl2pPr>
      <a:lvl3pPr algn="ctr" rtl="0" eaLnBrk="0" fontAlgn="base" hangingPunct="0">
        <a:spcBef>
          <a:spcPct val="0"/>
        </a:spcBef>
        <a:spcAft>
          <a:spcPct val="0"/>
        </a:spcAft>
        <a:defRPr sz="4100">
          <a:solidFill>
            <a:srgbClr val="0366B9"/>
          </a:solidFill>
          <a:latin typeface="Times New Roman Bold" pitchFamily="18" charset="0"/>
          <a:cs typeface="Times New Roman Bold" pitchFamily="18" charset="0"/>
        </a:defRPr>
      </a:lvl3pPr>
      <a:lvl4pPr algn="ctr" rtl="0" eaLnBrk="0" fontAlgn="base" hangingPunct="0">
        <a:spcBef>
          <a:spcPct val="0"/>
        </a:spcBef>
        <a:spcAft>
          <a:spcPct val="0"/>
        </a:spcAft>
        <a:defRPr sz="4100">
          <a:solidFill>
            <a:srgbClr val="0366B9"/>
          </a:solidFill>
          <a:latin typeface="Times New Roman Bold" pitchFamily="18" charset="0"/>
          <a:cs typeface="Times New Roman Bold" pitchFamily="18" charset="0"/>
        </a:defRPr>
      </a:lvl4pPr>
      <a:lvl5pPr algn="ctr" rtl="0" eaLnBrk="0" fontAlgn="base" hangingPunct="0">
        <a:spcBef>
          <a:spcPct val="0"/>
        </a:spcBef>
        <a:spcAft>
          <a:spcPct val="0"/>
        </a:spcAft>
        <a:defRPr sz="4100">
          <a:solidFill>
            <a:srgbClr val="0366B9"/>
          </a:solidFill>
          <a:latin typeface="Times New Roman Bold" pitchFamily="18" charset="0"/>
          <a:cs typeface="Times New Roman Bold" pitchFamily="18" charset="0"/>
        </a:defRPr>
      </a:lvl5pPr>
      <a:lvl6pPr marL="457200" algn="ctr" rtl="0" fontAlgn="base">
        <a:spcBef>
          <a:spcPct val="0"/>
        </a:spcBef>
        <a:spcAft>
          <a:spcPct val="0"/>
        </a:spcAft>
        <a:defRPr sz="4100">
          <a:solidFill>
            <a:srgbClr val="0366B9"/>
          </a:solidFill>
          <a:latin typeface="Times New Roman Bold" pitchFamily="18" charset="0"/>
          <a:cs typeface="Times New Roman Bold" pitchFamily="18" charset="0"/>
        </a:defRPr>
      </a:lvl6pPr>
      <a:lvl7pPr marL="914400" algn="ctr" rtl="0" fontAlgn="base">
        <a:spcBef>
          <a:spcPct val="0"/>
        </a:spcBef>
        <a:spcAft>
          <a:spcPct val="0"/>
        </a:spcAft>
        <a:defRPr sz="4100">
          <a:solidFill>
            <a:srgbClr val="0366B9"/>
          </a:solidFill>
          <a:latin typeface="Times New Roman Bold" pitchFamily="18" charset="0"/>
          <a:cs typeface="Times New Roman Bold" pitchFamily="18" charset="0"/>
        </a:defRPr>
      </a:lvl7pPr>
      <a:lvl8pPr marL="1371600" algn="ctr" rtl="0" fontAlgn="base">
        <a:spcBef>
          <a:spcPct val="0"/>
        </a:spcBef>
        <a:spcAft>
          <a:spcPct val="0"/>
        </a:spcAft>
        <a:defRPr sz="4100">
          <a:solidFill>
            <a:srgbClr val="0366B9"/>
          </a:solidFill>
          <a:latin typeface="Times New Roman Bold" pitchFamily="18" charset="0"/>
          <a:cs typeface="Times New Roman Bold" pitchFamily="18" charset="0"/>
        </a:defRPr>
      </a:lvl8pPr>
      <a:lvl9pPr marL="1828800" algn="ctr" rtl="0" fontAlgn="base">
        <a:spcBef>
          <a:spcPct val="0"/>
        </a:spcBef>
        <a:spcAft>
          <a:spcPct val="0"/>
        </a:spcAft>
        <a:defRPr sz="4100">
          <a:solidFill>
            <a:srgbClr val="0366B9"/>
          </a:solidFill>
          <a:latin typeface="Times New Roman Bold" pitchFamily="18" charset="0"/>
          <a:cs typeface="Times New Roman Bold" pitchFamily="18" charset="0"/>
        </a:defRPr>
      </a:lvl9pPr>
    </p:titleStyle>
    <p:bodyStyle>
      <a:lvl1pPr marL="365125" indent="-255588" algn="l" rtl="0" eaLnBrk="0" fontAlgn="base" hangingPunct="0">
        <a:spcBef>
          <a:spcPts val="400"/>
        </a:spcBef>
        <a:spcAft>
          <a:spcPct val="0"/>
        </a:spcAft>
        <a:buSzPct val="68000"/>
        <a:buFont typeface="Wingdings 3" pitchFamily="18" charset="2"/>
        <a:buChar char=""/>
        <a:defRPr sz="2700" kern="1200">
          <a:solidFill>
            <a:srgbClr val="7F7F7F"/>
          </a:solidFill>
          <a:latin typeface="+mn-lt"/>
          <a:ea typeface="+mn-ea"/>
          <a:cs typeface="+mn-cs"/>
        </a:defRPr>
      </a:lvl1pPr>
      <a:lvl2pPr marL="620713" indent="-228600" algn="l" rtl="0" eaLnBrk="0" fontAlgn="base" hangingPunct="0">
        <a:spcBef>
          <a:spcPts val="325"/>
        </a:spcBef>
        <a:spcAft>
          <a:spcPct val="0"/>
        </a:spcAft>
        <a:buFont typeface="Verdana" pitchFamily="34" charset="0"/>
        <a:buChar char="◦"/>
        <a:defRPr sz="2300" kern="1200">
          <a:solidFill>
            <a:srgbClr val="7F7F7F"/>
          </a:solidFill>
          <a:latin typeface="+mn-lt"/>
          <a:ea typeface="+mn-ea"/>
          <a:cs typeface="+mn-cs"/>
        </a:defRPr>
      </a:lvl2pPr>
      <a:lvl3pPr marL="858838" indent="-228600" algn="l" rtl="0" eaLnBrk="0" fontAlgn="base" hangingPunct="0">
        <a:spcBef>
          <a:spcPts val="350"/>
        </a:spcBef>
        <a:spcAft>
          <a:spcPct val="0"/>
        </a:spcAft>
        <a:buSzPct val="100000"/>
        <a:buFont typeface="Wingdings 2" pitchFamily="18" charset="2"/>
        <a:buChar char=""/>
        <a:defRPr sz="2100" kern="1200">
          <a:solidFill>
            <a:srgbClr val="7F7F7F"/>
          </a:solidFill>
          <a:latin typeface="+mn-lt"/>
          <a:ea typeface="+mn-ea"/>
          <a:cs typeface="+mn-cs"/>
        </a:defRPr>
      </a:lvl3pPr>
      <a:lvl4pPr marL="1143000" indent="-228600" algn="l" rtl="0" eaLnBrk="0" fontAlgn="base" hangingPunct="0">
        <a:spcBef>
          <a:spcPts val="350"/>
        </a:spcBef>
        <a:spcAft>
          <a:spcPct val="0"/>
        </a:spcAft>
        <a:buFont typeface="Wingdings 2" pitchFamily="18" charset="2"/>
        <a:buChar char=""/>
        <a:defRPr sz="1900" kern="1200">
          <a:solidFill>
            <a:srgbClr val="7F7F7F"/>
          </a:solidFill>
          <a:latin typeface="+mn-lt"/>
          <a:ea typeface="+mn-ea"/>
          <a:cs typeface="+mn-cs"/>
        </a:defRPr>
      </a:lvl4pPr>
      <a:lvl5pPr marL="1371600" indent="-228600" algn="l" rtl="0" eaLnBrk="0" fontAlgn="base" hangingPunct="0">
        <a:spcBef>
          <a:spcPts val="350"/>
        </a:spcBef>
        <a:spcAft>
          <a:spcPct val="0"/>
        </a:spcAft>
        <a:buFont typeface="Wingdings 2" pitchFamily="18" charset="2"/>
        <a:buChar char=""/>
        <a:defRPr kern="1200">
          <a:solidFill>
            <a:srgbClr val="7F7F7F"/>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60000"/>
                <a:lumOff val="40000"/>
              </a:schemeClr>
            </a:gs>
            <a:gs pos="100000">
              <a:srgbClr val="FFFFFF"/>
            </a:gs>
          </a:gsLst>
          <a:lin ang="16200000" scaled="0"/>
          <a:tileRect/>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dirty="0" smtClean="0"/>
              <a:t>Click to edit Master title style</a:t>
            </a:r>
            <a:endParaRPr lang="en-US" dirty="0"/>
          </a:p>
        </p:txBody>
      </p:sp>
      <p:sp>
        <p:nvSpPr>
          <p:cNvPr id="13315"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prstClr val="black"/>
                </a:solidFill>
                <a:latin typeface="Lucida Sans"/>
                <a:cs typeface="+mn-cs"/>
              </a:defRPr>
            </a:lvl1pPr>
          </a:lstStyle>
          <a:p>
            <a:pPr>
              <a:defRPr/>
            </a:pPr>
            <a:fld id="{3F070589-6155-402C-B462-1A7D718E2253}" type="datetimeFigureOut">
              <a:rPr lang="en-US"/>
              <a:pPr>
                <a:defRPr/>
              </a:pPr>
              <a:t>3/8/2013</a:t>
            </a:fld>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prstClr val="black"/>
                </a:solidFill>
                <a:latin typeface="Lucida Sans"/>
                <a:cs typeface="+mn-cs"/>
              </a:defRPr>
            </a:lvl1pPr>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prstClr val="black"/>
                </a:solidFill>
                <a:latin typeface="Lucida Sans"/>
                <a:cs typeface="+mn-cs"/>
              </a:defRPr>
            </a:lvl1pPr>
          </a:lstStyle>
          <a:p>
            <a:pPr>
              <a:defRPr/>
            </a:pPr>
            <a:fld id="{B1BF327B-EF55-479D-9627-D09DA523C54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56"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l" rtl="0" eaLnBrk="0" fontAlgn="base" hangingPunct="0">
        <a:spcBef>
          <a:spcPct val="0"/>
        </a:spcBef>
        <a:spcAft>
          <a:spcPct val="0"/>
        </a:spcAft>
        <a:defRPr sz="4100" kern="1200">
          <a:solidFill>
            <a:srgbClr val="7F7F7F"/>
          </a:solidFill>
          <a:effectLst>
            <a:outerShdw blurRad="31750" dist="25400" dir="5400000" algn="tl" rotWithShape="0">
              <a:srgbClr val="000000">
                <a:alpha val="25000"/>
              </a:srgbClr>
            </a:outerShdw>
          </a:effectLst>
          <a:latin typeface="Times New Roman Bold"/>
          <a:ea typeface="+mj-ea"/>
          <a:cs typeface="Times New Roman Bold"/>
        </a:defRPr>
      </a:lvl1pPr>
      <a:lvl2pPr algn="l" rtl="0" eaLnBrk="0" fontAlgn="base" hangingPunct="0">
        <a:spcBef>
          <a:spcPct val="0"/>
        </a:spcBef>
        <a:spcAft>
          <a:spcPct val="0"/>
        </a:spcAft>
        <a:defRPr sz="4100">
          <a:solidFill>
            <a:srgbClr val="7F7F7F"/>
          </a:solidFill>
          <a:latin typeface="Times New Roman Bold" pitchFamily="18" charset="0"/>
          <a:cs typeface="Times New Roman Bold" pitchFamily="18" charset="0"/>
        </a:defRPr>
      </a:lvl2pPr>
      <a:lvl3pPr algn="l" rtl="0" eaLnBrk="0" fontAlgn="base" hangingPunct="0">
        <a:spcBef>
          <a:spcPct val="0"/>
        </a:spcBef>
        <a:spcAft>
          <a:spcPct val="0"/>
        </a:spcAft>
        <a:defRPr sz="4100">
          <a:solidFill>
            <a:srgbClr val="7F7F7F"/>
          </a:solidFill>
          <a:latin typeface="Times New Roman Bold" pitchFamily="18" charset="0"/>
          <a:cs typeface="Times New Roman Bold" pitchFamily="18" charset="0"/>
        </a:defRPr>
      </a:lvl3pPr>
      <a:lvl4pPr algn="l" rtl="0" eaLnBrk="0" fontAlgn="base" hangingPunct="0">
        <a:spcBef>
          <a:spcPct val="0"/>
        </a:spcBef>
        <a:spcAft>
          <a:spcPct val="0"/>
        </a:spcAft>
        <a:defRPr sz="4100">
          <a:solidFill>
            <a:srgbClr val="7F7F7F"/>
          </a:solidFill>
          <a:latin typeface="Times New Roman Bold" pitchFamily="18" charset="0"/>
          <a:cs typeface="Times New Roman Bold" pitchFamily="18" charset="0"/>
        </a:defRPr>
      </a:lvl4pPr>
      <a:lvl5pPr algn="l" rtl="0" eaLnBrk="0" fontAlgn="base" hangingPunct="0">
        <a:spcBef>
          <a:spcPct val="0"/>
        </a:spcBef>
        <a:spcAft>
          <a:spcPct val="0"/>
        </a:spcAft>
        <a:defRPr sz="4100">
          <a:solidFill>
            <a:srgbClr val="7F7F7F"/>
          </a:solidFill>
          <a:latin typeface="Times New Roman Bold" pitchFamily="18" charset="0"/>
          <a:cs typeface="Times New Roman Bold" pitchFamily="18" charset="0"/>
        </a:defRPr>
      </a:lvl5pPr>
      <a:lvl6pPr marL="457200" algn="l" rtl="0" fontAlgn="base">
        <a:spcBef>
          <a:spcPct val="0"/>
        </a:spcBef>
        <a:spcAft>
          <a:spcPct val="0"/>
        </a:spcAft>
        <a:defRPr sz="4100">
          <a:solidFill>
            <a:srgbClr val="7F7F7F"/>
          </a:solidFill>
          <a:latin typeface="Times New Roman Bold" pitchFamily="18" charset="0"/>
          <a:cs typeface="Times New Roman Bold" pitchFamily="18" charset="0"/>
        </a:defRPr>
      </a:lvl6pPr>
      <a:lvl7pPr marL="914400" algn="l" rtl="0" fontAlgn="base">
        <a:spcBef>
          <a:spcPct val="0"/>
        </a:spcBef>
        <a:spcAft>
          <a:spcPct val="0"/>
        </a:spcAft>
        <a:defRPr sz="4100">
          <a:solidFill>
            <a:srgbClr val="7F7F7F"/>
          </a:solidFill>
          <a:latin typeface="Times New Roman Bold" pitchFamily="18" charset="0"/>
          <a:cs typeface="Times New Roman Bold" pitchFamily="18" charset="0"/>
        </a:defRPr>
      </a:lvl7pPr>
      <a:lvl8pPr marL="1371600" algn="l" rtl="0" fontAlgn="base">
        <a:spcBef>
          <a:spcPct val="0"/>
        </a:spcBef>
        <a:spcAft>
          <a:spcPct val="0"/>
        </a:spcAft>
        <a:defRPr sz="4100">
          <a:solidFill>
            <a:srgbClr val="7F7F7F"/>
          </a:solidFill>
          <a:latin typeface="Times New Roman Bold" pitchFamily="18" charset="0"/>
          <a:cs typeface="Times New Roman Bold" pitchFamily="18" charset="0"/>
        </a:defRPr>
      </a:lvl8pPr>
      <a:lvl9pPr marL="1828800" algn="l" rtl="0" fontAlgn="base">
        <a:spcBef>
          <a:spcPct val="0"/>
        </a:spcBef>
        <a:spcAft>
          <a:spcPct val="0"/>
        </a:spcAft>
        <a:defRPr sz="4100">
          <a:solidFill>
            <a:srgbClr val="7F7F7F"/>
          </a:solidFill>
          <a:latin typeface="Times New Roman Bold" pitchFamily="18" charset="0"/>
          <a:cs typeface="Times New Roman Bold" pitchFamily="18" charset="0"/>
        </a:defRPr>
      </a:lvl9pPr>
    </p:titleStyle>
    <p:bodyStyle>
      <a:lvl1pPr marL="365125" indent="-255588" algn="l" rtl="0" eaLnBrk="0" fontAlgn="base" hangingPunct="0">
        <a:spcBef>
          <a:spcPts val="400"/>
        </a:spcBef>
        <a:spcAft>
          <a:spcPct val="0"/>
        </a:spcAft>
        <a:buSzPct val="68000"/>
        <a:buFont typeface="Wingdings 3" pitchFamily="18" charset="2"/>
        <a:buChar char=""/>
        <a:defRPr sz="2700" kern="1200">
          <a:solidFill>
            <a:schemeClr val="tx1"/>
          </a:solidFill>
          <a:latin typeface="Lucida Sans"/>
          <a:ea typeface="+mn-ea"/>
          <a:cs typeface="+mn-cs"/>
        </a:defRPr>
      </a:lvl1pPr>
      <a:lvl2pPr marL="620713" indent="-228600" algn="l" rtl="0" eaLnBrk="0" fontAlgn="base" hangingPunct="0">
        <a:spcBef>
          <a:spcPts val="325"/>
        </a:spcBef>
        <a:spcAft>
          <a:spcPct val="0"/>
        </a:spcAft>
        <a:buFont typeface="Verdana" pitchFamily="34" charset="0"/>
        <a:buChar char="◦"/>
        <a:defRPr sz="2300" kern="1200">
          <a:solidFill>
            <a:schemeClr val="tx1"/>
          </a:solidFill>
          <a:latin typeface="Lucida Sans"/>
          <a:ea typeface="+mn-ea"/>
          <a:cs typeface="+mn-cs"/>
        </a:defRPr>
      </a:lvl2pPr>
      <a:lvl3pPr marL="858838" indent="-228600" algn="l" rtl="0" eaLnBrk="0" fontAlgn="base" hangingPunct="0">
        <a:spcBef>
          <a:spcPts val="350"/>
        </a:spcBef>
        <a:spcAft>
          <a:spcPct val="0"/>
        </a:spcAft>
        <a:buSzPct val="100000"/>
        <a:buFont typeface="Wingdings 2" pitchFamily="18" charset="2"/>
        <a:buChar char=""/>
        <a:defRPr sz="2100" kern="1200">
          <a:solidFill>
            <a:schemeClr val="tx1"/>
          </a:solidFill>
          <a:latin typeface="Lucida Sans"/>
          <a:ea typeface="+mn-ea"/>
          <a:cs typeface="+mn-cs"/>
        </a:defRPr>
      </a:lvl3pPr>
      <a:lvl4pPr marL="1143000" indent="-228600" algn="l" rtl="0" eaLnBrk="0" fontAlgn="base" hangingPunct="0">
        <a:spcBef>
          <a:spcPts val="350"/>
        </a:spcBef>
        <a:spcAft>
          <a:spcPct val="0"/>
        </a:spcAft>
        <a:buFont typeface="Wingdings 2" pitchFamily="18" charset="2"/>
        <a:buChar char=""/>
        <a:defRPr sz="1900" kern="1200">
          <a:solidFill>
            <a:schemeClr val="tx1"/>
          </a:solidFill>
          <a:latin typeface="Lucida Sans"/>
          <a:ea typeface="+mn-ea"/>
          <a:cs typeface="+mn-cs"/>
        </a:defRPr>
      </a:lvl4pPr>
      <a:lvl5pPr marL="1371600" indent="-228600" algn="l" rtl="0" eaLnBrk="0" fontAlgn="base" hangingPunct="0">
        <a:spcBef>
          <a:spcPts val="350"/>
        </a:spcBef>
        <a:spcAft>
          <a:spcPct val="0"/>
        </a:spcAft>
        <a:buFont typeface="Wingdings 2" pitchFamily="18" charset="2"/>
        <a:buChar char=""/>
        <a:defRPr kern="1200">
          <a:solidFill>
            <a:schemeClr val="tx1"/>
          </a:solidFill>
          <a:latin typeface="Lucida Sans"/>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hyperlink" Target="http://images.google.com/imgres?imgurl=www.gen.gr.jp/logo/usa.gif&amp;imgrefurl=http://www.gen.gr.jp/USA.html&amp;h=178&amp;w=184&amp;prev=/images?q=green+seal+logo&amp;svnum=10&amp;hl=en&amp;lr=&amp;ie=UTF-8&amp;oe=UTF-8&amp;sa=G" TargetMode="External"/><Relationship Id="rId7"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images.google.com/imgres?imgurl=http://www.sealection500.com/images/Logos/echoice.png&amp;imgrefurl=http://www.sealection500.com/environmentalchoice.htm&amp;h=287&amp;w=287&amp;sz=24&amp;tbnid=-mjhOjvwmMa7ZM:&amp;tbnh=110&amp;tbnw=110&amp;hl=en&amp;start=1&amp;prev=/images?q=environmental+choice&amp;svnum=10&amp;hl=en&amp;lr=&amp;rls=GGLC,GGLC:1969-53,GGLC:en&amp;sa=N" TargetMode="External"/><Relationship Id="rId5" Type="http://schemas.openxmlformats.org/officeDocument/2006/relationships/image" Target="../media/image28.jpeg"/><Relationship Id="rId4" Type="http://schemas.openxmlformats.org/officeDocument/2006/relationships/image" Target="../media/image27.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www.epa.gov/dfe/"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hyperlink" Target="http://www.ewg.org/cleaners/hallofshame/?utm_source=201208cleanershosfull&amp;utm_medium=email&amp;utm_content=first-link&amp;utm_campaign=toxics" TargetMode="External"/><Relationship Id="rId4" Type="http://schemas.openxmlformats.org/officeDocument/2006/relationships/hyperlink" Target="http://www.ecologo.org/en/certifiedgreenproducts/?category_id=21"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www.grassrootsinfo.org/cslist10-11.html"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hyperlink" Target="http://www.womensvoices.org/protect-your-health/cleaning-products/" TargetMode="External"/><Relationship Id="rId5" Type="http://schemas.openxmlformats.org/officeDocument/2006/relationships/hyperlink" Target="http://www.greenseal.org/FindGreenSealProductsAndServices.aspx" TargetMode="External"/><Relationship Id="rId4" Type="http://schemas.openxmlformats.org/officeDocument/2006/relationships/hyperlink" Target="http://www.greenguard.org/en/SearchResults.aspx?CategoryID=30&amp;pageNumber=1"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mailto:Victoria.Leonard@UCSF.edu"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hyperlink" Target="mailto:Jessberns1@Berkeley.edu" TargetMode="External"/><Relationship Id="rId4" Type="http://schemas.openxmlformats.org/officeDocument/2006/relationships/hyperlink" Target="mailto:Abradman@Berkeley.ed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630237"/>
            <a:ext cx="9144000" cy="1219201"/>
          </a:xfrm>
        </p:spPr>
        <p:txBody>
          <a:bodyPr anchor="t">
            <a:noAutofit/>
          </a:bodyPr>
          <a:lstStyle/>
          <a:p>
            <a:pPr algn="ctr" eaLnBrk="1" fontAlgn="auto" hangingPunct="1">
              <a:spcAft>
                <a:spcPts val="0"/>
              </a:spcAft>
              <a:defRPr/>
            </a:pPr>
            <a:r>
              <a:rPr lang="en-US" sz="3000" dirty="0" smtClean="0">
                <a:solidFill>
                  <a:schemeClr val="accent5">
                    <a:lumMod val="75000"/>
                  </a:schemeClr>
                </a:solidFill>
                <a:effectLst/>
                <a:latin typeface="+mj-lt"/>
                <a:cs typeface="Lucida Sans"/>
              </a:rPr>
              <a:t>Green Cleaning, Sanitizing and Disinfection: A Toolkit for Early Care and Education</a:t>
            </a:r>
            <a:endParaRPr lang="en-US" sz="3000" dirty="0">
              <a:solidFill>
                <a:schemeClr val="accent5">
                  <a:lumMod val="75000"/>
                </a:schemeClr>
              </a:solidFill>
              <a:latin typeface="+mj-lt"/>
              <a:cs typeface="Lucida Sans"/>
            </a:endParaRPr>
          </a:p>
        </p:txBody>
      </p:sp>
      <p:pic>
        <p:nvPicPr>
          <p:cNvPr id="27650" name="Picture 3" descr="Screen shot 2012-07-23 at 1.04.13 PM.png"/>
          <p:cNvPicPr>
            <a:picLocks noChangeAspect="1"/>
          </p:cNvPicPr>
          <p:nvPr/>
        </p:nvPicPr>
        <p:blipFill>
          <a:blip r:embed="rId2"/>
          <a:srcRect b="9470"/>
          <a:stretch>
            <a:fillRect/>
          </a:stretch>
        </p:blipFill>
        <p:spPr bwMode="auto">
          <a:xfrm>
            <a:off x="1881188" y="1905000"/>
            <a:ext cx="5357812" cy="38862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p:cNvSpPr>
          <p:nvPr>
            <p:ph type="title"/>
          </p:nvPr>
        </p:nvSpPr>
        <p:spPr bwMode="auto"/>
        <p:txBody>
          <a:bodyPr wrap="square" lIns="91440" tIns="45720" rIns="91440" bIns="45720" numCol="1" anchorCtr="0" compatLnSpc="1">
            <a:prstTxWarp prst="textNoShape">
              <a:avLst/>
            </a:prstTxWarp>
            <a:normAutofit/>
          </a:bodyPr>
          <a:lstStyle/>
          <a:p>
            <a:pPr eaLnBrk="1" hangingPunct="1">
              <a:defRPr/>
            </a:pPr>
            <a:r>
              <a:rPr lang="en-US" sz="4400" dirty="0" smtClean="0">
                <a:latin typeface="Times New Roman Bold" pitchFamily="18" charset="0"/>
                <a:cs typeface="Times New Roman Bold" pitchFamily="18" charset="0"/>
              </a:rPr>
              <a:t>Tool Kit Overview</a:t>
            </a:r>
          </a:p>
        </p:txBody>
      </p:sp>
      <p:sp>
        <p:nvSpPr>
          <p:cNvPr id="38914" name="Rectangle 3"/>
          <p:cNvSpPr>
            <a:spLocks noGrp="1"/>
          </p:cNvSpPr>
          <p:nvPr>
            <p:ph type="body" idx="1"/>
          </p:nvPr>
        </p:nvSpPr>
        <p:spPr>
          <a:xfrm>
            <a:off x="457200" y="1981200"/>
            <a:ext cx="8229600" cy="4025900"/>
          </a:xfrm>
        </p:spPr>
        <p:txBody>
          <a:bodyPr/>
          <a:lstStyle/>
          <a:p>
            <a:pPr lvl="1" eaLnBrk="1" hangingPunct="1">
              <a:lnSpc>
                <a:spcPct val="150000"/>
              </a:lnSpc>
              <a:spcBef>
                <a:spcPct val="0"/>
              </a:spcBef>
              <a:spcAft>
                <a:spcPts val="1000"/>
              </a:spcAft>
              <a:buFont typeface="Symbol" pitchFamily="18" charset="2"/>
              <a:buChar char=""/>
            </a:pPr>
            <a:r>
              <a:rPr lang="en-US" sz="2400" smtClean="0">
                <a:solidFill>
                  <a:schemeClr val="tx1"/>
                </a:solidFill>
                <a:latin typeface="Lucida Sans" pitchFamily="34" charset="0"/>
                <a:ea typeface="Calibri" pitchFamily="34" charset="0"/>
                <a:cs typeface="Times New Roman" pitchFamily="18" charset="0"/>
              </a:rPr>
              <a:t>A </a:t>
            </a:r>
            <a:r>
              <a:rPr lang="en-US" sz="2400" i="1" smtClean="0">
                <a:solidFill>
                  <a:schemeClr val="tx1"/>
                </a:solidFill>
                <a:latin typeface="Lucida Sans" pitchFamily="34" charset="0"/>
                <a:ea typeface="Calibri" pitchFamily="34" charset="0"/>
                <a:cs typeface="Times New Roman" pitchFamily="18" charset="0"/>
              </a:rPr>
              <a:t>Choosing Green Cleaners, Sanitizers and Disinfectants </a:t>
            </a:r>
            <a:r>
              <a:rPr lang="en-US" sz="2400" smtClean="0">
                <a:solidFill>
                  <a:schemeClr val="tx1"/>
                </a:solidFill>
                <a:latin typeface="Lucida Sans" pitchFamily="34" charset="0"/>
                <a:ea typeface="Calibri" pitchFamily="34" charset="0"/>
                <a:cs typeface="Times New Roman" pitchFamily="18" charset="0"/>
              </a:rPr>
              <a:t>Wallet Card</a:t>
            </a:r>
          </a:p>
          <a:p>
            <a:pPr lvl="1" eaLnBrk="1" hangingPunct="1">
              <a:lnSpc>
                <a:spcPct val="150000"/>
              </a:lnSpc>
              <a:spcBef>
                <a:spcPct val="0"/>
              </a:spcBef>
              <a:spcAft>
                <a:spcPts val="1000"/>
              </a:spcAft>
              <a:buFont typeface="Symbol" pitchFamily="18" charset="2"/>
              <a:buChar char=""/>
            </a:pPr>
            <a:r>
              <a:rPr lang="en-US" sz="2400" smtClean="0">
                <a:solidFill>
                  <a:schemeClr val="tx1"/>
                </a:solidFill>
                <a:latin typeface="Lucida Sans" pitchFamily="34" charset="0"/>
                <a:ea typeface="Calibri" pitchFamily="34" charset="0"/>
                <a:cs typeface="Times New Roman" pitchFamily="18" charset="0"/>
              </a:rPr>
              <a:t>A Green Cleaning, Sanitizing and Disinfecting Checklist to help you develop and maintain a Green Cleaning, Sanitizing and Disinfecting Program</a:t>
            </a:r>
          </a:p>
          <a:p>
            <a:pPr eaLnBrk="1" hangingPunct="1"/>
            <a:endParaRPr lang="en-US" sz="2400" smtClean="0">
              <a:solidFill>
                <a:schemeClr val="tx1"/>
              </a:solidFill>
              <a:ea typeface="Calibri" pitchFamily="34"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1"/>
          <p:cNvSpPr>
            <a:spLocks noGrp="1"/>
          </p:cNvSpPr>
          <p:nvPr>
            <p:ph idx="1"/>
          </p:nvPr>
        </p:nvSpPr>
        <p:spPr/>
        <p:txBody>
          <a:bodyPr/>
          <a:lstStyle/>
          <a:p>
            <a:pPr eaLnBrk="1" hangingPunct="1">
              <a:lnSpc>
                <a:spcPct val="150000"/>
              </a:lnSpc>
              <a:spcBef>
                <a:spcPct val="0"/>
              </a:spcBef>
              <a:spcAft>
                <a:spcPts val="300"/>
              </a:spcAft>
            </a:pPr>
            <a:endParaRPr lang="en-US" sz="2400" dirty="0" smtClean="0">
              <a:solidFill>
                <a:schemeClr val="tx1"/>
              </a:solidFill>
              <a:latin typeface="Lucida Sans" pitchFamily="34" charset="0"/>
              <a:ea typeface="Calibri" pitchFamily="34" charset="0"/>
              <a:cs typeface="Times New Roman" pitchFamily="18" charset="0"/>
            </a:endParaRPr>
          </a:p>
          <a:p>
            <a:pPr eaLnBrk="1" hangingPunct="1">
              <a:lnSpc>
                <a:spcPct val="150000"/>
              </a:lnSpc>
              <a:spcBef>
                <a:spcPct val="0"/>
              </a:spcBef>
              <a:spcAft>
                <a:spcPts val="300"/>
              </a:spcAft>
            </a:pPr>
            <a:r>
              <a:rPr lang="en-US" sz="2400" dirty="0" smtClean="0">
                <a:solidFill>
                  <a:schemeClr val="tx1"/>
                </a:solidFill>
                <a:latin typeface="Lucida Sans" pitchFamily="34" charset="0"/>
                <a:ea typeface="Calibri" pitchFamily="34" charset="0"/>
                <a:cs typeface="Times New Roman" pitchFamily="18" charset="0"/>
              </a:rPr>
              <a:t>Policies </a:t>
            </a:r>
            <a:r>
              <a:rPr lang="en-US" sz="2400" dirty="0" smtClean="0">
                <a:solidFill>
                  <a:schemeClr val="tx1"/>
                </a:solidFill>
                <a:latin typeface="Lucida Sans" pitchFamily="34" charset="0"/>
                <a:ea typeface="Calibri" pitchFamily="34" charset="0"/>
                <a:cs typeface="Times New Roman" pitchFamily="18" charset="0"/>
              </a:rPr>
              <a:t>and protocols for:</a:t>
            </a:r>
          </a:p>
          <a:p>
            <a:pPr marL="742950" lvl="1" indent="-285750" eaLnBrk="1" hangingPunct="1">
              <a:lnSpc>
                <a:spcPct val="150000"/>
              </a:lnSpc>
              <a:spcBef>
                <a:spcPct val="0"/>
              </a:spcBef>
              <a:spcAft>
                <a:spcPts val="300"/>
              </a:spcAft>
              <a:buFont typeface="Courier New" pitchFamily="49" charset="0"/>
              <a:buChar char="o"/>
            </a:pPr>
            <a:r>
              <a:rPr lang="en-US" sz="2400" dirty="0" smtClean="0">
                <a:solidFill>
                  <a:schemeClr val="tx1"/>
                </a:solidFill>
                <a:latin typeface="Lucida Sans" pitchFamily="34" charset="0"/>
                <a:ea typeface="Calibri" pitchFamily="34" charset="0"/>
                <a:cs typeface="Times New Roman" pitchFamily="18" charset="0"/>
              </a:rPr>
              <a:t>establishing a green cleaning program</a:t>
            </a:r>
          </a:p>
          <a:p>
            <a:pPr marL="742950" lvl="1" indent="-285750" eaLnBrk="1" hangingPunct="1">
              <a:lnSpc>
                <a:spcPct val="150000"/>
              </a:lnSpc>
              <a:spcBef>
                <a:spcPct val="0"/>
              </a:spcBef>
              <a:spcAft>
                <a:spcPts val="300"/>
              </a:spcAft>
              <a:buFont typeface="Courier New" pitchFamily="49" charset="0"/>
              <a:buChar char="o"/>
            </a:pPr>
            <a:r>
              <a:rPr lang="en-US" sz="2400" dirty="0" smtClean="0">
                <a:solidFill>
                  <a:schemeClr val="tx1"/>
                </a:solidFill>
                <a:latin typeface="Lucida Sans" pitchFamily="34" charset="0"/>
                <a:ea typeface="Calibri" pitchFamily="34" charset="0"/>
                <a:cs typeface="Times New Roman" pitchFamily="18" charset="0"/>
              </a:rPr>
              <a:t>purchasing </a:t>
            </a:r>
            <a:r>
              <a:rPr lang="en-US" sz="2400" dirty="0" smtClean="0">
                <a:solidFill>
                  <a:schemeClr val="tx1"/>
                </a:solidFill>
                <a:latin typeface="Lucida Sans" pitchFamily="34" charset="0"/>
                <a:ea typeface="Calibri" pitchFamily="34" charset="0"/>
                <a:cs typeface="Times New Roman" pitchFamily="18" charset="0"/>
              </a:rPr>
              <a:t>and </a:t>
            </a:r>
            <a:r>
              <a:rPr lang="en-US" sz="2400" dirty="0" smtClean="0">
                <a:solidFill>
                  <a:schemeClr val="tx1"/>
                </a:solidFill>
                <a:latin typeface="Lucida Sans" pitchFamily="34" charset="0"/>
                <a:ea typeface="Calibri" pitchFamily="34" charset="0"/>
                <a:cs typeface="Times New Roman" pitchFamily="18" charset="0"/>
              </a:rPr>
              <a:t>using safer </a:t>
            </a:r>
            <a:r>
              <a:rPr lang="en-US" sz="2400" dirty="0" smtClean="0">
                <a:solidFill>
                  <a:schemeClr val="tx1"/>
                </a:solidFill>
                <a:latin typeface="Lucida Sans" pitchFamily="34" charset="0"/>
                <a:ea typeface="Calibri" pitchFamily="34" charset="0"/>
                <a:cs typeface="Times New Roman" pitchFamily="18" charset="0"/>
              </a:rPr>
              <a:t>cleaning and disinfecting </a:t>
            </a:r>
            <a:r>
              <a:rPr lang="en-US" sz="2400" dirty="0" smtClean="0">
                <a:solidFill>
                  <a:schemeClr val="tx1"/>
                </a:solidFill>
                <a:latin typeface="Lucida Sans" pitchFamily="34" charset="0"/>
                <a:ea typeface="Calibri" pitchFamily="34" charset="0"/>
                <a:cs typeface="Times New Roman" pitchFamily="18" charset="0"/>
              </a:rPr>
              <a:t>products </a:t>
            </a:r>
            <a:endParaRPr lang="en-US" sz="2400" dirty="0" smtClean="0">
              <a:solidFill>
                <a:schemeClr val="tx1"/>
              </a:solidFill>
              <a:latin typeface="Lucida Sans" pitchFamily="34" charset="0"/>
              <a:ea typeface="Calibri" pitchFamily="34" charset="0"/>
              <a:cs typeface="Times New Roman" pitchFamily="18" charset="0"/>
            </a:endParaRPr>
          </a:p>
          <a:p>
            <a:pPr marL="742950" lvl="1" indent="-285750" eaLnBrk="1" hangingPunct="1">
              <a:lnSpc>
                <a:spcPct val="150000"/>
              </a:lnSpc>
              <a:spcBef>
                <a:spcPct val="0"/>
              </a:spcBef>
              <a:spcAft>
                <a:spcPts val="300"/>
              </a:spcAft>
              <a:buFont typeface="Courier New" pitchFamily="49" charset="0"/>
              <a:buChar char="o"/>
            </a:pPr>
            <a:r>
              <a:rPr lang="en-US" sz="2400" dirty="0" smtClean="0">
                <a:solidFill>
                  <a:schemeClr val="tx1"/>
                </a:solidFill>
                <a:latin typeface="Lucida Sans" pitchFamily="34" charset="0"/>
                <a:ea typeface="Calibri" pitchFamily="34" charset="0"/>
                <a:cs typeface="Times New Roman" pitchFamily="18" charset="0"/>
              </a:rPr>
              <a:t>negotiating a contract for cleaning services with an outside vendor </a:t>
            </a:r>
          </a:p>
        </p:txBody>
      </p:sp>
      <p:sp>
        <p:nvSpPr>
          <p:cNvPr id="3" name="Title 2"/>
          <p:cNvSpPr>
            <a:spLocks noGrp="1"/>
          </p:cNvSpPr>
          <p:nvPr>
            <p:ph type="title"/>
          </p:nvPr>
        </p:nvSpPr>
        <p:spPr>
          <a:xfrm>
            <a:off x="463550" y="592137"/>
            <a:ext cx="8229600" cy="1143000"/>
          </a:xfrm>
        </p:spPr>
        <p:txBody>
          <a:bodyPr>
            <a:noAutofit/>
          </a:bodyPr>
          <a:lstStyle/>
          <a:p>
            <a:pPr eaLnBrk="1" fontAlgn="auto" hangingPunct="1">
              <a:spcAft>
                <a:spcPts val="0"/>
              </a:spcAft>
              <a:defRPr/>
            </a:pPr>
            <a:r>
              <a:rPr lang="en-US" sz="4400" b="1" dirty="0" smtClean="0">
                <a:solidFill>
                  <a:schemeClr val="accent5">
                    <a:lumMod val="75000"/>
                  </a:schemeClr>
                </a:solidFill>
                <a:latin typeface="Times New Roman" pitchFamily="18" charset="0"/>
                <a:ea typeface="Calibri"/>
                <a:cs typeface="Times New Roman" pitchFamily="18" charset="0"/>
              </a:rPr>
              <a:t>Information in </a:t>
            </a:r>
            <a:r>
              <a:rPr lang="en-US" sz="4400" b="1" dirty="0">
                <a:solidFill>
                  <a:schemeClr val="accent5">
                    <a:lumMod val="75000"/>
                  </a:schemeClr>
                </a:solidFill>
                <a:latin typeface="Times New Roman" pitchFamily="18" charset="0"/>
                <a:ea typeface="Calibri"/>
                <a:cs typeface="Times New Roman" pitchFamily="18" charset="0"/>
              </a:rPr>
              <a:t>the Toolkit </a:t>
            </a:r>
            <a:endParaRPr lang="en-US" sz="4400" b="1" dirty="0">
              <a:solidFill>
                <a:schemeClr val="accent5">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ubtitle 2"/>
          <p:cNvSpPr>
            <a:spLocks noGrp="1"/>
          </p:cNvSpPr>
          <p:nvPr>
            <p:ph sz="half" idx="1"/>
          </p:nvPr>
        </p:nvSpPr>
        <p:spPr>
          <a:xfrm>
            <a:off x="429396" y="1219201"/>
            <a:ext cx="5514203" cy="3581400"/>
          </a:xfrm>
        </p:spPr>
        <p:txBody>
          <a:bodyPr/>
          <a:lstStyle/>
          <a:p>
            <a:pPr marL="0" indent="0" eaLnBrk="1" hangingPunct="1">
              <a:buFont typeface="Wingdings 3" pitchFamily="18" charset="2"/>
              <a:buNone/>
            </a:pPr>
            <a:endParaRPr lang="en-US" dirty="0" smtClean="0">
              <a:solidFill>
                <a:schemeClr val="tx1"/>
              </a:solidFill>
              <a:cs typeface="Times New Roman" pitchFamily="18" charset="0"/>
            </a:endParaRPr>
          </a:p>
          <a:p>
            <a:pPr marL="0" indent="0" eaLnBrk="1" hangingPunct="1">
              <a:buFont typeface="Wingdings 3" pitchFamily="18" charset="2"/>
              <a:buNone/>
            </a:pPr>
            <a:r>
              <a:rPr lang="en-US" sz="3200" dirty="0" smtClean="0">
                <a:solidFill>
                  <a:schemeClr val="tx1"/>
                </a:solidFill>
                <a:cs typeface="Times New Roman" pitchFamily="18" charset="0"/>
              </a:rPr>
              <a:t>Infectious </a:t>
            </a:r>
            <a:r>
              <a:rPr lang="en-US" sz="3200" dirty="0" smtClean="0">
                <a:solidFill>
                  <a:schemeClr val="tx1"/>
                </a:solidFill>
                <a:cs typeface="Times New Roman" pitchFamily="18" charset="0"/>
              </a:rPr>
              <a:t>diseases are:</a:t>
            </a:r>
          </a:p>
          <a:p>
            <a:pPr marL="0" indent="0" eaLnBrk="1" hangingPunct="1"/>
            <a:r>
              <a:rPr lang="en-US" sz="3200" dirty="0" smtClean="0">
                <a:solidFill>
                  <a:schemeClr val="tx1"/>
                </a:solidFill>
                <a:cs typeface="Times New Roman" pitchFamily="18" charset="0"/>
              </a:rPr>
              <a:t> spread by germs (also called microbes) from one person (or animal) to </a:t>
            </a:r>
            <a:r>
              <a:rPr lang="en-US" sz="3200" dirty="0" smtClean="0">
                <a:solidFill>
                  <a:schemeClr val="tx1"/>
                </a:solidFill>
                <a:cs typeface="Times New Roman" pitchFamily="18" charset="0"/>
              </a:rPr>
              <a:t>another</a:t>
            </a:r>
          </a:p>
          <a:p>
            <a:pPr marL="0" indent="0" eaLnBrk="1" hangingPunct="1">
              <a:lnSpc>
                <a:spcPts val="3000"/>
              </a:lnSpc>
            </a:pPr>
            <a:r>
              <a:rPr lang="en-US" sz="3200" dirty="0">
                <a:solidFill>
                  <a:schemeClr val="tx1"/>
                </a:solidFill>
                <a:cs typeface="Times New Roman" pitchFamily="18" charset="0"/>
              </a:rPr>
              <a:t>are very common in ECE.</a:t>
            </a:r>
          </a:p>
          <a:p>
            <a:pPr marL="0" indent="0" eaLnBrk="1" hangingPunct="1">
              <a:lnSpc>
                <a:spcPts val="3000"/>
              </a:lnSpc>
            </a:pPr>
            <a:endParaRPr lang="en-US" sz="3200" dirty="0" smtClean="0">
              <a:solidFill>
                <a:srgbClr val="2B80E2"/>
              </a:solidFill>
              <a:latin typeface="Times New Roman" pitchFamily="18" charset="0"/>
              <a:cs typeface="Times New Roman" pitchFamily="18" charset="0"/>
            </a:endParaRPr>
          </a:p>
          <a:p>
            <a:pPr marL="0" indent="0" eaLnBrk="1" hangingPunct="1">
              <a:lnSpc>
                <a:spcPts val="3000"/>
              </a:lnSpc>
            </a:pPr>
            <a:endParaRPr lang="en-US" sz="3200" dirty="0" smtClean="0">
              <a:solidFill>
                <a:srgbClr val="2B80E2"/>
              </a:solidFill>
              <a:latin typeface="Times New Roman" pitchFamily="18" charset="0"/>
              <a:cs typeface="Times New Roman" pitchFamily="18" charset="0"/>
            </a:endParaRPr>
          </a:p>
        </p:txBody>
      </p:sp>
      <p:sp>
        <p:nvSpPr>
          <p:cNvPr id="5" name="Title 4"/>
          <p:cNvSpPr>
            <a:spLocks noGrp="1"/>
          </p:cNvSpPr>
          <p:nvPr>
            <p:ph type="title"/>
          </p:nvPr>
        </p:nvSpPr>
        <p:spPr/>
        <p:txBody>
          <a:bodyPr>
            <a:normAutofit fontScale="90000"/>
          </a:bodyPr>
          <a:lstStyle/>
          <a:p>
            <a:pPr eaLnBrk="1" fontAlgn="auto" hangingPunct="1">
              <a:spcAft>
                <a:spcPts val="0"/>
              </a:spcAft>
              <a:defRPr/>
            </a:pPr>
            <a:r>
              <a:rPr lang="en-US" sz="3100" b="1" dirty="0" smtClean="0">
                <a:solidFill>
                  <a:schemeClr val="accent5">
                    <a:lumMod val="75000"/>
                  </a:schemeClr>
                </a:solidFill>
                <a:latin typeface="+mj-lt"/>
                <a:cs typeface="Arial Bold"/>
              </a:rPr>
              <a:t/>
            </a:r>
            <a:br>
              <a:rPr lang="en-US" sz="3100" b="1" dirty="0" smtClean="0">
                <a:solidFill>
                  <a:schemeClr val="accent5">
                    <a:lumMod val="75000"/>
                  </a:schemeClr>
                </a:solidFill>
                <a:latin typeface="+mj-lt"/>
                <a:cs typeface="Arial Bold"/>
              </a:rPr>
            </a:br>
            <a:r>
              <a:rPr lang="en-US" sz="4400" b="1" dirty="0" smtClean="0">
                <a:solidFill>
                  <a:schemeClr val="accent5">
                    <a:lumMod val="75000"/>
                  </a:schemeClr>
                </a:solidFill>
                <a:latin typeface="+mj-lt"/>
              </a:rPr>
              <a:t>What are Infectious Diseases?</a:t>
            </a:r>
            <a:r>
              <a:rPr lang="en-US" sz="4400" b="1" dirty="0">
                <a:solidFill>
                  <a:schemeClr val="accent5">
                    <a:lumMod val="75000"/>
                  </a:schemeClr>
                </a:solidFill>
                <a:latin typeface="+mj-lt"/>
              </a:rPr>
              <a:t/>
            </a:r>
            <a:br>
              <a:rPr lang="en-US" sz="4400" b="1" dirty="0">
                <a:solidFill>
                  <a:schemeClr val="accent5">
                    <a:lumMod val="75000"/>
                  </a:schemeClr>
                </a:solidFill>
                <a:latin typeface="+mj-lt"/>
              </a:rPr>
            </a:br>
            <a:endParaRPr lang="en-US" sz="4400" dirty="0">
              <a:solidFill>
                <a:schemeClr val="accent5">
                  <a:lumMod val="75000"/>
                </a:schemeClr>
              </a:solidFill>
              <a:latin typeface="+mj-lt"/>
            </a:endParaRPr>
          </a:p>
        </p:txBody>
      </p:sp>
      <p:pic>
        <p:nvPicPr>
          <p:cNvPr id="40964" name="Picture 3" descr="bacteria flouro pmag.jpg"/>
          <p:cNvPicPr>
            <a:picLocks noChangeAspect="1"/>
          </p:cNvPicPr>
          <p:nvPr/>
        </p:nvPicPr>
        <p:blipFill>
          <a:blip r:embed="rId3"/>
          <a:srcRect/>
          <a:stretch>
            <a:fillRect/>
          </a:stretch>
        </p:blipFill>
        <p:spPr bwMode="auto">
          <a:xfrm>
            <a:off x="5943600" y="1371600"/>
            <a:ext cx="2743200" cy="2971800"/>
          </a:xfrm>
          <a:prstGeom prst="rect">
            <a:avLst/>
          </a:prstGeom>
          <a:noFill/>
          <a:ln w="9525">
            <a:noFill/>
            <a:miter lim="800000"/>
            <a:headEnd/>
            <a:tailEnd/>
          </a:ln>
        </p:spPr>
      </p:pic>
      <p:sp>
        <p:nvSpPr>
          <p:cNvPr id="2" name="TextBox 1"/>
          <p:cNvSpPr txBox="1"/>
          <p:nvPr/>
        </p:nvSpPr>
        <p:spPr>
          <a:xfrm>
            <a:off x="228600" y="4800600"/>
            <a:ext cx="8763000" cy="1254125"/>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fontAlgn="auto">
              <a:lnSpc>
                <a:spcPts val="3000"/>
              </a:lnSpc>
              <a:spcBef>
                <a:spcPts val="0"/>
              </a:spcBef>
              <a:spcAft>
                <a:spcPts val="0"/>
              </a:spcAft>
              <a:defRPr/>
            </a:pPr>
            <a:r>
              <a:rPr lang="en-US" sz="2000" b="1" dirty="0">
                <a:solidFill>
                  <a:schemeClr val="accent5"/>
                </a:solidFill>
                <a:latin typeface="+mj-lt"/>
                <a:cs typeface="Times New Roman"/>
              </a:rPr>
              <a:t>Studies show that young children in ECE have symptoms of illness one third to one half of the days out of the year! This is normal.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ubtitle 2"/>
          <p:cNvSpPr>
            <a:spLocks noGrp="1"/>
          </p:cNvSpPr>
          <p:nvPr>
            <p:ph type="subTitle" idx="1"/>
          </p:nvPr>
        </p:nvSpPr>
        <p:spPr>
          <a:xfrm>
            <a:off x="571498" y="1507538"/>
            <a:ext cx="7848600" cy="4876800"/>
          </a:xfrm>
        </p:spPr>
        <p:txBody>
          <a:bodyPr/>
          <a:lstStyle/>
          <a:p>
            <a:pPr marR="0" algn="l" eaLnBrk="1" hangingPunct="1"/>
            <a:r>
              <a:rPr lang="en-US" sz="2800" dirty="0" smtClean="0">
                <a:solidFill>
                  <a:schemeClr val="tx1"/>
                </a:solidFill>
                <a:latin typeface="Lucida Sans" pitchFamily="34" charset="0"/>
                <a:cs typeface="Times New Roman" pitchFamily="18" charset="0"/>
              </a:rPr>
              <a:t>There are several kinds of germs we are concerned about in the ECE environment:</a:t>
            </a:r>
          </a:p>
          <a:p>
            <a:pPr marL="742950" lvl="1" indent="-285750" algn="l" eaLnBrk="1" hangingPunct="1">
              <a:buFont typeface="Arial" charset="0"/>
              <a:buChar char="•"/>
            </a:pPr>
            <a:r>
              <a:rPr lang="en-US" sz="2800" dirty="0" smtClean="0">
                <a:solidFill>
                  <a:schemeClr val="tx1"/>
                </a:solidFill>
                <a:latin typeface="Lucida Sans" pitchFamily="34" charset="0"/>
                <a:cs typeface="Times New Roman" pitchFamily="18" charset="0"/>
              </a:rPr>
              <a:t>Bacteria</a:t>
            </a:r>
          </a:p>
          <a:p>
            <a:pPr marL="742950" lvl="1" indent="-285750" algn="l" eaLnBrk="1" hangingPunct="1">
              <a:buFont typeface="Arial" charset="0"/>
              <a:buChar char="•"/>
            </a:pPr>
            <a:r>
              <a:rPr lang="en-US" sz="2800" dirty="0" smtClean="0">
                <a:solidFill>
                  <a:schemeClr val="tx1"/>
                </a:solidFill>
                <a:latin typeface="Lucida Sans" pitchFamily="34" charset="0"/>
                <a:cs typeface="Times New Roman" pitchFamily="18" charset="0"/>
              </a:rPr>
              <a:t>Viruses</a:t>
            </a:r>
          </a:p>
          <a:p>
            <a:pPr marL="742950" lvl="1" indent="-285750" algn="l" eaLnBrk="1" hangingPunct="1">
              <a:buFont typeface="Arial" charset="0"/>
              <a:buChar char="•"/>
            </a:pPr>
            <a:r>
              <a:rPr lang="en-US" sz="2800" dirty="0" smtClean="0">
                <a:solidFill>
                  <a:schemeClr val="tx1"/>
                </a:solidFill>
                <a:latin typeface="Lucida Sans" pitchFamily="34" charset="0"/>
                <a:cs typeface="Times New Roman" pitchFamily="18" charset="0"/>
              </a:rPr>
              <a:t>Fungi</a:t>
            </a:r>
          </a:p>
          <a:p>
            <a:pPr marL="742950" lvl="1" indent="-285750" algn="l" eaLnBrk="1" hangingPunct="1">
              <a:buFont typeface="Arial" charset="0"/>
              <a:buChar char="•"/>
            </a:pPr>
            <a:r>
              <a:rPr lang="en-US" sz="2800" dirty="0" smtClean="0">
                <a:solidFill>
                  <a:schemeClr val="tx1"/>
                </a:solidFill>
                <a:latin typeface="Lucida Sans" pitchFamily="34" charset="0"/>
                <a:cs typeface="Times New Roman" pitchFamily="18" charset="0"/>
              </a:rPr>
              <a:t>Parasites</a:t>
            </a:r>
          </a:p>
          <a:p>
            <a:pPr marR="0" algn="l" eaLnBrk="1" hangingPunct="1"/>
            <a:endParaRPr lang="en-US" sz="2400" dirty="0" smtClean="0">
              <a:solidFill>
                <a:schemeClr val="tx1"/>
              </a:solidFill>
              <a:latin typeface="Lucida Sans" pitchFamily="34" charset="0"/>
              <a:cs typeface="Times New Roman" pitchFamily="18" charset="0"/>
            </a:endParaRPr>
          </a:p>
          <a:p>
            <a:pPr marR="0" algn="l" eaLnBrk="1" hangingPunct="1"/>
            <a:r>
              <a:rPr lang="en-US" sz="2400" b="1" dirty="0" smtClean="0">
                <a:solidFill>
                  <a:schemeClr val="tx1"/>
                </a:solidFill>
                <a:latin typeface="Lucida Sans" pitchFamily="34" charset="0"/>
                <a:cs typeface="Times New Roman" pitchFamily="18" charset="0"/>
              </a:rPr>
              <a:t>These germs get into our bodies in different ways.  </a:t>
            </a:r>
          </a:p>
        </p:txBody>
      </p:sp>
      <p:sp>
        <p:nvSpPr>
          <p:cNvPr id="2" name="TextBox 1"/>
          <p:cNvSpPr txBox="1"/>
          <p:nvPr/>
        </p:nvSpPr>
        <p:spPr>
          <a:xfrm>
            <a:off x="304799" y="609600"/>
            <a:ext cx="8381999" cy="1477328"/>
          </a:xfrm>
          <a:prstGeom prst="rect">
            <a:avLst/>
          </a:prstGeom>
          <a:noFill/>
        </p:spPr>
        <p:txBody>
          <a:bodyPr wrap="square" rtlCol="0">
            <a:spAutoFit/>
          </a:bodyPr>
          <a:lstStyle/>
          <a:p>
            <a:pPr lvl="0" algn="ctr" fontAlgn="auto">
              <a:spcAft>
                <a:spcPts val="0"/>
              </a:spcAft>
              <a:defRPr/>
            </a:pPr>
            <a:r>
              <a:rPr lang="en-US" sz="3600" dirty="0">
                <a:solidFill>
                  <a:srgbClr val="4083CF">
                    <a:lumMod val="75000"/>
                  </a:srgbClr>
                </a:solidFill>
                <a:latin typeface="Times New Roman" pitchFamily="18" charset="0"/>
                <a:cs typeface="Times New Roman" pitchFamily="18" charset="0"/>
              </a:rPr>
              <a:t>What Types of Germs </a:t>
            </a:r>
            <a:r>
              <a:rPr lang="en-US" sz="3600" dirty="0" smtClean="0">
                <a:solidFill>
                  <a:srgbClr val="4083CF">
                    <a:lumMod val="75000"/>
                  </a:srgbClr>
                </a:solidFill>
                <a:latin typeface="Times New Roman" pitchFamily="18" charset="0"/>
                <a:cs typeface="Times New Roman" pitchFamily="18" charset="0"/>
              </a:rPr>
              <a:t>Are There?</a:t>
            </a:r>
            <a:r>
              <a:rPr lang="en-US" sz="3600" dirty="0">
                <a:solidFill>
                  <a:srgbClr val="4083CF">
                    <a:lumMod val="75000"/>
                  </a:srgbClr>
                </a:solidFill>
                <a:latin typeface="Times New Roman" pitchFamily="18" charset="0"/>
                <a:cs typeface="Times New Roman" pitchFamily="18" charset="0"/>
              </a:rPr>
              <a:t/>
            </a:r>
            <a:br>
              <a:rPr lang="en-US" sz="3600" dirty="0">
                <a:solidFill>
                  <a:srgbClr val="4083CF">
                    <a:lumMod val="75000"/>
                  </a:srgbClr>
                </a:solidFill>
                <a:latin typeface="Times New Roman" pitchFamily="18" charset="0"/>
                <a:cs typeface="Times New Roman" pitchFamily="18" charset="0"/>
              </a:rPr>
            </a:br>
            <a:endParaRPr lang="en-US" sz="3600" dirty="0">
              <a:solidFill>
                <a:srgbClr val="4083CF">
                  <a:lumMod val="75000"/>
                </a:srgbClr>
              </a:solidFill>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ubtitle 2"/>
          <p:cNvSpPr>
            <a:spLocks noGrp="1"/>
          </p:cNvSpPr>
          <p:nvPr>
            <p:ph type="subTitle" idx="1"/>
          </p:nvPr>
        </p:nvSpPr>
        <p:spPr>
          <a:xfrm>
            <a:off x="304800" y="1143000"/>
            <a:ext cx="8458200" cy="5257800"/>
          </a:xfrm>
        </p:spPr>
        <p:txBody>
          <a:bodyPr/>
          <a:lstStyle/>
          <a:p>
            <a:pPr marR="0" algn="l" eaLnBrk="1" hangingPunct="1"/>
            <a:r>
              <a:rPr lang="en-US" sz="2800" dirty="0" smtClean="0">
                <a:solidFill>
                  <a:srgbClr val="4083CF"/>
                </a:solidFill>
                <a:cs typeface="Times New Roman" pitchFamily="18" charset="0"/>
              </a:rPr>
              <a:t>Bacteria and viruses are </a:t>
            </a:r>
          </a:p>
          <a:p>
            <a:pPr marR="0" algn="l" eaLnBrk="1" hangingPunct="1"/>
            <a:r>
              <a:rPr lang="en-US" sz="2800" dirty="0" smtClean="0">
                <a:solidFill>
                  <a:srgbClr val="4083CF"/>
                </a:solidFill>
                <a:cs typeface="Times New Roman" pitchFamily="18" charset="0"/>
              </a:rPr>
              <a:t>found in body fluids</a:t>
            </a:r>
            <a:r>
              <a:rPr lang="en-US" sz="2800" dirty="0" smtClean="0">
                <a:solidFill>
                  <a:srgbClr val="4083CF"/>
                </a:solidFill>
                <a:cs typeface="Times New Roman" pitchFamily="18" charset="0"/>
              </a:rPr>
              <a:t>,  </a:t>
            </a:r>
            <a:r>
              <a:rPr lang="en-US" sz="2800" dirty="0" smtClean="0">
                <a:solidFill>
                  <a:srgbClr val="4083CF"/>
                </a:solidFill>
                <a:cs typeface="Times New Roman" pitchFamily="18" charset="0"/>
              </a:rPr>
              <a:t>including:</a:t>
            </a:r>
          </a:p>
          <a:p>
            <a:pPr marL="742950" lvl="1" indent="-285750" algn="l" eaLnBrk="1" hangingPunct="1">
              <a:buFont typeface="Arial" charset="0"/>
              <a:buChar char="•"/>
            </a:pPr>
            <a:r>
              <a:rPr lang="en-US" sz="2800" dirty="0" smtClean="0">
                <a:solidFill>
                  <a:srgbClr val="4083CF"/>
                </a:solidFill>
                <a:cs typeface="Times New Roman" pitchFamily="18" charset="0"/>
              </a:rPr>
              <a:t>Blood</a:t>
            </a:r>
          </a:p>
          <a:p>
            <a:pPr marL="742950" lvl="1" indent="-285750" algn="l" eaLnBrk="1" hangingPunct="1">
              <a:buFont typeface="Arial" charset="0"/>
              <a:buChar char="•"/>
            </a:pPr>
            <a:r>
              <a:rPr lang="en-US" sz="2800" dirty="0" smtClean="0">
                <a:solidFill>
                  <a:srgbClr val="4083CF"/>
                </a:solidFill>
                <a:cs typeface="Times New Roman" pitchFamily="18" charset="0"/>
              </a:rPr>
              <a:t>Mucus</a:t>
            </a:r>
          </a:p>
          <a:p>
            <a:pPr marL="742950" lvl="1" indent="-285750" algn="l" eaLnBrk="1" hangingPunct="1">
              <a:buFont typeface="Arial" charset="0"/>
              <a:buChar char="•"/>
            </a:pPr>
            <a:r>
              <a:rPr lang="en-US" sz="2800" dirty="0" smtClean="0">
                <a:solidFill>
                  <a:srgbClr val="4083CF"/>
                </a:solidFill>
                <a:cs typeface="Times New Roman" pitchFamily="18" charset="0"/>
              </a:rPr>
              <a:t>Saliva</a:t>
            </a:r>
          </a:p>
          <a:p>
            <a:pPr marL="742950" lvl="1" indent="-285750" algn="l" eaLnBrk="1" hangingPunct="1">
              <a:buFont typeface="Arial" charset="0"/>
              <a:buChar char="•"/>
            </a:pPr>
            <a:r>
              <a:rPr lang="en-US" sz="2800" dirty="0" smtClean="0">
                <a:solidFill>
                  <a:srgbClr val="4083CF"/>
                </a:solidFill>
                <a:cs typeface="Times New Roman" pitchFamily="18" charset="0"/>
              </a:rPr>
              <a:t>Vomit</a:t>
            </a:r>
          </a:p>
          <a:p>
            <a:pPr marL="742950" lvl="1" indent="-285750" algn="l" eaLnBrk="1" hangingPunct="1">
              <a:buFont typeface="Arial" charset="0"/>
              <a:buChar char="•"/>
            </a:pPr>
            <a:r>
              <a:rPr lang="en-US" sz="2800" dirty="0" smtClean="0">
                <a:solidFill>
                  <a:srgbClr val="4083CF"/>
                </a:solidFill>
                <a:cs typeface="Times New Roman" pitchFamily="18" charset="0"/>
              </a:rPr>
              <a:t>Stool (feces)</a:t>
            </a:r>
          </a:p>
          <a:p>
            <a:pPr marR="0" algn="l" eaLnBrk="1" hangingPunct="1">
              <a:buFont typeface="Arial" charset="0"/>
              <a:buChar char="•"/>
            </a:pPr>
            <a:r>
              <a:rPr lang="en-US" sz="2800" dirty="0" smtClean="0">
                <a:solidFill>
                  <a:srgbClr val="4083CF"/>
                </a:solidFill>
                <a:cs typeface="Times New Roman" pitchFamily="18" charset="0"/>
              </a:rPr>
              <a:t>Discharges from the eyes and skin </a:t>
            </a:r>
            <a:r>
              <a:rPr lang="en-US" sz="2800" dirty="0" smtClean="0">
                <a:solidFill>
                  <a:srgbClr val="4083CF"/>
                </a:solidFill>
                <a:cs typeface="Times New Roman" pitchFamily="18" charset="0"/>
              </a:rPr>
              <a:t>sores </a:t>
            </a:r>
            <a:r>
              <a:rPr lang="en-US" sz="2800" dirty="0" smtClean="0">
                <a:solidFill>
                  <a:srgbClr val="4083CF"/>
                </a:solidFill>
                <a:cs typeface="Times New Roman" pitchFamily="18" charset="0"/>
              </a:rPr>
              <a:t>or </a:t>
            </a:r>
            <a:r>
              <a:rPr lang="en-US" sz="2800" dirty="0" smtClean="0">
                <a:solidFill>
                  <a:srgbClr val="4083CF"/>
                </a:solidFill>
                <a:cs typeface="Times New Roman" pitchFamily="18" charset="0"/>
              </a:rPr>
              <a:t>wounds</a:t>
            </a:r>
            <a:endParaRPr lang="en-US" sz="2400" dirty="0" smtClean="0">
              <a:solidFill>
                <a:srgbClr val="4083CF"/>
              </a:solidFill>
              <a:cs typeface="Times New Roman" pitchFamily="18" charset="0"/>
            </a:endParaRPr>
          </a:p>
          <a:p>
            <a:pPr marR="0" algn="l" eaLnBrk="1" hangingPunct="1"/>
            <a:endParaRPr lang="en-US" sz="2400" dirty="0" smtClean="0">
              <a:cs typeface="Times New Roman" pitchFamily="18" charset="0"/>
            </a:endParaRPr>
          </a:p>
          <a:p>
            <a:pPr marR="0" algn="l" eaLnBrk="1" hangingPunct="1"/>
            <a:endParaRPr lang="en-US" sz="2000" b="1" dirty="0" smtClean="0">
              <a:solidFill>
                <a:srgbClr val="4083CF"/>
              </a:solidFill>
              <a:latin typeface="Lucida Sans" pitchFamily="34" charset="0"/>
              <a:cs typeface="Times New Roman" pitchFamily="18" charset="0"/>
            </a:endParaRPr>
          </a:p>
        </p:txBody>
      </p:sp>
      <p:pic>
        <p:nvPicPr>
          <p:cNvPr id="45058" name="Picture 1" descr="sneeze.jpg"/>
          <p:cNvPicPr>
            <a:picLocks noChangeAspect="1"/>
          </p:cNvPicPr>
          <p:nvPr/>
        </p:nvPicPr>
        <p:blipFill>
          <a:blip r:embed="rId3"/>
          <a:srcRect/>
          <a:stretch>
            <a:fillRect/>
          </a:stretch>
        </p:blipFill>
        <p:spPr bwMode="auto">
          <a:xfrm>
            <a:off x="5562600" y="1371600"/>
            <a:ext cx="2832100" cy="3124200"/>
          </a:xfrm>
          <a:prstGeom prst="rect">
            <a:avLst/>
          </a:prstGeom>
          <a:noFill/>
          <a:ln w="9525">
            <a:noFill/>
            <a:miter lim="800000"/>
            <a:headEnd/>
            <a:tailEnd/>
          </a:ln>
        </p:spPr>
      </p:pic>
      <p:sp>
        <p:nvSpPr>
          <p:cNvPr id="4" name="TextBox 3"/>
          <p:cNvSpPr txBox="1"/>
          <p:nvPr/>
        </p:nvSpPr>
        <p:spPr>
          <a:xfrm>
            <a:off x="228600" y="5181600"/>
            <a:ext cx="8610600" cy="830263"/>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en-US" sz="2400" b="1" dirty="0">
                <a:solidFill>
                  <a:schemeClr val="accent5"/>
                </a:solidFill>
                <a:latin typeface="+mj-lt"/>
                <a:cs typeface="Times New Roman"/>
              </a:rPr>
              <a:t>A good rule to remember: if it's wet and comes from someone's body, it can be infectious! </a:t>
            </a:r>
          </a:p>
        </p:txBody>
      </p:sp>
      <p:sp>
        <p:nvSpPr>
          <p:cNvPr id="7" name="Title 4"/>
          <p:cNvSpPr txBox="1">
            <a:spLocks/>
          </p:cNvSpPr>
          <p:nvPr/>
        </p:nvSpPr>
        <p:spPr>
          <a:xfrm>
            <a:off x="457200" y="533400"/>
            <a:ext cx="8229600" cy="579438"/>
          </a:xfrm>
          <a:prstGeom prst="rect">
            <a:avLst/>
          </a:prstGeom>
        </p:spPr>
        <p:txBody>
          <a:bodyPr anchor="b">
            <a:normAutofit fontScale="97500"/>
            <a:scene3d>
              <a:camera prst="orthographicFront"/>
              <a:lightRig rig="soft" dir="t"/>
            </a:scene3d>
            <a:sp3d prstMaterial="softEdge">
              <a:bevelT w="25400" h="25400"/>
            </a:sp3d>
          </a:bodyPr>
          <a:lstStyle>
            <a:lvl1pPr algn="r" rtl="0" eaLnBrk="1" latinLnBrk="0" hangingPunct="1">
              <a:spcBef>
                <a:spcPct val="0"/>
              </a:spcBef>
              <a:buFontTx/>
              <a:buNone/>
              <a:defRPr kumimoji="0" sz="4800" b="1" i="0" kern="1200">
                <a:solidFill>
                  <a:schemeClr val="tx2"/>
                </a:solidFill>
                <a:effectLst>
                  <a:outerShdw blurRad="31750" dist="25400" dir="5400000" algn="tl" rotWithShape="0">
                    <a:srgbClr val="000000">
                      <a:alpha val="25000"/>
                    </a:srgbClr>
                  </a:outerShdw>
                </a:effectLst>
                <a:latin typeface="Times New Roman Bold"/>
                <a:ea typeface="+mj-ea"/>
                <a:cs typeface="Times New Roman Bold"/>
              </a:defRPr>
            </a:lvl1pPr>
          </a:lstStyle>
          <a:p>
            <a:pPr algn="ctr" fontAlgn="auto">
              <a:spcAft>
                <a:spcPts val="0"/>
              </a:spcAft>
              <a:defRPr/>
            </a:pPr>
            <a:r>
              <a:rPr lang="en-US" sz="3100" dirty="0" smtClean="0">
                <a:solidFill>
                  <a:schemeClr val="accent5">
                    <a:lumMod val="75000"/>
                  </a:schemeClr>
                </a:solidFill>
                <a:latin typeface="+mj-lt"/>
                <a:cs typeface="Arial Bold"/>
              </a:rPr>
              <a:t>How are Infectious </a:t>
            </a:r>
            <a:r>
              <a:rPr lang="en-US" sz="3100" dirty="0">
                <a:solidFill>
                  <a:schemeClr val="accent5">
                    <a:lumMod val="75000"/>
                  </a:schemeClr>
                </a:solidFill>
                <a:latin typeface="+mj-lt"/>
                <a:cs typeface="Arial Bold"/>
              </a:rPr>
              <a:t>D</a:t>
            </a:r>
            <a:r>
              <a:rPr lang="en-US" sz="3100" dirty="0" smtClean="0">
                <a:solidFill>
                  <a:schemeClr val="accent5">
                    <a:lumMod val="75000"/>
                  </a:schemeClr>
                </a:solidFill>
                <a:latin typeface="+mj-lt"/>
                <a:cs typeface="Arial Bold"/>
              </a:rPr>
              <a:t>iseases </a:t>
            </a:r>
            <a:r>
              <a:rPr lang="en-US" sz="3100" dirty="0">
                <a:solidFill>
                  <a:schemeClr val="accent5">
                    <a:lumMod val="75000"/>
                  </a:schemeClr>
                </a:solidFill>
                <a:latin typeface="+mj-lt"/>
                <a:cs typeface="Arial Bold"/>
              </a:rPr>
              <a:t>S</a:t>
            </a:r>
            <a:r>
              <a:rPr lang="en-US" sz="3100" dirty="0" smtClean="0">
                <a:solidFill>
                  <a:schemeClr val="accent5">
                    <a:lumMod val="75000"/>
                  </a:schemeClr>
                </a:solidFill>
                <a:latin typeface="+mj-lt"/>
                <a:cs typeface="Arial Bold"/>
              </a:rPr>
              <a:t>pread?</a:t>
            </a:r>
            <a:endParaRPr lang="en-US" dirty="0">
              <a:solidFill>
                <a:schemeClr val="accent5">
                  <a:lumMod val="75000"/>
                </a:schemeClr>
              </a:solidFill>
              <a:latin typeface="+mj-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3"/>
          <p:cNvSpPr>
            <a:spLocks noGrp="1"/>
          </p:cNvSpPr>
          <p:nvPr>
            <p:ph idx="1"/>
          </p:nvPr>
        </p:nvSpPr>
        <p:spPr>
          <a:xfrm>
            <a:off x="457200" y="1981200"/>
            <a:ext cx="8229600" cy="4025900"/>
          </a:xfrm>
        </p:spPr>
        <p:txBody>
          <a:bodyPr/>
          <a:lstStyle/>
          <a:p>
            <a:pPr marL="228600" indent="-228600" eaLnBrk="1" hangingPunct="1">
              <a:lnSpc>
                <a:spcPts val="3000"/>
              </a:lnSpc>
              <a:buFont typeface="Arial" charset="0"/>
              <a:buChar char="•"/>
            </a:pPr>
            <a:r>
              <a:rPr lang="en-US" sz="2800" dirty="0" smtClean="0">
                <a:solidFill>
                  <a:schemeClr val="tx1"/>
                </a:solidFill>
                <a:latin typeface="Lucida Sans" pitchFamily="34" charset="0"/>
                <a:cs typeface="Times New Roman" pitchFamily="18" charset="0"/>
              </a:rPr>
              <a:t>They get sick more often, and are hospitalized more often when they do get sick, compared to children cared for at home. </a:t>
            </a:r>
          </a:p>
          <a:p>
            <a:pPr marL="228600" indent="-228600" eaLnBrk="1" hangingPunct="1">
              <a:lnSpc>
                <a:spcPts val="3000"/>
              </a:lnSpc>
              <a:buFont typeface="Arial" charset="0"/>
              <a:buChar char="•"/>
            </a:pPr>
            <a:r>
              <a:rPr lang="en-US" sz="2800" dirty="0" smtClean="0">
                <a:solidFill>
                  <a:schemeClr val="tx1"/>
                </a:solidFill>
                <a:latin typeface="Lucida Sans" pitchFamily="34" charset="0"/>
                <a:cs typeface="Times New Roman" pitchFamily="18" charset="0"/>
              </a:rPr>
              <a:t>Parents must also take time off from work to care for them. </a:t>
            </a:r>
          </a:p>
          <a:p>
            <a:pPr marL="228600" indent="-228600" eaLnBrk="1" hangingPunct="1">
              <a:lnSpc>
                <a:spcPts val="3000"/>
              </a:lnSpc>
              <a:buFont typeface="Arial" charset="0"/>
              <a:buChar char="•"/>
            </a:pPr>
            <a:r>
              <a:rPr lang="en-US" sz="2800" dirty="0" smtClean="0">
                <a:solidFill>
                  <a:schemeClr val="tx1"/>
                </a:solidFill>
                <a:latin typeface="Lucida Sans" pitchFamily="34" charset="0"/>
                <a:cs typeface="Times New Roman" pitchFamily="18" charset="0"/>
              </a:rPr>
              <a:t>In the U.S. families who have children in child care lose 13 days of work a year because of infections. </a:t>
            </a:r>
          </a:p>
          <a:p>
            <a:pPr marL="228600" indent="-228600" eaLnBrk="1" hangingPunct="1">
              <a:lnSpc>
                <a:spcPts val="3000"/>
              </a:lnSpc>
              <a:buFont typeface="Arial" charset="0"/>
              <a:buChar char="•"/>
            </a:pPr>
            <a:r>
              <a:rPr lang="en-US" sz="2800" dirty="0" smtClean="0">
                <a:solidFill>
                  <a:schemeClr val="tx1"/>
                </a:solidFill>
                <a:latin typeface="Lucida Sans" pitchFamily="34" charset="0"/>
                <a:cs typeface="Times New Roman" pitchFamily="18" charset="0"/>
              </a:rPr>
              <a:t>Infectious diseases pose risks to ECE staff as well</a:t>
            </a:r>
            <a:r>
              <a:rPr lang="en-US" sz="2800" dirty="0" smtClean="0">
                <a:solidFill>
                  <a:schemeClr val="tx1"/>
                </a:solidFill>
                <a:cs typeface="Times New Roman" pitchFamily="18" charset="0"/>
              </a:rPr>
              <a:t>.</a:t>
            </a:r>
          </a:p>
          <a:p>
            <a:pPr marL="228600" indent="-228600" eaLnBrk="1" hangingPunct="1"/>
            <a:endParaRPr lang="en-US" sz="2800" dirty="0" smtClean="0">
              <a:solidFill>
                <a:schemeClr val="tx1"/>
              </a:solidFill>
            </a:endParaRPr>
          </a:p>
        </p:txBody>
      </p:sp>
      <p:sp>
        <p:nvSpPr>
          <p:cNvPr id="3" name="Title 2"/>
          <p:cNvSpPr>
            <a:spLocks noGrp="1"/>
          </p:cNvSpPr>
          <p:nvPr>
            <p:ph type="title"/>
          </p:nvPr>
        </p:nvSpPr>
        <p:spPr>
          <a:xfrm>
            <a:off x="463550" y="384175"/>
            <a:ext cx="8229600" cy="1143000"/>
          </a:xfrm>
        </p:spPr>
        <p:txBody>
          <a:bodyPr>
            <a:noAutofit/>
          </a:bodyPr>
          <a:lstStyle/>
          <a:p>
            <a:pPr eaLnBrk="1" fontAlgn="auto" hangingPunct="1">
              <a:spcAft>
                <a:spcPts val="0"/>
              </a:spcAft>
              <a:defRPr/>
            </a:pPr>
            <a:r>
              <a:rPr lang="en-US" sz="2800" b="1" dirty="0" smtClean="0">
                <a:solidFill>
                  <a:srgbClr val="2962A2"/>
                </a:solidFill>
                <a:latin typeface="+mj-lt"/>
                <a:cs typeface="Times New Roman"/>
              </a:rPr>
              <a:t/>
            </a:r>
            <a:br>
              <a:rPr lang="en-US" sz="2800" b="1" dirty="0" smtClean="0">
                <a:solidFill>
                  <a:srgbClr val="2962A2"/>
                </a:solidFill>
                <a:latin typeface="+mj-lt"/>
                <a:cs typeface="Times New Roman"/>
              </a:rPr>
            </a:br>
            <a:r>
              <a:rPr lang="en-US" sz="4000" b="1" dirty="0" smtClean="0">
                <a:solidFill>
                  <a:srgbClr val="2962A2"/>
                </a:solidFill>
                <a:latin typeface="Times New Roman" pitchFamily="18" charset="0"/>
                <a:cs typeface="Times New Roman" pitchFamily="18" charset="0"/>
              </a:rPr>
              <a:t>Infectious Diseases </a:t>
            </a:r>
            <a:r>
              <a:rPr lang="en-US" sz="4000" b="1" dirty="0">
                <a:solidFill>
                  <a:srgbClr val="2962A2"/>
                </a:solidFill>
                <a:latin typeface="Times New Roman" pitchFamily="18" charset="0"/>
                <a:cs typeface="Times New Roman" pitchFamily="18" charset="0"/>
              </a:rPr>
              <a:t>P</a:t>
            </a:r>
            <a:r>
              <a:rPr lang="en-US" sz="4000" b="1" dirty="0" smtClean="0">
                <a:solidFill>
                  <a:srgbClr val="2962A2"/>
                </a:solidFill>
                <a:latin typeface="Times New Roman" pitchFamily="18" charset="0"/>
                <a:cs typeface="Times New Roman" pitchFamily="18" charset="0"/>
              </a:rPr>
              <a:t>ose </a:t>
            </a:r>
            <a:r>
              <a:rPr lang="en-US" sz="4000" b="1" dirty="0" smtClean="0">
                <a:solidFill>
                  <a:srgbClr val="2962A2"/>
                </a:solidFill>
                <a:latin typeface="Times New Roman" pitchFamily="18" charset="0"/>
                <a:cs typeface="Times New Roman" pitchFamily="18" charset="0"/>
              </a:rPr>
              <a:t>Risks </a:t>
            </a:r>
            <a:r>
              <a:rPr lang="en-US" sz="4000" b="1" dirty="0">
                <a:solidFill>
                  <a:srgbClr val="2962A2"/>
                </a:solidFill>
                <a:latin typeface="Times New Roman" pitchFamily="18" charset="0"/>
                <a:cs typeface="Times New Roman" pitchFamily="18" charset="0"/>
              </a:rPr>
              <a:t>to </a:t>
            </a:r>
            <a:r>
              <a:rPr lang="en-US" sz="4000" b="1" dirty="0" smtClean="0">
                <a:solidFill>
                  <a:srgbClr val="2962A2"/>
                </a:solidFill>
                <a:latin typeface="Times New Roman" pitchFamily="18" charset="0"/>
                <a:cs typeface="Times New Roman" pitchFamily="18" charset="0"/>
              </a:rPr>
              <a:t>Young </a:t>
            </a:r>
            <a:r>
              <a:rPr lang="en-US" sz="4000" b="1" dirty="0">
                <a:solidFill>
                  <a:srgbClr val="2962A2"/>
                </a:solidFill>
                <a:latin typeface="Times New Roman" pitchFamily="18" charset="0"/>
                <a:cs typeface="Times New Roman" pitchFamily="18" charset="0"/>
              </a:rPr>
              <a:t>C</a:t>
            </a:r>
            <a:r>
              <a:rPr lang="en-US" sz="4000" b="1" dirty="0" smtClean="0">
                <a:solidFill>
                  <a:srgbClr val="2962A2"/>
                </a:solidFill>
                <a:latin typeface="Times New Roman" pitchFamily="18" charset="0"/>
                <a:cs typeface="Times New Roman" pitchFamily="18" charset="0"/>
              </a:rPr>
              <a:t>hildren </a:t>
            </a:r>
            <a:r>
              <a:rPr lang="en-US" sz="4000" b="1" dirty="0">
                <a:solidFill>
                  <a:srgbClr val="2962A2"/>
                </a:solidFill>
                <a:latin typeface="Times New Roman" pitchFamily="18" charset="0"/>
                <a:cs typeface="Times New Roman" pitchFamily="18" charset="0"/>
              </a:rPr>
              <a:t>in </a:t>
            </a:r>
            <a:r>
              <a:rPr lang="en-US" sz="4000" b="1" dirty="0" smtClean="0">
                <a:solidFill>
                  <a:srgbClr val="2962A2"/>
                </a:solidFill>
                <a:latin typeface="Times New Roman" pitchFamily="18" charset="0"/>
                <a:cs typeface="Times New Roman" pitchFamily="18" charset="0"/>
              </a:rPr>
              <a:t>ECE </a:t>
            </a:r>
            <a:r>
              <a:rPr lang="en-US" sz="2800" b="1" dirty="0">
                <a:solidFill>
                  <a:srgbClr val="2962A2"/>
                </a:solidFill>
                <a:latin typeface="+mj-lt"/>
                <a:cs typeface="Lucida Sans"/>
              </a:rPr>
              <a:t/>
            </a:r>
            <a:br>
              <a:rPr lang="en-US" sz="2800" b="1" dirty="0">
                <a:solidFill>
                  <a:srgbClr val="2962A2"/>
                </a:solidFill>
                <a:latin typeface="+mj-lt"/>
                <a:cs typeface="Lucida Sans"/>
              </a:rPr>
            </a:br>
            <a:endParaRPr lang="en-US" sz="2800" dirty="0">
              <a:solidFill>
                <a:srgbClr val="2962A2"/>
              </a:solidFill>
              <a:latin typeface="+mj-lt"/>
              <a:cs typeface="Lucida San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Content Placeholder 1"/>
          <p:cNvPicPr>
            <a:picLocks noGrp="1" noChangeAspect="1"/>
          </p:cNvPicPr>
          <p:nvPr>
            <p:ph idx="1"/>
          </p:nvPr>
        </p:nvPicPr>
        <p:blipFill>
          <a:blip r:embed="rId3"/>
          <a:srcRect t="13535" b="13535"/>
          <a:stretch>
            <a:fillRect/>
          </a:stretch>
        </p:blipFill>
        <p:spPr>
          <a:xfrm>
            <a:off x="1371600" y="1905000"/>
            <a:ext cx="8229600" cy="4525963"/>
          </a:xfrm>
        </p:spPr>
      </p:pic>
      <p:sp>
        <p:nvSpPr>
          <p:cNvPr id="3" name="Title 2"/>
          <p:cNvSpPr>
            <a:spLocks noGrp="1"/>
          </p:cNvSpPr>
          <p:nvPr>
            <p:ph type="title"/>
          </p:nvPr>
        </p:nvSpPr>
        <p:spPr>
          <a:xfrm>
            <a:off x="457200" y="381000"/>
            <a:ext cx="8229600" cy="1143000"/>
          </a:xfrm>
        </p:spPr>
        <p:txBody>
          <a:bodyPr>
            <a:noAutofit/>
          </a:bodyPr>
          <a:lstStyle/>
          <a:p>
            <a:pPr eaLnBrk="1" fontAlgn="auto" hangingPunct="1">
              <a:spcAft>
                <a:spcPts val="0"/>
              </a:spcAft>
              <a:defRPr/>
            </a:pPr>
            <a:r>
              <a:rPr lang="en-US" sz="2800" b="1" dirty="0" smtClean="0">
                <a:solidFill>
                  <a:srgbClr val="2962A2"/>
                </a:solidFill>
                <a:latin typeface="+mj-lt"/>
                <a:cs typeface="Times New Roman"/>
              </a:rPr>
              <a:t/>
            </a:r>
            <a:br>
              <a:rPr lang="en-US" sz="2800" b="1" dirty="0" smtClean="0">
                <a:solidFill>
                  <a:srgbClr val="2962A2"/>
                </a:solidFill>
                <a:latin typeface="+mj-lt"/>
                <a:cs typeface="Times New Roman"/>
              </a:rPr>
            </a:br>
            <a:r>
              <a:rPr lang="en-US" sz="4000" b="1" dirty="0" smtClean="0">
                <a:solidFill>
                  <a:srgbClr val="2962A2"/>
                </a:solidFill>
                <a:latin typeface="Times New Roman" pitchFamily="18" charset="0"/>
                <a:cs typeface="Times New Roman" pitchFamily="18" charset="0"/>
              </a:rPr>
              <a:t>Infectious Diseases </a:t>
            </a:r>
            <a:r>
              <a:rPr lang="en-US" sz="4000" b="1" dirty="0">
                <a:solidFill>
                  <a:srgbClr val="2962A2"/>
                </a:solidFill>
                <a:latin typeface="Times New Roman" pitchFamily="18" charset="0"/>
                <a:cs typeface="Times New Roman" pitchFamily="18" charset="0"/>
              </a:rPr>
              <a:t>P</a:t>
            </a:r>
            <a:r>
              <a:rPr lang="en-US" sz="4000" b="1" dirty="0" smtClean="0">
                <a:solidFill>
                  <a:srgbClr val="2962A2"/>
                </a:solidFill>
                <a:latin typeface="Times New Roman" pitchFamily="18" charset="0"/>
                <a:cs typeface="Times New Roman" pitchFamily="18" charset="0"/>
              </a:rPr>
              <a:t>ose </a:t>
            </a:r>
            <a:r>
              <a:rPr lang="en-US" sz="4000" b="1" dirty="0" smtClean="0">
                <a:solidFill>
                  <a:srgbClr val="2962A2"/>
                </a:solidFill>
                <a:latin typeface="Times New Roman" pitchFamily="18" charset="0"/>
                <a:cs typeface="Times New Roman" pitchFamily="18" charset="0"/>
              </a:rPr>
              <a:t>Risks </a:t>
            </a:r>
            <a:r>
              <a:rPr lang="en-US" sz="4000" b="1" dirty="0">
                <a:solidFill>
                  <a:srgbClr val="2962A2"/>
                </a:solidFill>
                <a:latin typeface="Times New Roman" pitchFamily="18" charset="0"/>
                <a:cs typeface="Times New Roman" pitchFamily="18" charset="0"/>
              </a:rPr>
              <a:t>to </a:t>
            </a:r>
            <a:r>
              <a:rPr lang="en-US" sz="4000" b="1" dirty="0" smtClean="0">
                <a:solidFill>
                  <a:srgbClr val="2962A2"/>
                </a:solidFill>
                <a:latin typeface="Times New Roman" pitchFamily="18" charset="0"/>
                <a:cs typeface="Times New Roman" pitchFamily="18" charset="0"/>
              </a:rPr>
              <a:t>Young </a:t>
            </a:r>
            <a:r>
              <a:rPr lang="en-US" sz="4000" b="1" dirty="0">
                <a:solidFill>
                  <a:srgbClr val="2962A2"/>
                </a:solidFill>
                <a:latin typeface="Times New Roman" pitchFamily="18" charset="0"/>
                <a:cs typeface="Times New Roman" pitchFamily="18" charset="0"/>
              </a:rPr>
              <a:t>C</a:t>
            </a:r>
            <a:r>
              <a:rPr lang="en-US" sz="4000" b="1" dirty="0" smtClean="0">
                <a:solidFill>
                  <a:srgbClr val="2962A2"/>
                </a:solidFill>
                <a:latin typeface="Times New Roman" pitchFamily="18" charset="0"/>
                <a:cs typeface="Times New Roman" pitchFamily="18" charset="0"/>
              </a:rPr>
              <a:t>hildren </a:t>
            </a:r>
            <a:r>
              <a:rPr lang="en-US" sz="4000" b="1" dirty="0">
                <a:solidFill>
                  <a:srgbClr val="2962A2"/>
                </a:solidFill>
                <a:latin typeface="Times New Roman" pitchFamily="18" charset="0"/>
                <a:cs typeface="Times New Roman" pitchFamily="18" charset="0"/>
              </a:rPr>
              <a:t>in </a:t>
            </a:r>
            <a:r>
              <a:rPr lang="en-US" sz="4000" b="1" dirty="0" smtClean="0">
                <a:solidFill>
                  <a:srgbClr val="2962A2"/>
                </a:solidFill>
                <a:latin typeface="Times New Roman" pitchFamily="18" charset="0"/>
                <a:cs typeface="Times New Roman" pitchFamily="18" charset="0"/>
              </a:rPr>
              <a:t>ECE </a:t>
            </a:r>
            <a:r>
              <a:rPr lang="en-US" sz="4000" b="1" dirty="0">
                <a:solidFill>
                  <a:srgbClr val="2962A2"/>
                </a:solidFill>
                <a:latin typeface="Times New Roman" pitchFamily="18" charset="0"/>
                <a:cs typeface="Times New Roman" pitchFamily="18" charset="0"/>
              </a:rPr>
              <a:t/>
            </a:r>
            <a:br>
              <a:rPr lang="en-US" sz="4000" b="1" dirty="0">
                <a:solidFill>
                  <a:srgbClr val="2962A2"/>
                </a:solidFill>
                <a:latin typeface="Times New Roman" pitchFamily="18" charset="0"/>
                <a:cs typeface="Times New Roman" pitchFamily="18" charset="0"/>
              </a:rPr>
            </a:br>
            <a:endParaRPr lang="en-US" sz="4000" dirty="0">
              <a:solidFill>
                <a:srgbClr val="2962A2"/>
              </a:solidFill>
              <a:latin typeface="Times New Roman" pitchFamily="18" charset="0"/>
              <a:cs typeface="Times New Roman" pitchFamily="18" charset="0"/>
            </a:endParaRPr>
          </a:p>
        </p:txBody>
      </p:sp>
      <p:grpSp>
        <p:nvGrpSpPr>
          <p:cNvPr id="5" name="Group 4"/>
          <p:cNvGrpSpPr/>
          <p:nvPr/>
        </p:nvGrpSpPr>
        <p:grpSpPr>
          <a:xfrm>
            <a:off x="685800" y="1524000"/>
            <a:ext cx="5105400" cy="1905000"/>
            <a:chOff x="-2868246" y="-76205"/>
            <a:chExt cx="4495800" cy="1676400"/>
          </a:xfrm>
          <a:scene3d>
            <a:camera prst="orthographicFront"/>
            <a:lightRig rig="threePt" dir="t">
              <a:rot lat="0" lon="0" rev="7500000"/>
            </a:lightRig>
          </a:scene3d>
        </p:grpSpPr>
        <p:sp>
          <p:nvSpPr>
            <p:cNvPr id="6" name="Rounded Rectangle 5"/>
            <p:cNvSpPr/>
            <p:nvPr/>
          </p:nvSpPr>
          <p:spPr>
            <a:xfrm>
              <a:off x="-2868246" y="-76205"/>
              <a:ext cx="4495800" cy="1676400"/>
            </a:xfrm>
            <a:prstGeom prst="roundRect">
              <a:avLst/>
            </a:prstGeom>
            <a:solidFill>
              <a:schemeClr val="accent3">
                <a:lumMod val="60000"/>
                <a:lumOff val="40000"/>
              </a:schemeClr>
            </a:solidFill>
            <a:ln>
              <a:solidFill>
                <a:schemeClr val="accent2">
                  <a:lumMod val="60000"/>
                  <a:lumOff val="40000"/>
                </a:schemeClr>
              </a:solidFill>
            </a:ln>
            <a:sp3d prstMaterial="plastic">
              <a:bevelT w="127000" h="25400" prst="relaxedInset"/>
            </a:sp3d>
          </p:spPr>
          <p:style>
            <a:lnRef idx="0">
              <a:scrgbClr r="0" g="0" b="0"/>
            </a:lnRef>
            <a:fillRef idx="3">
              <a:scrgbClr r="0" g="0" b="0"/>
            </a:fillRef>
            <a:effectRef idx="2">
              <a:schemeClr val="accent1">
                <a:hueOff val="0"/>
                <a:satOff val="0"/>
                <a:lumOff val="0"/>
                <a:alphaOff val="0"/>
              </a:schemeClr>
            </a:effectRef>
            <a:fontRef idx="minor">
              <a:schemeClr val="lt1"/>
            </a:fontRef>
          </p:style>
        </p:sp>
        <p:sp>
          <p:nvSpPr>
            <p:cNvPr id="7" name="Rounded Rectangle 4"/>
            <p:cNvSpPr/>
            <p:nvPr/>
          </p:nvSpPr>
          <p:spPr>
            <a:xfrm>
              <a:off x="-2727569" y="-5"/>
              <a:ext cx="4290646" cy="1524000"/>
            </a:xfrm>
            <a:prstGeom prst="rect">
              <a:avLst/>
            </a:prstGeom>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fontAlgn="auto">
                <a:lnSpc>
                  <a:spcPct val="90000"/>
                </a:lnSpc>
                <a:spcAft>
                  <a:spcPct val="35000"/>
                </a:spcAft>
                <a:defRPr/>
              </a:pPr>
              <a:r>
                <a:rPr lang="en-US" sz="2400" b="1" dirty="0">
                  <a:solidFill>
                    <a:schemeClr val="tx1"/>
                  </a:solidFill>
                </a:rPr>
                <a:t>1.) Direct contact: body fluids are directly transferred from one person to another. Examples of direct contact are touching, kissing and sex. </a:t>
              </a: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1143000"/>
          </a:xfrm>
        </p:spPr>
        <p:txBody>
          <a:bodyPr>
            <a:noAutofit/>
          </a:bodyPr>
          <a:lstStyle/>
          <a:p>
            <a:pPr eaLnBrk="1" fontAlgn="auto" hangingPunct="1">
              <a:spcAft>
                <a:spcPts val="0"/>
              </a:spcAft>
              <a:defRPr/>
            </a:pPr>
            <a:r>
              <a:rPr lang="en-US" sz="2800" b="1" dirty="0" smtClean="0">
                <a:solidFill>
                  <a:srgbClr val="2962A2"/>
                </a:solidFill>
                <a:latin typeface="+mj-lt"/>
                <a:cs typeface="Times New Roman"/>
              </a:rPr>
              <a:t/>
            </a:r>
            <a:br>
              <a:rPr lang="en-US" sz="2800" b="1" dirty="0" smtClean="0">
                <a:solidFill>
                  <a:srgbClr val="2962A2"/>
                </a:solidFill>
                <a:latin typeface="+mj-lt"/>
                <a:cs typeface="Times New Roman"/>
              </a:rPr>
            </a:br>
            <a:r>
              <a:rPr lang="en-US" sz="4000" b="1" dirty="0" smtClean="0">
                <a:solidFill>
                  <a:srgbClr val="2962A2"/>
                </a:solidFill>
                <a:latin typeface="Times New Roman" pitchFamily="18" charset="0"/>
                <a:cs typeface="Times New Roman" pitchFamily="18" charset="0"/>
              </a:rPr>
              <a:t>Infectious Diseases </a:t>
            </a:r>
            <a:r>
              <a:rPr lang="en-US" sz="4000" b="1" dirty="0">
                <a:solidFill>
                  <a:srgbClr val="2962A2"/>
                </a:solidFill>
                <a:latin typeface="Times New Roman" pitchFamily="18" charset="0"/>
                <a:cs typeface="Times New Roman" pitchFamily="18" charset="0"/>
              </a:rPr>
              <a:t>P</a:t>
            </a:r>
            <a:r>
              <a:rPr lang="en-US" sz="4000" b="1" dirty="0" smtClean="0">
                <a:solidFill>
                  <a:srgbClr val="2962A2"/>
                </a:solidFill>
                <a:latin typeface="Times New Roman" pitchFamily="18" charset="0"/>
                <a:cs typeface="Times New Roman" pitchFamily="18" charset="0"/>
              </a:rPr>
              <a:t>ose </a:t>
            </a:r>
            <a:r>
              <a:rPr lang="en-US" sz="4000" b="1" dirty="0" smtClean="0">
                <a:solidFill>
                  <a:srgbClr val="2962A2"/>
                </a:solidFill>
                <a:latin typeface="Times New Roman" pitchFamily="18" charset="0"/>
                <a:cs typeface="Times New Roman" pitchFamily="18" charset="0"/>
              </a:rPr>
              <a:t>Risks </a:t>
            </a:r>
            <a:r>
              <a:rPr lang="en-US" sz="4000" b="1" dirty="0">
                <a:solidFill>
                  <a:srgbClr val="2962A2"/>
                </a:solidFill>
                <a:latin typeface="Times New Roman" pitchFamily="18" charset="0"/>
                <a:cs typeface="Times New Roman" pitchFamily="18" charset="0"/>
              </a:rPr>
              <a:t>to Y</a:t>
            </a:r>
            <a:r>
              <a:rPr lang="en-US" sz="4000" b="1" dirty="0" smtClean="0">
                <a:solidFill>
                  <a:srgbClr val="2962A2"/>
                </a:solidFill>
                <a:latin typeface="Times New Roman" pitchFamily="18" charset="0"/>
                <a:cs typeface="Times New Roman" pitchFamily="18" charset="0"/>
              </a:rPr>
              <a:t>oung </a:t>
            </a:r>
            <a:r>
              <a:rPr lang="en-US" sz="4000" b="1" dirty="0">
                <a:solidFill>
                  <a:srgbClr val="2962A2"/>
                </a:solidFill>
                <a:latin typeface="Times New Roman" pitchFamily="18" charset="0"/>
                <a:cs typeface="Times New Roman" pitchFamily="18" charset="0"/>
              </a:rPr>
              <a:t>C</a:t>
            </a:r>
            <a:r>
              <a:rPr lang="en-US" sz="4000" b="1" dirty="0" smtClean="0">
                <a:solidFill>
                  <a:srgbClr val="2962A2"/>
                </a:solidFill>
                <a:latin typeface="Times New Roman" pitchFamily="18" charset="0"/>
                <a:cs typeface="Times New Roman" pitchFamily="18" charset="0"/>
              </a:rPr>
              <a:t>hildren </a:t>
            </a:r>
            <a:r>
              <a:rPr lang="en-US" sz="4000" b="1" dirty="0">
                <a:solidFill>
                  <a:srgbClr val="2962A2"/>
                </a:solidFill>
                <a:latin typeface="Times New Roman" pitchFamily="18" charset="0"/>
                <a:cs typeface="Times New Roman" pitchFamily="18" charset="0"/>
              </a:rPr>
              <a:t>in </a:t>
            </a:r>
            <a:r>
              <a:rPr lang="en-US" sz="4000" b="1" dirty="0" smtClean="0">
                <a:solidFill>
                  <a:srgbClr val="2962A2"/>
                </a:solidFill>
                <a:latin typeface="Times New Roman" pitchFamily="18" charset="0"/>
                <a:cs typeface="Times New Roman" pitchFamily="18" charset="0"/>
              </a:rPr>
              <a:t>ECE </a:t>
            </a:r>
            <a:r>
              <a:rPr lang="en-US" sz="4000" b="1" dirty="0">
                <a:solidFill>
                  <a:srgbClr val="2962A2"/>
                </a:solidFill>
                <a:latin typeface="Times New Roman" pitchFamily="18" charset="0"/>
                <a:cs typeface="Times New Roman" pitchFamily="18" charset="0"/>
              </a:rPr>
              <a:t/>
            </a:r>
            <a:br>
              <a:rPr lang="en-US" sz="4000" b="1" dirty="0">
                <a:solidFill>
                  <a:srgbClr val="2962A2"/>
                </a:solidFill>
                <a:latin typeface="Times New Roman" pitchFamily="18" charset="0"/>
                <a:cs typeface="Times New Roman" pitchFamily="18" charset="0"/>
              </a:rPr>
            </a:br>
            <a:endParaRPr lang="en-US" sz="4000" dirty="0">
              <a:solidFill>
                <a:srgbClr val="2962A2"/>
              </a:solidFill>
              <a:latin typeface="Times New Roman" pitchFamily="18" charset="0"/>
              <a:cs typeface="Times New Roman" pitchFamily="18" charset="0"/>
            </a:endParaRPr>
          </a:p>
        </p:txBody>
      </p:sp>
      <p:pic>
        <p:nvPicPr>
          <p:cNvPr id="51202" name="Content Placeholder 7"/>
          <p:cNvPicPr>
            <a:picLocks noGrp="1" noChangeAspect="1"/>
          </p:cNvPicPr>
          <p:nvPr>
            <p:ph idx="1"/>
          </p:nvPr>
        </p:nvPicPr>
        <p:blipFill>
          <a:blip r:embed="rId3"/>
          <a:srcRect t="13535" b="13535"/>
          <a:stretch>
            <a:fillRect/>
          </a:stretch>
        </p:blipFill>
        <p:spPr>
          <a:xfrm>
            <a:off x="1600200" y="1371600"/>
            <a:ext cx="8229600" cy="4525963"/>
          </a:xfrm>
        </p:spPr>
      </p:pic>
      <p:grpSp>
        <p:nvGrpSpPr>
          <p:cNvPr id="9" name="Group 8"/>
          <p:cNvGrpSpPr/>
          <p:nvPr/>
        </p:nvGrpSpPr>
        <p:grpSpPr>
          <a:xfrm>
            <a:off x="762000" y="4191000"/>
            <a:ext cx="5334000" cy="1828800"/>
            <a:chOff x="1330166" y="1257299"/>
            <a:chExt cx="2796063" cy="1676400"/>
          </a:xfrm>
          <a:scene3d>
            <a:camera prst="orthographicFront"/>
            <a:lightRig rig="threePt" dir="t">
              <a:rot lat="0" lon="0" rev="7500000"/>
            </a:lightRig>
          </a:scene3d>
        </p:grpSpPr>
        <p:sp>
          <p:nvSpPr>
            <p:cNvPr id="10" name="Rounded Rectangle 9"/>
            <p:cNvSpPr/>
            <p:nvPr/>
          </p:nvSpPr>
          <p:spPr>
            <a:xfrm>
              <a:off x="1330166" y="1257299"/>
              <a:ext cx="2796063" cy="1676400"/>
            </a:xfrm>
            <a:prstGeom prst="roundRect">
              <a:avLst/>
            </a:prstGeom>
            <a:solidFill>
              <a:srgbClr val="E7B813"/>
            </a:solidFill>
            <a:ln>
              <a:solidFill>
                <a:schemeClr val="accent2">
                  <a:lumMod val="60000"/>
                  <a:lumOff val="40000"/>
                </a:schemeClr>
              </a:solidFill>
            </a:ln>
            <a:sp3d prstMaterial="plastic">
              <a:bevelT w="127000" h="25400" prst="relaxedInset"/>
            </a:sp3d>
          </p:spPr>
          <p:style>
            <a:lnRef idx="0">
              <a:scrgbClr r="0" g="0" b="0"/>
            </a:lnRef>
            <a:fillRef idx="3">
              <a:scrgbClr r="0" g="0" b="0"/>
            </a:fillRef>
            <a:effectRef idx="2">
              <a:schemeClr val="accent1">
                <a:hueOff val="0"/>
                <a:satOff val="0"/>
                <a:lumOff val="0"/>
                <a:alphaOff val="0"/>
              </a:schemeClr>
            </a:effectRef>
            <a:fontRef idx="minor">
              <a:schemeClr val="lt1"/>
            </a:fontRef>
          </p:style>
        </p:sp>
        <p:sp>
          <p:nvSpPr>
            <p:cNvPr id="11" name="Rounded Rectangle 4"/>
            <p:cNvSpPr/>
            <p:nvPr/>
          </p:nvSpPr>
          <p:spPr>
            <a:xfrm>
              <a:off x="1412001" y="1339134"/>
              <a:ext cx="2632393" cy="1512730"/>
            </a:xfrm>
            <a:prstGeom prst="rect">
              <a:avLst/>
            </a:prstGeom>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fontAlgn="auto">
                <a:lnSpc>
                  <a:spcPct val="90000"/>
                </a:lnSpc>
                <a:spcAft>
                  <a:spcPct val="35000"/>
                </a:spcAft>
                <a:defRPr/>
              </a:pPr>
              <a:r>
                <a:rPr lang="en-US" sz="2400" b="1" dirty="0">
                  <a:solidFill>
                    <a:srgbClr val="000000"/>
                  </a:solidFill>
                </a:rPr>
                <a:t>2.) Droplets: when kids sneeze, cough, spit, drool, slobber or vomit into the air and then land on another person or a hard surface. </a:t>
              </a:r>
              <a:r>
                <a:rPr lang="en-US" sz="2400" b="1" u="sng" dirty="0">
                  <a:solidFill>
                    <a:srgbClr val="000000"/>
                  </a:solidFill>
                </a:rPr>
                <a:t>This is how flu is spread!</a:t>
              </a:r>
              <a:endParaRPr lang="en-US" sz="2400" b="1" dirty="0">
                <a:solidFill>
                  <a:srgbClr val="000000"/>
                </a:solidFill>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1143000"/>
          </a:xfrm>
        </p:spPr>
        <p:txBody>
          <a:bodyPr>
            <a:noAutofit/>
          </a:bodyPr>
          <a:lstStyle/>
          <a:p>
            <a:pPr eaLnBrk="1" fontAlgn="auto" hangingPunct="1">
              <a:spcAft>
                <a:spcPts val="0"/>
              </a:spcAft>
              <a:defRPr/>
            </a:pPr>
            <a:r>
              <a:rPr lang="en-US" sz="4000" b="1" dirty="0" smtClean="0">
                <a:solidFill>
                  <a:srgbClr val="2962A2"/>
                </a:solidFill>
                <a:latin typeface="+mj-lt"/>
                <a:cs typeface="Times New Roman"/>
              </a:rPr>
              <a:t/>
            </a:r>
            <a:br>
              <a:rPr lang="en-US" sz="4000" b="1" dirty="0" smtClean="0">
                <a:solidFill>
                  <a:srgbClr val="2962A2"/>
                </a:solidFill>
                <a:latin typeface="+mj-lt"/>
                <a:cs typeface="Times New Roman"/>
              </a:rPr>
            </a:br>
            <a:r>
              <a:rPr lang="en-US" sz="4000" b="1" dirty="0" smtClean="0">
                <a:solidFill>
                  <a:srgbClr val="2962A2"/>
                </a:solidFill>
                <a:latin typeface="Times New Roman" pitchFamily="18" charset="0"/>
                <a:cs typeface="Times New Roman" pitchFamily="18" charset="0"/>
              </a:rPr>
              <a:t>Infectious Diseases </a:t>
            </a:r>
            <a:r>
              <a:rPr lang="en-US" sz="4000" b="1" dirty="0">
                <a:solidFill>
                  <a:srgbClr val="2962A2"/>
                </a:solidFill>
                <a:latin typeface="Times New Roman" pitchFamily="18" charset="0"/>
                <a:cs typeface="Times New Roman" pitchFamily="18" charset="0"/>
              </a:rPr>
              <a:t>P</a:t>
            </a:r>
            <a:r>
              <a:rPr lang="en-US" sz="4000" b="1" dirty="0" smtClean="0">
                <a:solidFill>
                  <a:srgbClr val="2962A2"/>
                </a:solidFill>
                <a:latin typeface="Times New Roman" pitchFamily="18" charset="0"/>
                <a:cs typeface="Times New Roman" pitchFamily="18" charset="0"/>
              </a:rPr>
              <a:t>ose </a:t>
            </a:r>
            <a:r>
              <a:rPr lang="en-US" sz="4000" b="1" dirty="0" smtClean="0">
                <a:solidFill>
                  <a:srgbClr val="2962A2"/>
                </a:solidFill>
                <a:latin typeface="Times New Roman" pitchFamily="18" charset="0"/>
                <a:cs typeface="Times New Roman" pitchFamily="18" charset="0"/>
              </a:rPr>
              <a:t>Risks </a:t>
            </a:r>
            <a:r>
              <a:rPr lang="en-US" sz="4000" b="1" dirty="0">
                <a:solidFill>
                  <a:srgbClr val="2962A2"/>
                </a:solidFill>
                <a:latin typeface="Times New Roman" pitchFamily="18" charset="0"/>
                <a:cs typeface="Times New Roman" pitchFamily="18" charset="0"/>
              </a:rPr>
              <a:t>to </a:t>
            </a:r>
            <a:r>
              <a:rPr lang="en-US" sz="4000" b="1" dirty="0" smtClean="0">
                <a:solidFill>
                  <a:srgbClr val="2962A2"/>
                </a:solidFill>
                <a:latin typeface="Times New Roman" pitchFamily="18" charset="0"/>
                <a:cs typeface="Times New Roman" pitchFamily="18" charset="0"/>
              </a:rPr>
              <a:t>Young </a:t>
            </a:r>
            <a:r>
              <a:rPr lang="en-US" sz="4000" b="1" dirty="0">
                <a:solidFill>
                  <a:srgbClr val="2962A2"/>
                </a:solidFill>
                <a:latin typeface="Times New Roman" pitchFamily="18" charset="0"/>
                <a:cs typeface="Times New Roman" pitchFamily="18" charset="0"/>
              </a:rPr>
              <a:t>C</a:t>
            </a:r>
            <a:r>
              <a:rPr lang="en-US" sz="4000" b="1" dirty="0" smtClean="0">
                <a:solidFill>
                  <a:srgbClr val="2962A2"/>
                </a:solidFill>
                <a:latin typeface="Times New Roman" pitchFamily="18" charset="0"/>
                <a:cs typeface="Times New Roman" pitchFamily="18" charset="0"/>
              </a:rPr>
              <a:t>hildren </a:t>
            </a:r>
            <a:r>
              <a:rPr lang="en-US" sz="4000" b="1" dirty="0">
                <a:solidFill>
                  <a:srgbClr val="2962A2"/>
                </a:solidFill>
                <a:latin typeface="Times New Roman" pitchFamily="18" charset="0"/>
                <a:cs typeface="Times New Roman" pitchFamily="18" charset="0"/>
              </a:rPr>
              <a:t>in </a:t>
            </a:r>
            <a:r>
              <a:rPr lang="en-US" sz="4000" b="1" dirty="0" smtClean="0">
                <a:solidFill>
                  <a:srgbClr val="2962A2"/>
                </a:solidFill>
                <a:latin typeface="Times New Roman" pitchFamily="18" charset="0"/>
                <a:cs typeface="Times New Roman" pitchFamily="18" charset="0"/>
              </a:rPr>
              <a:t>ECE </a:t>
            </a:r>
            <a:r>
              <a:rPr lang="en-US" sz="2800" b="1" dirty="0">
                <a:solidFill>
                  <a:srgbClr val="2962A2"/>
                </a:solidFill>
                <a:latin typeface="Times New Roman" pitchFamily="18" charset="0"/>
                <a:cs typeface="Times New Roman" pitchFamily="18" charset="0"/>
              </a:rPr>
              <a:t/>
            </a:r>
            <a:br>
              <a:rPr lang="en-US" sz="2800" b="1" dirty="0">
                <a:solidFill>
                  <a:srgbClr val="2962A2"/>
                </a:solidFill>
                <a:latin typeface="Times New Roman" pitchFamily="18" charset="0"/>
                <a:cs typeface="Times New Roman" pitchFamily="18" charset="0"/>
              </a:rPr>
            </a:br>
            <a:endParaRPr lang="en-US" sz="2800" dirty="0">
              <a:solidFill>
                <a:srgbClr val="2962A2"/>
              </a:solidFill>
              <a:latin typeface="Times New Roman" pitchFamily="18" charset="0"/>
              <a:cs typeface="Times New Roman" pitchFamily="18" charset="0"/>
            </a:endParaRPr>
          </a:p>
        </p:txBody>
      </p:sp>
      <p:pic>
        <p:nvPicPr>
          <p:cNvPr id="53250" name="Content Placeholder 7"/>
          <p:cNvPicPr>
            <a:picLocks noGrp="1" noChangeAspect="1"/>
          </p:cNvPicPr>
          <p:nvPr>
            <p:ph idx="1"/>
          </p:nvPr>
        </p:nvPicPr>
        <p:blipFill>
          <a:blip r:embed="rId3"/>
          <a:srcRect l="8771" r="8771"/>
          <a:stretch>
            <a:fillRect/>
          </a:stretch>
        </p:blipFill>
        <p:spPr>
          <a:xfrm>
            <a:off x="-228600" y="1447800"/>
            <a:ext cx="8686800" cy="4776788"/>
          </a:xfrm>
        </p:spPr>
      </p:pic>
      <p:grpSp>
        <p:nvGrpSpPr>
          <p:cNvPr id="9" name="Group 8"/>
          <p:cNvGrpSpPr/>
          <p:nvPr/>
        </p:nvGrpSpPr>
        <p:grpSpPr>
          <a:xfrm>
            <a:off x="4267200" y="3962400"/>
            <a:ext cx="4572000" cy="2133600"/>
            <a:chOff x="2945368" y="1257299"/>
            <a:chExt cx="2796063" cy="1676400"/>
          </a:xfrm>
          <a:scene3d>
            <a:camera prst="orthographicFront"/>
            <a:lightRig rig="threePt" dir="t">
              <a:rot lat="0" lon="0" rev="7500000"/>
            </a:lightRig>
          </a:scene3d>
        </p:grpSpPr>
        <p:sp>
          <p:nvSpPr>
            <p:cNvPr id="10" name="Rounded Rectangle 9"/>
            <p:cNvSpPr/>
            <p:nvPr/>
          </p:nvSpPr>
          <p:spPr>
            <a:xfrm>
              <a:off x="2945368" y="1257299"/>
              <a:ext cx="2796063" cy="1676400"/>
            </a:xfrm>
            <a:prstGeom prst="roundRect">
              <a:avLst/>
            </a:prstGeom>
            <a:solidFill>
              <a:schemeClr val="accent1">
                <a:lumMod val="40000"/>
                <a:lumOff val="60000"/>
              </a:schemeClr>
            </a:soli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1" name="Rounded Rectangle 4"/>
            <p:cNvSpPr/>
            <p:nvPr/>
          </p:nvSpPr>
          <p:spPr>
            <a:xfrm>
              <a:off x="3027203" y="1339134"/>
              <a:ext cx="2632393" cy="1512730"/>
            </a:xfrm>
            <a:prstGeom prst="rect">
              <a:avLst/>
            </a:prstGeom>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fontAlgn="auto">
                <a:lnSpc>
                  <a:spcPct val="90000"/>
                </a:lnSpc>
                <a:spcAft>
                  <a:spcPct val="35000"/>
                </a:spcAft>
                <a:defRPr/>
              </a:pPr>
              <a:r>
                <a:rPr lang="en-US" sz="2400" b="1" dirty="0">
                  <a:solidFill>
                    <a:srgbClr val="000000"/>
                  </a:solidFill>
                </a:rPr>
                <a:t>3.) Airborne transmission: germs that float suspended in the air attached to moisture droplets or dust particles, and travel more than 3 feet. </a:t>
              </a: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ubtitle 2"/>
          <p:cNvSpPr>
            <a:spLocks noGrp="1"/>
          </p:cNvSpPr>
          <p:nvPr>
            <p:ph type="subTitle" idx="1"/>
          </p:nvPr>
        </p:nvSpPr>
        <p:spPr>
          <a:xfrm>
            <a:off x="228600" y="1524000"/>
            <a:ext cx="8763000" cy="4343400"/>
          </a:xfrm>
        </p:spPr>
        <p:txBody>
          <a:bodyPr/>
          <a:lstStyle/>
          <a:p>
            <a:pPr marR="0" algn="l" eaLnBrk="1" hangingPunct="1">
              <a:lnSpc>
                <a:spcPts val="3000"/>
              </a:lnSpc>
            </a:pPr>
            <a:endParaRPr lang="en-US" sz="2400" dirty="0" smtClean="0">
              <a:solidFill>
                <a:srgbClr val="4083CF"/>
              </a:solidFill>
              <a:latin typeface="Lucida Sans" pitchFamily="34" charset="0"/>
              <a:cs typeface="Times New Roman" pitchFamily="18" charset="0"/>
            </a:endParaRPr>
          </a:p>
          <a:p>
            <a:pPr marR="0" algn="l" eaLnBrk="1" hangingPunct="1">
              <a:lnSpc>
                <a:spcPts val="3000"/>
              </a:lnSpc>
            </a:pPr>
            <a:endParaRPr lang="en-US" sz="2400" dirty="0" smtClean="0">
              <a:solidFill>
                <a:srgbClr val="4083CF"/>
              </a:solidFill>
              <a:latin typeface="Lucida Sans" pitchFamily="34" charset="0"/>
              <a:cs typeface="Times New Roman" pitchFamily="18" charset="0"/>
            </a:endParaRPr>
          </a:p>
          <a:p>
            <a:pPr marR="0" algn="l" eaLnBrk="1" hangingPunct="1">
              <a:lnSpc>
                <a:spcPts val="3000"/>
              </a:lnSpc>
            </a:pPr>
            <a:endParaRPr lang="en-US" sz="2400" dirty="0" smtClean="0">
              <a:solidFill>
                <a:srgbClr val="4083CF"/>
              </a:solidFill>
              <a:latin typeface="Lucida Sans" pitchFamily="34" charset="0"/>
              <a:cs typeface="Times New Roman" pitchFamily="18" charset="0"/>
            </a:endParaRPr>
          </a:p>
          <a:p>
            <a:pPr marR="0" algn="l" eaLnBrk="1" hangingPunct="1">
              <a:lnSpc>
                <a:spcPts val="3000"/>
              </a:lnSpc>
              <a:buFont typeface="Arial" charset="0"/>
              <a:buChar char="•"/>
            </a:pPr>
            <a:endParaRPr lang="en-US" sz="2400" dirty="0" smtClean="0">
              <a:solidFill>
                <a:srgbClr val="4083CF"/>
              </a:solidFill>
              <a:latin typeface="Lucida Sans" pitchFamily="34" charset="0"/>
              <a:cs typeface="Times New Roman" pitchFamily="18" charset="0"/>
            </a:endParaRPr>
          </a:p>
          <a:p>
            <a:pPr marR="0" algn="l" eaLnBrk="1" hangingPunct="1">
              <a:lnSpc>
                <a:spcPts val="3000"/>
              </a:lnSpc>
            </a:pPr>
            <a:endParaRPr lang="en-US" sz="2400" dirty="0" smtClean="0">
              <a:solidFill>
                <a:srgbClr val="4083CF"/>
              </a:solidFill>
              <a:latin typeface="Lucida Sans" pitchFamily="34" charset="0"/>
              <a:cs typeface="Times New Roman" pitchFamily="18" charset="0"/>
            </a:endParaRPr>
          </a:p>
          <a:p>
            <a:pPr marR="0" algn="l" eaLnBrk="1" hangingPunct="1">
              <a:lnSpc>
                <a:spcPts val="3000"/>
              </a:lnSpc>
            </a:pPr>
            <a:endParaRPr lang="en-US" sz="2400" dirty="0" smtClean="0">
              <a:solidFill>
                <a:srgbClr val="4083CF"/>
              </a:solidFill>
              <a:latin typeface="Lucida Sans" pitchFamily="34" charset="0"/>
              <a:cs typeface="Times New Roman" pitchFamily="18" charset="0"/>
            </a:endParaRPr>
          </a:p>
          <a:p>
            <a:pPr marR="0" algn="l" eaLnBrk="1" hangingPunct="1">
              <a:lnSpc>
                <a:spcPts val="3000"/>
              </a:lnSpc>
              <a:buFont typeface="Arial" charset="0"/>
              <a:buChar char="•"/>
            </a:pPr>
            <a:endParaRPr lang="en-US" sz="2400" dirty="0" smtClean="0">
              <a:solidFill>
                <a:srgbClr val="4083CF"/>
              </a:solidFill>
              <a:latin typeface="Lucida Sans" pitchFamily="34" charset="0"/>
              <a:cs typeface="Times New Roman" pitchFamily="18" charset="0"/>
            </a:endParaRPr>
          </a:p>
          <a:p>
            <a:pPr marR="0" algn="l" eaLnBrk="1" hangingPunct="1">
              <a:lnSpc>
                <a:spcPts val="3000"/>
              </a:lnSpc>
            </a:pPr>
            <a:endParaRPr lang="en-US" sz="2400" dirty="0" smtClean="0">
              <a:solidFill>
                <a:srgbClr val="4083CF"/>
              </a:solidFill>
              <a:latin typeface="Lucida Sans" pitchFamily="34" charset="0"/>
              <a:cs typeface="Times New Roman" pitchFamily="18" charset="0"/>
            </a:endParaRPr>
          </a:p>
          <a:p>
            <a:pPr marR="0" algn="l" eaLnBrk="1" hangingPunct="1">
              <a:lnSpc>
                <a:spcPts val="3000"/>
              </a:lnSpc>
            </a:pPr>
            <a:endParaRPr lang="en-US" sz="2400" dirty="0" smtClean="0">
              <a:solidFill>
                <a:srgbClr val="4083CF"/>
              </a:solidFill>
              <a:latin typeface="Lucida Sans" pitchFamily="34" charset="0"/>
              <a:cs typeface="Times New Roman" pitchFamily="18" charset="0"/>
            </a:endParaRPr>
          </a:p>
          <a:p>
            <a:pPr marR="0" algn="l" eaLnBrk="1" hangingPunct="1">
              <a:lnSpc>
                <a:spcPts val="3000"/>
              </a:lnSpc>
            </a:pPr>
            <a:r>
              <a:rPr lang="en-US" sz="700" dirty="0" smtClean="0">
                <a:solidFill>
                  <a:srgbClr val="2B80E2"/>
                </a:solidFill>
                <a:latin typeface="Times New Roman" pitchFamily="18" charset="0"/>
                <a:cs typeface="Times New Roman" pitchFamily="18" charset="0"/>
              </a:rPr>
              <a:t> </a:t>
            </a:r>
          </a:p>
          <a:p>
            <a:pPr marR="0" algn="l" eaLnBrk="1" hangingPunct="1">
              <a:lnSpc>
                <a:spcPts val="3000"/>
              </a:lnSpc>
            </a:pPr>
            <a:endParaRPr lang="en-US" sz="700" dirty="0" smtClean="0">
              <a:solidFill>
                <a:srgbClr val="2B80E2"/>
              </a:solidFill>
              <a:latin typeface="Times New Roman" pitchFamily="18" charset="0"/>
              <a:cs typeface="Times New Roman" pitchFamily="18" charset="0"/>
            </a:endParaRPr>
          </a:p>
        </p:txBody>
      </p:sp>
      <p:sp>
        <p:nvSpPr>
          <p:cNvPr id="2" name="TextBox 1"/>
          <p:cNvSpPr txBox="1"/>
          <p:nvPr/>
        </p:nvSpPr>
        <p:spPr>
          <a:xfrm>
            <a:off x="457200" y="1752600"/>
            <a:ext cx="8229600" cy="8445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marL="111125" fontAlgn="auto">
              <a:lnSpc>
                <a:spcPts val="3000"/>
              </a:lnSpc>
              <a:spcBef>
                <a:spcPts val="0"/>
              </a:spcBef>
              <a:spcAft>
                <a:spcPts val="0"/>
              </a:spcAft>
              <a:defRPr/>
            </a:pPr>
            <a:r>
              <a:rPr lang="en-US" sz="2000" dirty="0">
                <a:solidFill>
                  <a:schemeClr val="accent5"/>
                </a:solidFill>
                <a:cs typeface="Times New Roman"/>
              </a:rPr>
              <a:t>Development of formal written policies for reducing the risk of infectious disease, including vaccination of children and staff. </a:t>
            </a:r>
          </a:p>
        </p:txBody>
      </p:sp>
      <p:sp>
        <p:nvSpPr>
          <p:cNvPr id="4" name="TextBox 3"/>
          <p:cNvSpPr txBox="1"/>
          <p:nvPr/>
        </p:nvSpPr>
        <p:spPr>
          <a:xfrm>
            <a:off x="457200" y="2819400"/>
            <a:ext cx="8229600" cy="46355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marL="385763" indent="-385763" fontAlgn="auto">
              <a:lnSpc>
                <a:spcPts val="3000"/>
              </a:lnSpc>
              <a:spcBef>
                <a:spcPts val="0"/>
              </a:spcBef>
              <a:spcAft>
                <a:spcPts val="0"/>
              </a:spcAft>
              <a:defRPr/>
            </a:pPr>
            <a:r>
              <a:rPr lang="en-US" sz="2000" dirty="0">
                <a:solidFill>
                  <a:schemeClr val="accent5"/>
                </a:solidFill>
                <a:cs typeface="Times New Roman"/>
              </a:rPr>
              <a:t>Formal education of child care center staff concerning infection control </a:t>
            </a:r>
          </a:p>
        </p:txBody>
      </p:sp>
      <p:sp>
        <p:nvSpPr>
          <p:cNvPr id="5" name="TextBox 4"/>
          <p:cNvSpPr txBox="1"/>
          <p:nvPr/>
        </p:nvSpPr>
        <p:spPr>
          <a:xfrm>
            <a:off x="457200" y="3505200"/>
            <a:ext cx="8229600" cy="40005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fontAlgn="auto">
              <a:spcBef>
                <a:spcPts val="0"/>
              </a:spcBef>
              <a:spcAft>
                <a:spcPts val="0"/>
              </a:spcAft>
              <a:defRPr/>
            </a:pPr>
            <a:r>
              <a:rPr lang="en-US" sz="2000" dirty="0">
                <a:solidFill>
                  <a:schemeClr val="accent5"/>
                </a:solidFill>
                <a:cs typeface="Times New Roman"/>
              </a:rPr>
              <a:t>Good hand hygiene by both staff and children</a:t>
            </a:r>
            <a:endParaRPr lang="en-US" sz="2000" dirty="0"/>
          </a:p>
        </p:txBody>
      </p:sp>
      <p:sp>
        <p:nvSpPr>
          <p:cNvPr id="6" name="TextBox 5"/>
          <p:cNvSpPr txBox="1"/>
          <p:nvPr/>
        </p:nvSpPr>
        <p:spPr>
          <a:xfrm>
            <a:off x="457200" y="4114800"/>
            <a:ext cx="8229600" cy="849313"/>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fontAlgn="auto">
              <a:lnSpc>
                <a:spcPts val="3000"/>
              </a:lnSpc>
              <a:spcBef>
                <a:spcPts val="0"/>
              </a:spcBef>
              <a:spcAft>
                <a:spcPts val="0"/>
              </a:spcAft>
              <a:defRPr/>
            </a:pPr>
            <a:r>
              <a:rPr lang="en-US" sz="2000" dirty="0">
                <a:solidFill>
                  <a:schemeClr val="accent5"/>
                </a:solidFill>
                <a:cs typeface="Times New Roman"/>
              </a:rPr>
              <a:t>Appropriate cleaning and targeted disinfection, when necessary, of contaminated surfaces</a:t>
            </a:r>
          </a:p>
        </p:txBody>
      </p:sp>
      <p:sp>
        <p:nvSpPr>
          <p:cNvPr id="7" name="TextBox 6"/>
          <p:cNvSpPr txBox="1"/>
          <p:nvPr/>
        </p:nvSpPr>
        <p:spPr>
          <a:xfrm>
            <a:off x="457200" y="5181600"/>
            <a:ext cx="8229600" cy="46355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marL="385763" indent="-385763" fontAlgn="auto">
              <a:lnSpc>
                <a:spcPts val="3000"/>
              </a:lnSpc>
              <a:spcBef>
                <a:spcPts val="0"/>
              </a:spcBef>
              <a:spcAft>
                <a:spcPts val="0"/>
              </a:spcAft>
              <a:defRPr/>
            </a:pPr>
            <a:r>
              <a:rPr lang="en-US" sz="2000" dirty="0">
                <a:solidFill>
                  <a:schemeClr val="accent5"/>
                </a:solidFill>
                <a:cs typeface="Times New Roman"/>
              </a:rPr>
              <a:t>Separation of food preparation, toileting and diaper changing activities</a:t>
            </a:r>
          </a:p>
        </p:txBody>
      </p:sp>
      <p:sp>
        <p:nvSpPr>
          <p:cNvPr id="10" name="TextBox 9"/>
          <p:cNvSpPr txBox="1"/>
          <p:nvPr/>
        </p:nvSpPr>
        <p:spPr>
          <a:xfrm>
            <a:off x="609600" y="457200"/>
            <a:ext cx="7891463" cy="1323439"/>
          </a:xfrm>
          <a:prstGeom prst="rect">
            <a:avLst/>
          </a:prstGeom>
          <a:noFill/>
        </p:spPr>
        <p:txBody>
          <a:bodyPr>
            <a:spAutoFit/>
          </a:bodyPr>
          <a:lstStyle/>
          <a:p>
            <a:pPr algn="ctr" fontAlgn="auto">
              <a:spcBef>
                <a:spcPts val="0"/>
              </a:spcBef>
              <a:spcAft>
                <a:spcPts val="0"/>
              </a:spcAft>
              <a:defRPr/>
            </a:pPr>
            <a:r>
              <a:rPr lang="en-US" sz="4000" b="1" dirty="0">
                <a:solidFill>
                  <a:srgbClr val="2962A2"/>
                </a:solidFill>
                <a:latin typeface="Times New Roman" pitchFamily="18" charset="0"/>
                <a:cs typeface="Times New Roman" pitchFamily="18" charset="0"/>
              </a:rPr>
              <a:t>Steps to </a:t>
            </a:r>
            <a:r>
              <a:rPr lang="en-US" sz="4000" b="1" dirty="0" smtClean="0">
                <a:solidFill>
                  <a:srgbClr val="2962A2"/>
                </a:solidFill>
                <a:latin typeface="Times New Roman" pitchFamily="18" charset="0"/>
                <a:cs typeface="Times New Roman" pitchFamily="18" charset="0"/>
              </a:rPr>
              <a:t>Reduce </a:t>
            </a:r>
            <a:r>
              <a:rPr lang="en-US" sz="4000" b="1" dirty="0">
                <a:solidFill>
                  <a:srgbClr val="2962A2"/>
                </a:solidFill>
                <a:latin typeface="Times New Roman" pitchFamily="18" charset="0"/>
                <a:cs typeface="Times New Roman" pitchFamily="18" charset="0"/>
              </a:rPr>
              <a:t>the S</a:t>
            </a:r>
            <a:r>
              <a:rPr lang="en-US" sz="4000" b="1" dirty="0" smtClean="0">
                <a:solidFill>
                  <a:srgbClr val="2962A2"/>
                </a:solidFill>
                <a:latin typeface="Times New Roman" pitchFamily="18" charset="0"/>
                <a:cs typeface="Times New Roman" pitchFamily="18" charset="0"/>
              </a:rPr>
              <a:t>pread </a:t>
            </a:r>
            <a:r>
              <a:rPr lang="en-US" sz="4000" b="1" dirty="0">
                <a:solidFill>
                  <a:srgbClr val="2962A2"/>
                </a:solidFill>
                <a:latin typeface="Times New Roman" pitchFamily="18" charset="0"/>
                <a:cs typeface="Times New Roman" pitchFamily="18" charset="0"/>
              </a:rPr>
              <a:t>of Infectious Disease</a:t>
            </a:r>
            <a:endParaRPr lang="en-U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ubtitle 2"/>
          <p:cNvSpPr>
            <a:spLocks noGrp="1"/>
          </p:cNvSpPr>
          <p:nvPr>
            <p:ph idx="1"/>
          </p:nvPr>
        </p:nvSpPr>
        <p:spPr>
          <a:xfrm>
            <a:off x="457200" y="1219200"/>
            <a:ext cx="8229600" cy="4787900"/>
          </a:xfrm>
        </p:spPr>
        <p:txBody>
          <a:bodyPr/>
          <a:lstStyle/>
          <a:p>
            <a:pPr marL="109538" indent="0" eaLnBrk="1" hangingPunct="1">
              <a:spcBef>
                <a:spcPct val="0"/>
              </a:spcBef>
              <a:spcAft>
                <a:spcPts val="1200"/>
              </a:spcAft>
              <a:buFont typeface="Wingdings 3" pitchFamily="18" charset="2"/>
              <a:buNone/>
            </a:pPr>
            <a:r>
              <a:rPr lang="en-US" sz="2400" dirty="0" smtClean="0">
                <a:solidFill>
                  <a:schemeClr val="tx1"/>
                </a:solidFill>
                <a:latin typeface="Lucida Sans" pitchFamily="34" charset="0"/>
              </a:rPr>
              <a:t>This </a:t>
            </a:r>
            <a:r>
              <a:rPr lang="en-US" sz="2400" i="1" dirty="0" smtClean="0">
                <a:solidFill>
                  <a:schemeClr val="tx1"/>
                </a:solidFill>
                <a:latin typeface="Lucida Sans" pitchFamily="34" charset="0"/>
              </a:rPr>
              <a:t>Green Cleaning, Sanitizing and Disinfecting Toolkit for Early Care and Education </a:t>
            </a:r>
            <a:r>
              <a:rPr lang="en-US" sz="2400" dirty="0" smtClean="0">
                <a:solidFill>
                  <a:schemeClr val="tx1"/>
                </a:solidFill>
                <a:latin typeface="Lucida Sans" pitchFamily="34" charset="0"/>
              </a:rPr>
              <a:t>was developed by a team of public health professionals, health educators, nurses, and policy makers both in California and across the nation. The principle organizations involved in its development are:</a:t>
            </a:r>
          </a:p>
          <a:p>
            <a:pPr marL="109538" indent="0" eaLnBrk="1" hangingPunct="1">
              <a:spcBef>
                <a:spcPct val="0"/>
              </a:spcBef>
              <a:spcAft>
                <a:spcPts val="1200"/>
              </a:spcAft>
              <a:buFont typeface="Wingdings 3" pitchFamily="18" charset="2"/>
              <a:buNone/>
            </a:pPr>
            <a:endParaRPr lang="en-US" sz="1000" dirty="0" smtClean="0">
              <a:solidFill>
                <a:schemeClr val="tx1"/>
              </a:solidFill>
              <a:latin typeface="Lucida Sans" pitchFamily="34" charset="0"/>
            </a:endParaRPr>
          </a:p>
          <a:p>
            <a:pPr marL="109538" indent="0" eaLnBrk="1" hangingPunct="1">
              <a:spcBef>
                <a:spcPct val="0"/>
              </a:spcBef>
              <a:spcAft>
                <a:spcPts val="1200"/>
              </a:spcAft>
              <a:buFont typeface="Wingdings 3" pitchFamily="18" charset="2"/>
              <a:buNone/>
            </a:pPr>
            <a:endParaRPr lang="en-US" sz="1000" dirty="0" smtClean="0">
              <a:solidFill>
                <a:srgbClr val="4083CF"/>
              </a:solidFill>
              <a:latin typeface="Lucida Sans" pitchFamily="34" charset="0"/>
            </a:endParaRPr>
          </a:p>
          <a:p>
            <a:pPr marL="109538" indent="0" eaLnBrk="1" hangingPunct="1">
              <a:spcBef>
                <a:spcPct val="0"/>
              </a:spcBef>
              <a:spcAft>
                <a:spcPts val="1200"/>
              </a:spcAft>
              <a:buFont typeface="Wingdings 3" pitchFamily="18" charset="2"/>
              <a:buNone/>
            </a:pPr>
            <a:endParaRPr lang="en-US" sz="1000" dirty="0" smtClean="0">
              <a:solidFill>
                <a:srgbClr val="4083CF"/>
              </a:solidFill>
              <a:latin typeface="Lucida Sans" pitchFamily="34" charset="0"/>
            </a:endParaRPr>
          </a:p>
          <a:p>
            <a:pPr marL="109538" indent="0" eaLnBrk="1" hangingPunct="1">
              <a:spcBef>
                <a:spcPct val="0"/>
              </a:spcBef>
              <a:spcAft>
                <a:spcPts val="1200"/>
              </a:spcAft>
              <a:buFont typeface="Wingdings 3" pitchFamily="18" charset="2"/>
              <a:buNone/>
            </a:pPr>
            <a:endParaRPr lang="en-US" sz="1000" dirty="0" smtClean="0">
              <a:solidFill>
                <a:srgbClr val="4083CF"/>
              </a:solidFill>
              <a:latin typeface="Lucida Sans" pitchFamily="34" charset="0"/>
            </a:endParaRPr>
          </a:p>
          <a:p>
            <a:pPr marL="109538" indent="0" eaLnBrk="1" hangingPunct="1">
              <a:spcBef>
                <a:spcPct val="0"/>
              </a:spcBef>
              <a:spcAft>
                <a:spcPts val="1200"/>
              </a:spcAft>
              <a:buFont typeface="Wingdings 3" pitchFamily="18" charset="2"/>
              <a:buNone/>
            </a:pPr>
            <a:r>
              <a:rPr lang="en-US" sz="1200" dirty="0" smtClean="0">
                <a:solidFill>
                  <a:srgbClr val="4083CF"/>
                </a:solidFill>
                <a:ea typeface="ヒラギノ角ゴ Pro W3"/>
                <a:cs typeface="ヒラギノ角ゴ Pro W3"/>
              </a:rPr>
              <a:t>Funding for this project has been provided in full or in part through a grant awarded by the California Department of Pesticide Regulation (DPR). The contents of this document do not necessarily reflect the views and policies of DPR nor does mention of trade names or commercial products constitute endorsement or recommendation for use.</a:t>
            </a:r>
          </a:p>
          <a:p>
            <a:pPr marL="109538" indent="0" eaLnBrk="1" hangingPunct="1">
              <a:lnSpc>
                <a:spcPct val="170000"/>
              </a:lnSpc>
              <a:spcBef>
                <a:spcPct val="0"/>
              </a:spcBef>
              <a:spcAft>
                <a:spcPts val="1200"/>
              </a:spcAft>
              <a:buFont typeface="Wingdings 3" pitchFamily="18" charset="2"/>
              <a:buNone/>
            </a:pPr>
            <a:endParaRPr lang="en-US" sz="2000" dirty="0" smtClean="0">
              <a:solidFill>
                <a:srgbClr val="4083CF"/>
              </a:solidFill>
              <a:latin typeface="Lucida Sans" pitchFamily="34" charset="0"/>
            </a:endParaRPr>
          </a:p>
        </p:txBody>
      </p:sp>
      <p:sp>
        <p:nvSpPr>
          <p:cNvPr id="4" name="Title 3"/>
          <p:cNvSpPr>
            <a:spLocks noGrp="1"/>
          </p:cNvSpPr>
          <p:nvPr>
            <p:ph type="title"/>
          </p:nvPr>
        </p:nvSpPr>
        <p:spPr>
          <a:xfrm>
            <a:off x="463550" y="311150"/>
            <a:ext cx="8229600" cy="1143000"/>
          </a:xfrm>
        </p:spPr>
        <p:txBody>
          <a:bodyPr/>
          <a:lstStyle/>
          <a:p>
            <a:pPr eaLnBrk="1" fontAlgn="auto" hangingPunct="1">
              <a:spcAft>
                <a:spcPts val="0"/>
              </a:spcAft>
              <a:defRPr/>
            </a:pPr>
            <a:r>
              <a:rPr lang="en-US" sz="3000" b="1" dirty="0" smtClean="0">
                <a:solidFill>
                  <a:srgbClr val="4083CF">
                    <a:lumMod val="75000"/>
                  </a:srgbClr>
                </a:solidFill>
                <a:latin typeface="Lucida Sans"/>
                <a:cs typeface="Lucida Sans"/>
              </a:rPr>
              <a:t>Who We Are</a:t>
            </a:r>
            <a:endParaRPr lang="en-US" dirty="0">
              <a:solidFill>
                <a:schemeClr val="accent5">
                  <a:lumMod val="75000"/>
                </a:schemeClr>
              </a:solidFill>
              <a:latin typeface="+mj-lt"/>
              <a:cs typeface="Lucida Sans"/>
            </a:endParaRPr>
          </a:p>
        </p:txBody>
      </p:sp>
      <p:pic>
        <p:nvPicPr>
          <p:cNvPr id="28675" name="Picture 6"/>
          <p:cNvPicPr>
            <a:picLocks noChangeAspect="1"/>
          </p:cNvPicPr>
          <p:nvPr/>
        </p:nvPicPr>
        <p:blipFill>
          <a:blip r:embed="rId3"/>
          <a:srcRect/>
          <a:stretch>
            <a:fillRect/>
          </a:stretch>
        </p:blipFill>
        <p:spPr bwMode="auto">
          <a:xfrm>
            <a:off x="1003300" y="3914775"/>
            <a:ext cx="1395413" cy="766763"/>
          </a:xfrm>
          <a:prstGeom prst="rect">
            <a:avLst/>
          </a:prstGeom>
          <a:noFill/>
          <a:ln w="9525">
            <a:noFill/>
            <a:miter lim="800000"/>
            <a:headEnd/>
            <a:tailEnd/>
          </a:ln>
        </p:spPr>
      </p:pic>
      <p:pic>
        <p:nvPicPr>
          <p:cNvPr id="28676" name="Picture 7"/>
          <p:cNvPicPr>
            <a:picLocks noChangeAspect="1"/>
          </p:cNvPicPr>
          <p:nvPr/>
        </p:nvPicPr>
        <p:blipFill>
          <a:blip r:embed="rId4"/>
          <a:srcRect/>
          <a:stretch>
            <a:fillRect/>
          </a:stretch>
        </p:blipFill>
        <p:spPr bwMode="auto">
          <a:xfrm>
            <a:off x="3352800" y="3914775"/>
            <a:ext cx="1833563" cy="814388"/>
          </a:xfrm>
          <a:prstGeom prst="rect">
            <a:avLst/>
          </a:prstGeom>
          <a:noFill/>
          <a:ln w="9525">
            <a:noFill/>
            <a:miter lim="800000"/>
            <a:headEnd/>
            <a:tailEnd/>
          </a:ln>
        </p:spPr>
      </p:pic>
      <p:pic>
        <p:nvPicPr>
          <p:cNvPr id="28677" name="Picture 10"/>
          <p:cNvPicPr>
            <a:picLocks noChangeAspect="1" noChangeArrowheads="1"/>
          </p:cNvPicPr>
          <p:nvPr/>
        </p:nvPicPr>
        <p:blipFill>
          <a:blip r:embed="rId5"/>
          <a:srcRect/>
          <a:stretch>
            <a:fillRect/>
          </a:stretch>
        </p:blipFill>
        <p:spPr bwMode="auto">
          <a:xfrm>
            <a:off x="6934200" y="5410200"/>
            <a:ext cx="1681163" cy="565150"/>
          </a:xfrm>
          <a:prstGeom prst="rect">
            <a:avLst/>
          </a:prstGeom>
          <a:noFill/>
          <a:ln w="9525">
            <a:noFill/>
            <a:miter lim="800000"/>
            <a:headEnd/>
            <a:tailEnd/>
          </a:ln>
        </p:spPr>
      </p:pic>
      <p:pic>
        <p:nvPicPr>
          <p:cNvPr id="28678" name="Picture 1"/>
          <p:cNvPicPr>
            <a:picLocks noChangeAspect="1"/>
          </p:cNvPicPr>
          <p:nvPr/>
        </p:nvPicPr>
        <p:blipFill>
          <a:blip r:embed="rId6"/>
          <a:srcRect/>
          <a:stretch>
            <a:fillRect/>
          </a:stretch>
        </p:blipFill>
        <p:spPr bwMode="auto">
          <a:xfrm>
            <a:off x="5865813" y="3914775"/>
            <a:ext cx="2292350" cy="56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371600"/>
          <a:ext cx="85344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pPr eaLnBrk="1" fontAlgn="auto" hangingPunct="1">
              <a:spcAft>
                <a:spcPts val="0"/>
              </a:spcAft>
              <a:defRPr/>
            </a:pPr>
            <a:r>
              <a:rPr lang="en-US" b="1" dirty="0" smtClean="0">
                <a:latin typeface="+mj-lt"/>
              </a:rPr>
              <a:t>Other Ways Germs </a:t>
            </a:r>
            <a:r>
              <a:rPr lang="en-US" b="1" dirty="0">
                <a:latin typeface="+mj-lt"/>
              </a:rPr>
              <a:t>S</a:t>
            </a:r>
            <a:r>
              <a:rPr lang="en-US" b="1" dirty="0" smtClean="0">
                <a:latin typeface="+mj-lt"/>
              </a:rPr>
              <a:t>pread</a:t>
            </a:r>
            <a:endParaRPr lang="en-US" b="1" dirty="0">
              <a:latin typeface="+mj-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457200" y="2438400"/>
            <a:ext cx="8229600" cy="3763963"/>
          </a:xfrm>
        </p:spPr>
        <p:txBody>
          <a:bodyPr>
            <a:normAutofit/>
          </a:bodyPr>
          <a:lstStyle/>
          <a:p>
            <a:pPr eaLnBrk="1" hangingPunct="1">
              <a:buFont typeface="Wingdings" pitchFamily="2" charset="2"/>
              <a:buChar char="Ø"/>
            </a:pPr>
            <a:r>
              <a:rPr lang="en-US" sz="2400" b="1" smtClean="0">
                <a:solidFill>
                  <a:schemeClr val="tx1"/>
                </a:solidFill>
                <a:latin typeface="Lucida Sans" pitchFamily="34" charset="0"/>
              </a:rPr>
              <a:t>By cleaning, sanitizing, and disinfecting, we do several things, including:</a:t>
            </a:r>
          </a:p>
          <a:p>
            <a:pPr marL="1257300" lvl="1" indent="-344488" eaLnBrk="1" hangingPunct="1">
              <a:buFont typeface="Arial" charset="0"/>
              <a:buChar char="•"/>
            </a:pPr>
            <a:r>
              <a:rPr lang="en-US" sz="2400" u="sng" smtClean="0">
                <a:solidFill>
                  <a:schemeClr val="tx1"/>
                </a:solidFill>
                <a:latin typeface="Lucida Sans" pitchFamily="34" charset="0"/>
              </a:rPr>
              <a:t>Cleaning</a:t>
            </a:r>
            <a:r>
              <a:rPr lang="en-US" sz="2400" smtClean="0">
                <a:solidFill>
                  <a:schemeClr val="tx1"/>
                </a:solidFill>
                <a:latin typeface="Lucida Sans" pitchFamily="34" charset="0"/>
              </a:rPr>
              <a:t>, which washes germs down the drain </a:t>
            </a:r>
          </a:p>
          <a:p>
            <a:pPr marL="1257300" lvl="1" indent="-344488" eaLnBrk="1" hangingPunct="1">
              <a:buFont typeface="Arial" charset="0"/>
              <a:buChar char="•"/>
            </a:pPr>
            <a:r>
              <a:rPr lang="en-US" sz="2400" u="sng" smtClean="0">
                <a:solidFill>
                  <a:schemeClr val="tx1"/>
                </a:solidFill>
                <a:latin typeface="Lucida Sans" pitchFamily="34" charset="0"/>
              </a:rPr>
              <a:t>Sanitizing and disinfecting</a:t>
            </a:r>
            <a:r>
              <a:rPr lang="en-US" sz="2400" smtClean="0">
                <a:solidFill>
                  <a:schemeClr val="tx1"/>
                </a:solidFill>
                <a:latin typeface="Lucida Sans" pitchFamily="34" charset="0"/>
              </a:rPr>
              <a:t> with chemicals or devices that kill germs.  </a:t>
            </a:r>
            <a:endParaRPr lang="en-US" sz="2400" b="1" smtClean="0">
              <a:solidFill>
                <a:schemeClr val="tx1"/>
              </a:solidFill>
              <a:latin typeface="Lucida Sans" pitchFamily="34" charset="0"/>
            </a:endParaRPr>
          </a:p>
        </p:txBody>
      </p:sp>
      <p:sp>
        <p:nvSpPr>
          <p:cNvPr id="5" name="Title 4"/>
          <p:cNvSpPr>
            <a:spLocks noGrp="1"/>
          </p:cNvSpPr>
          <p:nvPr>
            <p:ph type="title"/>
          </p:nvPr>
        </p:nvSpPr>
        <p:spPr>
          <a:xfrm>
            <a:off x="457200" y="457200"/>
            <a:ext cx="8229600" cy="1143000"/>
          </a:xfrm>
        </p:spPr>
        <p:txBody>
          <a:bodyPr>
            <a:noAutofit/>
          </a:bodyPr>
          <a:lstStyle/>
          <a:p>
            <a:pPr eaLnBrk="1" fontAlgn="auto" hangingPunct="1">
              <a:spcAft>
                <a:spcPts val="0"/>
              </a:spcAft>
              <a:defRPr/>
            </a:pPr>
            <a:r>
              <a:rPr lang="en-US" sz="3400" b="1" dirty="0" smtClean="0">
                <a:latin typeface="+mj-lt"/>
              </a:rPr>
              <a:t>How Can </a:t>
            </a:r>
            <a:r>
              <a:rPr lang="en-US" sz="3400" b="1" dirty="0">
                <a:latin typeface="+mj-lt"/>
              </a:rPr>
              <a:t>W</a:t>
            </a:r>
            <a:r>
              <a:rPr lang="en-US" sz="3400" b="1" dirty="0" smtClean="0">
                <a:latin typeface="+mj-lt"/>
              </a:rPr>
              <a:t>e </a:t>
            </a:r>
            <a:r>
              <a:rPr lang="en-US" sz="3400" b="1" dirty="0">
                <a:latin typeface="+mj-lt"/>
              </a:rPr>
              <a:t>R</a:t>
            </a:r>
            <a:r>
              <a:rPr lang="en-US" sz="3400" b="1" dirty="0" smtClean="0">
                <a:latin typeface="+mj-lt"/>
              </a:rPr>
              <a:t>educe the </a:t>
            </a:r>
            <a:r>
              <a:rPr lang="en-US" sz="3400" b="1" dirty="0">
                <a:latin typeface="+mj-lt"/>
              </a:rPr>
              <a:t>S</a:t>
            </a:r>
            <a:r>
              <a:rPr lang="en-US" sz="3400" b="1" dirty="0" smtClean="0">
                <a:latin typeface="+mj-lt"/>
              </a:rPr>
              <a:t>pread of </a:t>
            </a:r>
            <a:r>
              <a:rPr lang="en-US" sz="3400" b="1" dirty="0">
                <a:latin typeface="+mj-lt"/>
              </a:rPr>
              <a:t>I</a:t>
            </a:r>
            <a:r>
              <a:rPr lang="en-US" sz="3400" b="1" dirty="0" smtClean="0">
                <a:latin typeface="+mj-lt"/>
              </a:rPr>
              <a:t>nfectious Disease?</a:t>
            </a:r>
            <a:endParaRPr lang="en-US" sz="3400" b="1" dirty="0">
              <a:solidFill>
                <a:schemeClr val="accent5">
                  <a:lumMod val="75000"/>
                </a:schemeClr>
              </a:solidFill>
              <a:latin typeface="+mj-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p:cNvSpPr>
          <p:nvPr>
            <p:ph type="title"/>
          </p:nvPr>
        </p:nvSpPr>
        <p:spPr bwMode="auto">
          <a:xfrm>
            <a:off x="457200" y="304800"/>
            <a:ext cx="8229600" cy="1143000"/>
          </a:xfrm>
          <a:noFill/>
        </p:spPr>
        <p:txBody>
          <a:bodyPr wrap="square" lIns="91440" tIns="45720" rIns="91440" bIns="45720" numCol="1" anchorCtr="0" compatLnSpc="1">
            <a:prstTxWarp prst="textNoShape">
              <a:avLst/>
            </a:prstTxWarp>
            <a:normAutofit fontScale="90000"/>
          </a:bodyPr>
          <a:lstStyle/>
          <a:p>
            <a:r>
              <a:rPr lang="en-US" sz="3700" dirty="0" smtClean="0">
                <a:latin typeface="Times New Roman Bold" pitchFamily="18" charset="0"/>
                <a:cs typeface="Times New Roman Bold" pitchFamily="18" charset="0"/>
              </a:rPr>
              <a:t>How Can We Reduce the Spread of Infectious Disease?</a:t>
            </a:r>
          </a:p>
        </p:txBody>
      </p:sp>
      <p:sp>
        <p:nvSpPr>
          <p:cNvPr id="122883" name="Rectangle 3"/>
          <p:cNvSpPr>
            <a:spLocks noGrp="1"/>
          </p:cNvSpPr>
          <p:nvPr>
            <p:ph type="body" idx="1"/>
          </p:nvPr>
        </p:nvSpPr>
        <p:spPr>
          <a:xfrm>
            <a:off x="457200" y="1981200"/>
            <a:ext cx="8229600" cy="4025900"/>
          </a:xfrm>
        </p:spPr>
        <p:txBody>
          <a:bodyPr/>
          <a:lstStyle/>
          <a:p>
            <a:pPr lvl="1" eaLnBrk="1" hangingPunct="1">
              <a:buFont typeface="Wingdings" pitchFamily="2" charset="2"/>
              <a:buChar char="Ø"/>
            </a:pPr>
            <a:r>
              <a:rPr lang="en-US" sz="2400" b="1" smtClean="0">
                <a:solidFill>
                  <a:schemeClr val="tx1"/>
                </a:solidFill>
                <a:latin typeface="Lucida Sans" pitchFamily="34" charset="0"/>
              </a:rPr>
              <a:t>By our personal behaviors, we can reduce the spread of disease when we:</a:t>
            </a:r>
          </a:p>
          <a:p>
            <a:pPr lvl="2" eaLnBrk="1" hangingPunct="1">
              <a:buFont typeface="Arial" charset="0"/>
              <a:buChar char="•"/>
            </a:pPr>
            <a:r>
              <a:rPr lang="en-US" sz="2400" smtClean="0">
                <a:solidFill>
                  <a:schemeClr val="tx1"/>
                </a:solidFill>
                <a:latin typeface="Lucida Sans" pitchFamily="34" charset="0"/>
              </a:rPr>
              <a:t>Wash our hands to remove germs so we don’t transfer them to others.</a:t>
            </a:r>
          </a:p>
          <a:p>
            <a:pPr lvl="2" eaLnBrk="1" hangingPunct="1">
              <a:buFont typeface="Arial" charset="0"/>
              <a:buChar char="•"/>
            </a:pPr>
            <a:r>
              <a:rPr lang="en-US" sz="2400" smtClean="0">
                <a:solidFill>
                  <a:schemeClr val="tx1"/>
                </a:solidFill>
                <a:latin typeface="Lucida Sans" pitchFamily="34" charset="0"/>
              </a:rPr>
              <a:t>Stay home when we are ill </a:t>
            </a:r>
          </a:p>
          <a:p>
            <a:pPr lvl="2" eaLnBrk="1" hangingPunct="1">
              <a:buFont typeface="Arial" charset="0"/>
              <a:buChar char="•"/>
            </a:pPr>
            <a:r>
              <a:rPr lang="en-US" sz="2400" smtClean="0">
                <a:solidFill>
                  <a:schemeClr val="tx1"/>
                </a:solidFill>
                <a:latin typeface="Lucida Sans" pitchFamily="34" charset="0"/>
              </a:rPr>
              <a:t>Cover our coughs and sneeze into our sleeves. Germs get caught in our clothing instead, where they don’t live very long!</a:t>
            </a:r>
          </a:p>
          <a:p>
            <a:endParaRPr lang="en-US" sz="2400" smtClean="0">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434975" y="2133600"/>
            <a:ext cx="8686800" cy="4191000"/>
          </a:xfrm>
        </p:spPr>
        <p:txBody>
          <a:bodyPr>
            <a:normAutofit/>
          </a:bodyPr>
          <a:lstStyle/>
          <a:p>
            <a:pPr marL="0" indent="0" eaLnBrk="1" hangingPunct="1">
              <a:lnSpc>
                <a:spcPts val="3000"/>
              </a:lnSpc>
              <a:buFont typeface="Wingdings 3" pitchFamily="18" charset="2"/>
              <a:buNone/>
            </a:pPr>
            <a:r>
              <a:rPr lang="en-US" sz="2500" b="1" smtClean="0">
                <a:solidFill>
                  <a:schemeClr val="tx1"/>
                </a:solidFill>
              </a:rPr>
              <a:t>Why do we clean?... </a:t>
            </a:r>
          </a:p>
          <a:p>
            <a:pPr marL="0" indent="0" eaLnBrk="1" hangingPunct="1">
              <a:lnSpc>
                <a:spcPts val="3000"/>
              </a:lnSpc>
              <a:buFont typeface="Wingdings 3" pitchFamily="18" charset="2"/>
              <a:buNone/>
            </a:pPr>
            <a:r>
              <a:rPr lang="en-US" sz="2100" smtClean="0">
                <a:solidFill>
                  <a:schemeClr val="tx1"/>
                </a:solidFill>
              </a:rPr>
              <a:t>The physical environment is especially important for young children.  </a:t>
            </a:r>
          </a:p>
          <a:p>
            <a:pPr marL="1339850" lvl="1" indent="-109538" eaLnBrk="1" hangingPunct="1">
              <a:lnSpc>
                <a:spcPts val="3000"/>
              </a:lnSpc>
              <a:buFont typeface="Arial" charset="0"/>
              <a:buChar char="•"/>
            </a:pPr>
            <a:r>
              <a:rPr lang="en-US" sz="1900" smtClean="0">
                <a:solidFill>
                  <a:schemeClr val="tx1"/>
                </a:solidFill>
              </a:rPr>
              <a:t>They breathe more air for their size, compared to adults.</a:t>
            </a:r>
          </a:p>
          <a:p>
            <a:pPr marL="1339850" lvl="1" indent="-109538" eaLnBrk="1" hangingPunct="1">
              <a:lnSpc>
                <a:spcPts val="3000"/>
              </a:lnSpc>
              <a:buFont typeface="Arial" charset="0"/>
              <a:buChar char="•"/>
            </a:pPr>
            <a:r>
              <a:rPr lang="en-US" sz="1900" smtClean="0">
                <a:solidFill>
                  <a:schemeClr val="tx1"/>
                </a:solidFill>
              </a:rPr>
              <a:t>Their skin touches the ground (where harmful chemicals collect) much more than an adult.</a:t>
            </a:r>
          </a:p>
          <a:p>
            <a:pPr marL="1339850" lvl="1" indent="-109538" eaLnBrk="1" hangingPunct="1">
              <a:lnSpc>
                <a:spcPts val="3000"/>
              </a:lnSpc>
              <a:buFont typeface="Arial" charset="0"/>
              <a:buChar char="•"/>
            </a:pPr>
            <a:r>
              <a:rPr lang="en-US" sz="1900" smtClean="0">
                <a:solidFill>
                  <a:schemeClr val="tx1"/>
                </a:solidFill>
              </a:rPr>
              <a:t>They absorb harmful chemicals through their skin, which is thinner than an adult’s.</a:t>
            </a:r>
          </a:p>
          <a:p>
            <a:pPr marL="1339850" lvl="1" indent="-109538" eaLnBrk="1" hangingPunct="1">
              <a:lnSpc>
                <a:spcPts val="3000"/>
              </a:lnSpc>
              <a:buFont typeface="Arial" charset="0"/>
              <a:buChar char="•"/>
            </a:pPr>
            <a:r>
              <a:rPr lang="en-US" sz="1900" smtClean="0">
                <a:solidFill>
                  <a:schemeClr val="tx1"/>
                </a:solidFill>
              </a:rPr>
              <a:t>They stick a lot of objects in their mouths.</a:t>
            </a:r>
          </a:p>
          <a:p>
            <a:pPr marL="0" indent="0" eaLnBrk="1" hangingPunct="1">
              <a:lnSpc>
                <a:spcPts val="3000"/>
              </a:lnSpc>
            </a:pPr>
            <a:endParaRPr lang="en-US" sz="1300" smtClean="0">
              <a:solidFill>
                <a:schemeClr val="tx1"/>
              </a:solidFill>
            </a:endParaRPr>
          </a:p>
          <a:p>
            <a:pPr marL="0" indent="0" eaLnBrk="1" hangingPunct="1">
              <a:lnSpc>
                <a:spcPts val="3000"/>
              </a:lnSpc>
            </a:pPr>
            <a:endParaRPr lang="en-US" sz="900" smtClean="0">
              <a:solidFill>
                <a:schemeClr val="tx1"/>
              </a:solidFill>
            </a:endParaRPr>
          </a:p>
          <a:p>
            <a:pPr marL="0" indent="0" eaLnBrk="1" hangingPunct="1">
              <a:lnSpc>
                <a:spcPts val="3000"/>
              </a:lnSpc>
            </a:pPr>
            <a:endParaRPr lang="en-US" sz="1300" smtClean="0">
              <a:solidFill>
                <a:schemeClr val="tx1"/>
              </a:solidFill>
              <a:latin typeface="Times New Roman" pitchFamily="18" charset="0"/>
              <a:cs typeface="Times New Roman" pitchFamily="18" charset="0"/>
            </a:endParaRPr>
          </a:p>
        </p:txBody>
      </p:sp>
      <p:sp>
        <p:nvSpPr>
          <p:cNvPr id="5" name="Title 4"/>
          <p:cNvSpPr>
            <a:spLocks noGrp="1"/>
          </p:cNvSpPr>
          <p:nvPr>
            <p:ph type="title"/>
          </p:nvPr>
        </p:nvSpPr>
        <p:spPr>
          <a:xfrm>
            <a:off x="463550" y="404812"/>
            <a:ext cx="8229600" cy="1143001"/>
          </a:xfrm>
        </p:spPr>
        <p:txBody>
          <a:bodyPr>
            <a:normAutofit fontScale="90000"/>
          </a:bodyPr>
          <a:lstStyle/>
          <a:p>
            <a:pPr eaLnBrk="1" fontAlgn="auto" hangingPunct="1">
              <a:spcAft>
                <a:spcPts val="0"/>
              </a:spcAft>
              <a:defRPr/>
            </a:pPr>
            <a:r>
              <a:rPr lang="en-US" sz="4400" dirty="0" smtClean="0"/>
              <a:t/>
            </a:r>
            <a:br>
              <a:rPr lang="en-US" sz="4400" dirty="0" smtClean="0"/>
            </a:br>
            <a:r>
              <a:rPr lang="en-US" sz="4000" b="1" dirty="0" smtClean="0">
                <a:latin typeface="+mj-lt"/>
              </a:rPr>
              <a:t>Why </a:t>
            </a:r>
            <a:r>
              <a:rPr lang="en-US" sz="4000" b="1" dirty="0">
                <a:latin typeface="+mj-lt"/>
              </a:rPr>
              <a:t>is it </a:t>
            </a:r>
            <a:r>
              <a:rPr lang="en-US" sz="4000" b="1" dirty="0" smtClean="0">
                <a:latin typeface="+mj-lt"/>
              </a:rPr>
              <a:t>Important </a:t>
            </a:r>
            <a:r>
              <a:rPr lang="en-US" sz="4000" b="1" dirty="0">
                <a:latin typeface="+mj-lt"/>
              </a:rPr>
              <a:t>to </a:t>
            </a:r>
            <a:r>
              <a:rPr lang="en-US" sz="4000" b="1" dirty="0" smtClean="0">
                <a:latin typeface="+mj-lt"/>
              </a:rPr>
              <a:t>Clean </a:t>
            </a:r>
            <a:r>
              <a:rPr lang="en-US" sz="4000" b="1" dirty="0">
                <a:latin typeface="+mj-lt"/>
              </a:rPr>
              <a:t>and </a:t>
            </a:r>
            <a:r>
              <a:rPr lang="en-US" sz="4000" b="1" dirty="0" smtClean="0">
                <a:latin typeface="+mj-lt"/>
              </a:rPr>
              <a:t>Sanitize </a:t>
            </a:r>
            <a:r>
              <a:rPr lang="en-US" sz="4000" b="1" dirty="0">
                <a:latin typeface="+mj-lt"/>
              </a:rPr>
              <a:t>in ECE </a:t>
            </a:r>
            <a:r>
              <a:rPr lang="en-US" sz="4000" b="1" dirty="0" smtClean="0">
                <a:latin typeface="+mj-lt"/>
              </a:rPr>
              <a:t>Centers</a:t>
            </a:r>
            <a:r>
              <a:rPr lang="en-US" sz="4000" b="1" dirty="0">
                <a:latin typeface="+mj-lt"/>
              </a:rPr>
              <a:t>?</a:t>
            </a:r>
            <a:br>
              <a:rPr lang="en-US" sz="4000" b="1" dirty="0">
                <a:latin typeface="+mj-lt"/>
              </a:rPr>
            </a:br>
            <a:endParaRPr lang="en-US" sz="4000" b="1" dirty="0">
              <a:latin typeface="+mj-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1143000"/>
          </a:xfrm>
        </p:spPr>
        <p:txBody>
          <a:bodyPr>
            <a:noAutofit/>
          </a:bodyPr>
          <a:lstStyle/>
          <a:p>
            <a:pPr algn="l" eaLnBrk="1" fontAlgn="auto" hangingPunct="1">
              <a:spcAft>
                <a:spcPts val="0"/>
              </a:spcAft>
              <a:defRPr/>
            </a:pPr>
            <a:r>
              <a:rPr lang="en-US" sz="3600" b="1" dirty="0" smtClean="0">
                <a:latin typeface="+mj-lt"/>
              </a:rPr>
              <a:t>Exposure</a:t>
            </a:r>
            <a:endParaRPr lang="en-US" sz="3600" b="1" dirty="0">
              <a:latin typeface="+mj-lt"/>
            </a:endParaRPr>
          </a:p>
        </p:txBody>
      </p:sp>
      <p:pic>
        <p:nvPicPr>
          <p:cNvPr id="60418" name="Picture 4" descr="Child_Adult.png"/>
          <p:cNvPicPr>
            <a:picLocks noChangeAspect="1"/>
          </p:cNvPicPr>
          <p:nvPr/>
        </p:nvPicPr>
        <p:blipFill>
          <a:blip r:embed="rId3"/>
          <a:srcRect/>
          <a:stretch>
            <a:fillRect/>
          </a:stretch>
        </p:blipFill>
        <p:spPr bwMode="auto">
          <a:xfrm>
            <a:off x="3581400" y="685800"/>
            <a:ext cx="5199063" cy="5181600"/>
          </a:xfrm>
          <a:prstGeom prst="rect">
            <a:avLst/>
          </a:prstGeom>
          <a:noFill/>
          <a:ln w="9525">
            <a:noFill/>
            <a:miter lim="800000"/>
            <a:headEnd/>
            <a:tailEnd/>
          </a:ln>
        </p:spPr>
      </p:pic>
      <p:sp>
        <p:nvSpPr>
          <p:cNvPr id="6" name="TextBox 5"/>
          <p:cNvSpPr txBox="1"/>
          <p:nvPr/>
        </p:nvSpPr>
        <p:spPr>
          <a:xfrm>
            <a:off x="457200" y="1676400"/>
            <a:ext cx="2971800" cy="3378200"/>
          </a:xfrm>
          <a:prstGeom prst="rect">
            <a:avLst/>
          </a:prstGeom>
          <a:noFill/>
        </p:spPr>
        <p:txBody>
          <a:bodyPr>
            <a:spAutoFit/>
          </a:bodyPr>
          <a:lstStyle/>
          <a:p>
            <a:r>
              <a:rPr lang="en-US" sz="2400" b="1">
                <a:latin typeface="Book Antiqua" pitchFamily="18" charset="0"/>
              </a:rPr>
              <a:t>Children exposed to the same dose of environmental toxins and/or chemicals have proportionately much greater exposure compared to adults</a:t>
            </a:r>
            <a:endParaRPr lang="en-US" sz="2400">
              <a:latin typeface="Book Antiqua"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half" idx="1"/>
          </p:nvPr>
        </p:nvSpPr>
        <p:spPr>
          <a:xfrm>
            <a:off x="152400" y="1481138"/>
            <a:ext cx="4343400" cy="4525962"/>
          </a:xfrm>
        </p:spPr>
        <p:txBody>
          <a:bodyPr>
            <a:normAutofit/>
          </a:bodyPr>
          <a:lstStyle/>
          <a:p>
            <a:pPr marL="0" indent="0" eaLnBrk="1" fontAlgn="auto" hangingPunct="1">
              <a:lnSpc>
                <a:spcPct val="120000"/>
              </a:lnSpc>
              <a:spcAft>
                <a:spcPts val="0"/>
              </a:spcAft>
              <a:buFont typeface="Wingdings 3"/>
              <a:buNone/>
              <a:defRPr/>
            </a:pPr>
            <a:endParaRPr lang="en-US" sz="4300" dirty="0" smtClean="0">
              <a:solidFill>
                <a:schemeClr val="accent5"/>
              </a:solidFill>
              <a:latin typeface="+mj-lt"/>
            </a:endParaRPr>
          </a:p>
          <a:p>
            <a:pPr marL="0" indent="0" eaLnBrk="1" fontAlgn="auto" hangingPunct="1">
              <a:lnSpc>
                <a:spcPct val="120000"/>
              </a:lnSpc>
              <a:spcAft>
                <a:spcPts val="0"/>
              </a:spcAft>
              <a:buFont typeface="Wingdings 3"/>
              <a:buNone/>
              <a:defRPr/>
            </a:pPr>
            <a:endParaRPr lang="en-US" sz="4300" dirty="0">
              <a:solidFill>
                <a:schemeClr val="accent5"/>
              </a:solidFill>
              <a:latin typeface="+mj-lt"/>
            </a:endParaRPr>
          </a:p>
          <a:p>
            <a:pPr marL="114300" indent="-114300" eaLnBrk="1" fontAlgn="auto" hangingPunct="1">
              <a:lnSpc>
                <a:spcPts val="3000"/>
              </a:lnSpc>
              <a:spcAft>
                <a:spcPts val="0"/>
              </a:spcAft>
              <a:buFont typeface="Arial"/>
              <a:buChar char="•"/>
              <a:defRPr/>
            </a:pPr>
            <a:endParaRPr lang="en-US" sz="2000" dirty="0">
              <a:solidFill>
                <a:schemeClr val="accent6">
                  <a:lumMod val="60000"/>
                  <a:lumOff val="40000"/>
                </a:schemeClr>
              </a:solidFill>
              <a:latin typeface="Times New Roman"/>
              <a:cs typeface="Times New Roman"/>
            </a:endParaRPr>
          </a:p>
        </p:txBody>
      </p:sp>
      <p:sp>
        <p:nvSpPr>
          <p:cNvPr id="5" name="Title 4"/>
          <p:cNvSpPr>
            <a:spLocks noGrp="1"/>
          </p:cNvSpPr>
          <p:nvPr>
            <p:ph type="title"/>
          </p:nvPr>
        </p:nvSpPr>
        <p:spPr>
          <a:xfrm>
            <a:off x="8467" y="533400"/>
            <a:ext cx="9144000" cy="1143000"/>
          </a:xfrm>
        </p:spPr>
        <p:txBody>
          <a:bodyPr>
            <a:noAutofit/>
          </a:bodyPr>
          <a:lstStyle/>
          <a:p>
            <a:pPr eaLnBrk="1" fontAlgn="auto" hangingPunct="1">
              <a:spcAft>
                <a:spcPts val="0"/>
              </a:spcAft>
              <a:defRPr/>
            </a:pPr>
            <a:r>
              <a:rPr lang="en-US" sz="3200" b="1" dirty="0">
                <a:solidFill>
                  <a:schemeClr val="accent5">
                    <a:lumMod val="75000"/>
                  </a:schemeClr>
                </a:solidFill>
                <a:cs typeface="Lucida Sans"/>
              </a:rPr>
              <a:t>H</a:t>
            </a:r>
            <a:r>
              <a:rPr lang="en-US" sz="3200" b="1" dirty="0" smtClean="0">
                <a:solidFill>
                  <a:schemeClr val="accent5">
                    <a:lumMod val="75000"/>
                  </a:schemeClr>
                </a:solidFill>
                <a:cs typeface="Lucida Sans"/>
              </a:rPr>
              <a:t>azards </a:t>
            </a:r>
            <a:r>
              <a:rPr lang="en-US" sz="3200" b="1" dirty="0">
                <a:solidFill>
                  <a:schemeClr val="accent5">
                    <a:lumMod val="75000"/>
                  </a:schemeClr>
                </a:solidFill>
                <a:cs typeface="Lucida Sans"/>
              </a:rPr>
              <a:t>of </a:t>
            </a:r>
            <a:r>
              <a:rPr lang="en-US" sz="3200" b="1" dirty="0" smtClean="0">
                <a:solidFill>
                  <a:schemeClr val="accent5">
                    <a:lumMod val="75000"/>
                  </a:schemeClr>
                </a:solidFill>
                <a:cs typeface="Lucida Sans"/>
              </a:rPr>
              <a:t>Cleaners</a:t>
            </a:r>
            <a:r>
              <a:rPr lang="en-US" sz="3200" b="1" dirty="0">
                <a:solidFill>
                  <a:schemeClr val="accent5">
                    <a:lumMod val="75000"/>
                  </a:schemeClr>
                </a:solidFill>
                <a:cs typeface="Lucida Sans"/>
              </a:rPr>
              <a:t>, </a:t>
            </a:r>
            <a:r>
              <a:rPr lang="en-US" sz="3200" b="1" dirty="0" smtClean="0">
                <a:solidFill>
                  <a:schemeClr val="accent5">
                    <a:lumMod val="75000"/>
                  </a:schemeClr>
                </a:solidFill>
                <a:cs typeface="Lucida Sans"/>
              </a:rPr>
              <a:t>Sanitizers </a:t>
            </a:r>
            <a:r>
              <a:rPr lang="en-US" sz="3200" b="1" dirty="0">
                <a:solidFill>
                  <a:schemeClr val="accent5">
                    <a:lumMod val="75000"/>
                  </a:schemeClr>
                </a:solidFill>
                <a:cs typeface="Lucida Sans"/>
              </a:rPr>
              <a:t>and </a:t>
            </a:r>
            <a:r>
              <a:rPr lang="en-US" sz="3200" b="1" dirty="0" smtClean="0">
                <a:solidFill>
                  <a:schemeClr val="accent5">
                    <a:lumMod val="75000"/>
                  </a:schemeClr>
                </a:solidFill>
                <a:cs typeface="Lucida Sans"/>
              </a:rPr>
              <a:t>Disinfectants  </a:t>
            </a:r>
            <a:r>
              <a:rPr lang="en-US" sz="3200" dirty="0">
                <a:solidFill>
                  <a:schemeClr val="accent5">
                    <a:lumMod val="75000"/>
                  </a:schemeClr>
                </a:solidFill>
              </a:rPr>
              <a:t/>
            </a:r>
            <a:br>
              <a:rPr lang="en-US" sz="3200" dirty="0">
                <a:solidFill>
                  <a:schemeClr val="accent5">
                    <a:lumMod val="75000"/>
                  </a:schemeClr>
                </a:solidFill>
              </a:rPr>
            </a:br>
            <a:r>
              <a:rPr lang="en-US" sz="3200" dirty="0">
                <a:solidFill>
                  <a:schemeClr val="accent5">
                    <a:lumMod val="75000"/>
                  </a:schemeClr>
                </a:solidFill>
              </a:rPr>
              <a:t/>
            </a:r>
            <a:br>
              <a:rPr lang="en-US" sz="3200" dirty="0">
                <a:solidFill>
                  <a:schemeClr val="accent5">
                    <a:lumMod val="75000"/>
                  </a:schemeClr>
                </a:solidFill>
              </a:rPr>
            </a:br>
            <a:endParaRPr lang="en-US" sz="3200" dirty="0">
              <a:solidFill>
                <a:schemeClr val="accent5">
                  <a:lumMod val="75000"/>
                </a:schemeClr>
              </a:solidFill>
            </a:endParaRPr>
          </a:p>
        </p:txBody>
      </p:sp>
      <p:graphicFrame>
        <p:nvGraphicFramePr>
          <p:cNvPr id="2" name="Diagram 1"/>
          <p:cNvGraphicFramePr/>
          <p:nvPr/>
        </p:nvGraphicFramePr>
        <p:xfrm>
          <a:off x="152400" y="1447800"/>
          <a:ext cx="8763000" cy="5090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457200" y="2057400"/>
            <a:ext cx="8229600" cy="4221163"/>
          </a:xfrm>
        </p:spPr>
        <p:txBody>
          <a:bodyPr>
            <a:normAutofit/>
          </a:bodyPr>
          <a:lstStyle/>
          <a:p>
            <a:pPr marL="173038" indent="-173038" eaLnBrk="1" hangingPunct="1">
              <a:buFont typeface="Arial" charset="0"/>
              <a:buChar char="•"/>
            </a:pPr>
            <a:r>
              <a:rPr lang="en-US" sz="2400" smtClean="0">
                <a:solidFill>
                  <a:schemeClr val="tx1"/>
                </a:solidFill>
                <a:latin typeface="Lucida Sans" pitchFamily="34" charset="0"/>
              </a:rPr>
              <a:t>Research shows that when schools improve their physical environments children are able to feel better about themselves and their school. </a:t>
            </a:r>
          </a:p>
          <a:p>
            <a:pPr marL="173038" indent="-173038" eaLnBrk="1" hangingPunct="1">
              <a:buFont typeface="Arial" charset="0"/>
              <a:buNone/>
            </a:pPr>
            <a:r>
              <a:rPr lang="en-US" sz="2400" smtClean="0">
                <a:solidFill>
                  <a:schemeClr val="tx1"/>
                </a:solidFill>
                <a:latin typeface="Lucida Sans" pitchFamily="34" charset="0"/>
              </a:rPr>
              <a:t> </a:t>
            </a:r>
          </a:p>
          <a:p>
            <a:pPr marL="173038" indent="-173038" eaLnBrk="1" hangingPunct="1">
              <a:buFont typeface="Arial" charset="0"/>
              <a:buChar char="•"/>
            </a:pPr>
            <a:r>
              <a:rPr lang="en-US" sz="2400" smtClean="0">
                <a:solidFill>
                  <a:schemeClr val="tx1"/>
                </a:solidFill>
                <a:latin typeface="Lucida Sans" pitchFamily="34" charset="0"/>
              </a:rPr>
              <a:t>Studies also show that these children learn more as a result!</a:t>
            </a:r>
          </a:p>
          <a:p>
            <a:pPr marL="173038" indent="-173038" eaLnBrk="1" hangingPunct="1"/>
            <a:endParaRPr lang="en-US" sz="2400" smtClean="0">
              <a:solidFill>
                <a:schemeClr val="tx1"/>
              </a:solidFill>
              <a:latin typeface="Lucida Sans" pitchFamily="34" charset="0"/>
            </a:endParaRPr>
          </a:p>
          <a:p>
            <a:pPr marL="173038" indent="-173038" eaLnBrk="1" hangingPunct="1">
              <a:buFont typeface="Arial" charset="0"/>
              <a:buChar char="•"/>
            </a:pPr>
            <a:r>
              <a:rPr lang="en-US" sz="2400" smtClean="0">
                <a:solidFill>
                  <a:schemeClr val="tx1"/>
                </a:solidFill>
                <a:latin typeface="Lucida Sans" pitchFamily="34" charset="0"/>
              </a:rPr>
              <a:t>Getting rid of clutter helps makes it easier to focus on tasks. It also gets rid of hiding places for pests like rodents and cockroaches </a:t>
            </a:r>
          </a:p>
          <a:p>
            <a:pPr marL="173038" indent="-173038" eaLnBrk="1" hangingPunct="1"/>
            <a:endParaRPr lang="en-US" sz="2400" smtClean="0">
              <a:solidFill>
                <a:schemeClr val="tx1"/>
              </a:solidFill>
              <a:latin typeface="Lucida Sans" pitchFamily="34" charset="0"/>
            </a:endParaRPr>
          </a:p>
          <a:p>
            <a:pPr marL="173038" indent="-173038" eaLnBrk="1" hangingPunct="1">
              <a:lnSpc>
                <a:spcPts val="3000"/>
              </a:lnSpc>
            </a:pPr>
            <a:endParaRPr lang="en-US" sz="2400" smtClean="0">
              <a:solidFill>
                <a:schemeClr val="tx1"/>
              </a:solidFill>
              <a:latin typeface="Times New Roman" pitchFamily="18" charset="0"/>
              <a:cs typeface="Times New Roman" pitchFamily="18" charset="0"/>
            </a:endParaRPr>
          </a:p>
        </p:txBody>
      </p:sp>
      <p:sp>
        <p:nvSpPr>
          <p:cNvPr id="4" name="Title 3"/>
          <p:cNvSpPr>
            <a:spLocks noGrp="1"/>
          </p:cNvSpPr>
          <p:nvPr>
            <p:ph type="title"/>
          </p:nvPr>
        </p:nvSpPr>
        <p:spPr>
          <a:xfrm>
            <a:off x="463550" y="509587"/>
            <a:ext cx="8229600" cy="1143001"/>
          </a:xfrm>
        </p:spPr>
        <p:txBody>
          <a:bodyPr>
            <a:noAutofit/>
          </a:bodyPr>
          <a:lstStyle/>
          <a:p>
            <a:pPr eaLnBrk="1" fontAlgn="auto" hangingPunct="1">
              <a:spcAft>
                <a:spcPts val="0"/>
              </a:spcAft>
              <a:defRPr/>
            </a:pPr>
            <a:r>
              <a:rPr lang="en-US" sz="3600" b="1" dirty="0">
                <a:latin typeface="+mj-lt"/>
              </a:rPr>
              <a:t>Why is it </a:t>
            </a:r>
            <a:r>
              <a:rPr lang="en-US" sz="3600" b="1" dirty="0" smtClean="0">
                <a:latin typeface="+mj-lt"/>
              </a:rPr>
              <a:t>Important </a:t>
            </a:r>
            <a:r>
              <a:rPr lang="en-US" sz="3600" b="1" dirty="0">
                <a:latin typeface="+mj-lt"/>
              </a:rPr>
              <a:t>to </a:t>
            </a:r>
            <a:r>
              <a:rPr lang="en-US" sz="3600" b="1" dirty="0" smtClean="0">
                <a:latin typeface="+mj-lt"/>
              </a:rPr>
              <a:t>Clean </a:t>
            </a:r>
            <a:r>
              <a:rPr lang="en-US" sz="3600" b="1" dirty="0">
                <a:latin typeface="+mj-lt"/>
              </a:rPr>
              <a:t>and </a:t>
            </a:r>
            <a:r>
              <a:rPr lang="en-US" sz="3600" b="1" dirty="0" smtClean="0">
                <a:latin typeface="+mj-lt"/>
              </a:rPr>
              <a:t>Sanitize </a:t>
            </a:r>
            <a:r>
              <a:rPr lang="en-US" sz="3600" b="1" dirty="0">
                <a:latin typeface="+mj-lt"/>
              </a:rPr>
              <a:t>in ECE </a:t>
            </a:r>
            <a:r>
              <a:rPr lang="en-US" sz="3600" b="1" dirty="0" smtClean="0">
                <a:latin typeface="+mj-lt"/>
              </a:rPr>
              <a:t>Centers</a:t>
            </a:r>
            <a:r>
              <a:rPr lang="en-US" sz="3600" b="1" dirty="0">
                <a:latin typeface="+mj-lt"/>
              </a:rPr>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228600" y="609600"/>
            <a:ext cx="8686800" cy="1143000"/>
          </a:xfrm>
          <a:noFill/>
        </p:spPr>
        <p:txBody>
          <a:bodyPr wrap="square" lIns="91440" tIns="45720" rIns="91440" bIns="45720" numCol="1" anchorCtr="0" compatLnSpc="1">
            <a:prstTxWarp prst="textNoShape">
              <a:avLst/>
            </a:prstTxWarp>
            <a:noAutofit/>
          </a:bodyPr>
          <a:lstStyle/>
          <a:p>
            <a:r>
              <a:rPr lang="en-US" sz="4000" dirty="0" smtClean="0">
                <a:latin typeface="Times New Roman Bold" pitchFamily="18" charset="0"/>
                <a:cs typeface="Times New Roman Bold" pitchFamily="18" charset="0"/>
              </a:rPr>
              <a:t>Why is it Important to Clean and Sanitize in ECE Centers?</a:t>
            </a:r>
          </a:p>
        </p:txBody>
      </p:sp>
      <p:sp>
        <p:nvSpPr>
          <p:cNvPr id="123907" name="Rectangle 3"/>
          <p:cNvSpPr>
            <a:spLocks noGrp="1"/>
          </p:cNvSpPr>
          <p:nvPr>
            <p:ph type="body" idx="1"/>
          </p:nvPr>
        </p:nvSpPr>
        <p:spPr>
          <a:xfrm>
            <a:off x="457200" y="1981200"/>
            <a:ext cx="8229600" cy="4025900"/>
          </a:xfrm>
        </p:spPr>
        <p:txBody>
          <a:bodyPr/>
          <a:lstStyle/>
          <a:p>
            <a:pPr eaLnBrk="1" hangingPunct="1">
              <a:buFont typeface="Arial" charset="0"/>
              <a:buChar char="•"/>
            </a:pPr>
            <a:r>
              <a:rPr lang="en-US" sz="2400" smtClean="0">
                <a:solidFill>
                  <a:schemeClr val="tx1"/>
                </a:solidFill>
                <a:latin typeface="Lucida Sans" pitchFamily="34" charset="0"/>
              </a:rPr>
              <a:t>The presence of moisture, standing water and mold can cause respiratory problems like asthma, and allergies. </a:t>
            </a:r>
          </a:p>
          <a:p>
            <a:pPr eaLnBrk="1" hangingPunct="1"/>
            <a:endParaRPr lang="en-US" sz="2400" smtClean="0">
              <a:solidFill>
                <a:schemeClr val="tx1"/>
              </a:solidFill>
              <a:latin typeface="Lucida Sans" pitchFamily="34" charset="0"/>
            </a:endParaRPr>
          </a:p>
          <a:p>
            <a:pPr eaLnBrk="1" hangingPunct="1">
              <a:buFont typeface="Arial" charset="0"/>
              <a:buChar char="•"/>
            </a:pPr>
            <a:r>
              <a:rPr lang="en-US" sz="2400" smtClean="0">
                <a:solidFill>
                  <a:schemeClr val="tx1"/>
                </a:solidFill>
                <a:latin typeface="Lucida Sans" pitchFamily="34" charset="0"/>
              </a:rPr>
              <a:t>Infectious illnesses like colds, flu and asthma are the most common reason children are absent from ECE.  We can help to prevent this.</a:t>
            </a:r>
          </a:p>
          <a:p>
            <a:pPr eaLnBrk="1" hangingPunct="1">
              <a:lnSpc>
                <a:spcPts val="3000"/>
              </a:lnSpc>
            </a:pPr>
            <a:endParaRPr lang="en-US" sz="2400" smtClean="0">
              <a:solidFill>
                <a:schemeClr val="tx1"/>
              </a:solidFill>
            </a:endParaRPr>
          </a:p>
          <a:p>
            <a:endParaRPr lang="en-US" sz="2400" smtClean="0">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ubtitle 2"/>
          <p:cNvSpPr>
            <a:spLocks noGrp="1"/>
          </p:cNvSpPr>
          <p:nvPr>
            <p:ph type="subTitle" idx="1"/>
          </p:nvPr>
        </p:nvSpPr>
        <p:spPr>
          <a:xfrm>
            <a:off x="228600" y="1066800"/>
            <a:ext cx="8763000" cy="5029200"/>
          </a:xfrm>
        </p:spPr>
        <p:txBody>
          <a:bodyPr/>
          <a:lstStyle/>
          <a:p>
            <a:pPr marR="0" algn="l" eaLnBrk="1" hangingPunct="1">
              <a:lnSpc>
                <a:spcPts val="3000"/>
              </a:lnSpc>
            </a:pPr>
            <a:endParaRPr lang="en-US" sz="9600" smtClean="0">
              <a:solidFill>
                <a:srgbClr val="4083CF"/>
              </a:solidFill>
              <a:latin typeface="Lucida Sans" pitchFamily="34" charset="0"/>
              <a:cs typeface="Times New Roman" pitchFamily="18" charset="0"/>
            </a:endParaRPr>
          </a:p>
          <a:p>
            <a:pPr marR="0" algn="l" eaLnBrk="1" hangingPunct="1">
              <a:lnSpc>
                <a:spcPts val="3000"/>
              </a:lnSpc>
            </a:pPr>
            <a:endParaRPr lang="en-US" sz="9600" smtClean="0">
              <a:solidFill>
                <a:srgbClr val="4083CF"/>
              </a:solidFill>
              <a:latin typeface="Lucida Sans" pitchFamily="34" charset="0"/>
              <a:cs typeface="Times New Roman" pitchFamily="18" charset="0"/>
            </a:endParaRPr>
          </a:p>
          <a:p>
            <a:pPr marR="0" algn="l" eaLnBrk="1" hangingPunct="1">
              <a:lnSpc>
                <a:spcPts val="3000"/>
              </a:lnSpc>
            </a:pPr>
            <a:endParaRPr lang="en-US" sz="9600" smtClean="0">
              <a:solidFill>
                <a:srgbClr val="4083CF"/>
              </a:solidFill>
              <a:latin typeface="Lucida Sans" pitchFamily="34" charset="0"/>
              <a:cs typeface="Times New Roman" pitchFamily="18" charset="0"/>
            </a:endParaRPr>
          </a:p>
          <a:p>
            <a:pPr marR="0" algn="l" eaLnBrk="1" hangingPunct="1">
              <a:lnSpc>
                <a:spcPts val="3000"/>
              </a:lnSpc>
              <a:buFont typeface="Arial" charset="0"/>
              <a:buChar char="•"/>
            </a:pPr>
            <a:endParaRPr lang="en-US" sz="9600" smtClean="0">
              <a:solidFill>
                <a:srgbClr val="4083CF"/>
              </a:solidFill>
              <a:latin typeface="Lucida Sans" pitchFamily="34" charset="0"/>
              <a:cs typeface="Times New Roman" pitchFamily="18" charset="0"/>
            </a:endParaRPr>
          </a:p>
          <a:p>
            <a:pPr marR="0" algn="l" eaLnBrk="1" hangingPunct="1">
              <a:lnSpc>
                <a:spcPts val="3000"/>
              </a:lnSpc>
            </a:pPr>
            <a:endParaRPr lang="en-US" sz="9600" smtClean="0">
              <a:solidFill>
                <a:srgbClr val="4083CF"/>
              </a:solidFill>
              <a:latin typeface="Lucida Sans" pitchFamily="34" charset="0"/>
              <a:cs typeface="Times New Roman" pitchFamily="18" charset="0"/>
            </a:endParaRPr>
          </a:p>
          <a:p>
            <a:pPr marR="0" algn="l" eaLnBrk="1" hangingPunct="1">
              <a:lnSpc>
                <a:spcPts val="3000"/>
              </a:lnSpc>
            </a:pPr>
            <a:endParaRPr lang="en-US" sz="9600" smtClean="0">
              <a:solidFill>
                <a:srgbClr val="4083CF"/>
              </a:solidFill>
              <a:latin typeface="Lucida Sans" pitchFamily="34" charset="0"/>
              <a:cs typeface="Times New Roman" pitchFamily="18" charset="0"/>
            </a:endParaRPr>
          </a:p>
          <a:p>
            <a:pPr marR="0" algn="l" eaLnBrk="1" hangingPunct="1">
              <a:lnSpc>
                <a:spcPts val="3000"/>
              </a:lnSpc>
              <a:buFont typeface="Arial" charset="0"/>
              <a:buChar char="•"/>
            </a:pPr>
            <a:endParaRPr lang="en-US" sz="9600" smtClean="0">
              <a:solidFill>
                <a:srgbClr val="4083CF"/>
              </a:solidFill>
              <a:latin typeface="Lucida Sans" pitchFamily="34" charset="0"/>
              <a:cs typeface="Times New Roman" pitchFamily="18" charset="0"/>
            </a:endParaRPr>
          </a:p>
          <a:p>
            <a:pPr marR="0" algn="l" eaLnBrk="1" hangingPunct="1">
              <a:lnSpc>
                <a:spcPts val="3000"/>
              </a:lnSpc>
            </a:pPr>
            <a:endParaRPr lang="en-US" sz="9600" smtClean="0">
              <a:solidFill>
                <a:srgbClr val="4083CF"/>
              </a:solidFill>
              <a:latin typeface="Lucida Sans" pitchFamily="34" charset="0"/>
              <a:cs typeface="Times New Roman" pitchFamily="18" charset="0"/>
            </a:endParaRPr>
          </a:p>
          <a:p>
            <a:pPr marR="0" algn="l" eaLnBrk="1" hangingPunct="1">
              <a:lnSpc>
                <a:spcPts val="3000"/>
              </a:lnSpc>
            </a:pPr>
            <a:endParaRPr lang="en-US" sz="9600" smtClean="0">
              <a:solidFill>
                <a:srgbClr val="4083CF"/>
              </a:solidFill>
              <a:latin typeface="Lucida Sans" pitchFamily="34" charset="0"/>
              <a:cs typeface="Times New Roman" pitchFamily="18" charset="0"/>
            </a:endParaRPr>
          </a:p>
          <a:p>
            <a:pPr marR="0" algn="l" eaLnBrk="1" hangingPunct="1">
              <a:lnSpc>
                <a:spcPts val="3000"/>
              </a:lnSpc>
            </a:pPr>
            <a:r>
              <a:rPr lang="en-US" sz="2800" smtClean="0">
                <a:solidFill>
                  <a:srgbClr val="2B80E2"/>
                </a:solidFill>
                <a:latin typeface="Times New Roman" pitchFamily="18" charset="0"/>
                <a:cs typeface="Times New Roman" pitchFamily="18" charset="0"/>
              </a:rPr>
              <a:t> </a:t>
            </a:r>
          </a:p>
          <a:p>
            <a:pPr marR="0" algn="l" eaLnBrk="1" hangingPunct="1">
              <a:lnSpc>
                <a:spcPts val="3000"/>
              </a:lnSpc>
            </a:pPr>
            <a:endParaRPr lang="en-US" sz="2800" smtClean="0">
              <a:solidFill>
                <a:srgbClr val="2B80E2"/>
              </a:solidFill>
              <a:latin typeface="Times New Roman" pitchFamily="18" charset="0"/>
              <a:cs typeface="Times New Roman" pitchFamily="18" charset="0"/>
            </a:endParaRPr>
          </a:p>
        </p:txBody>
      </p:sp>
      <p:sp>
        <p:nvSpPr>
          <p:cNvPr id="2" name="TextBox 1"/>
          <p:cNvSpPr txBox="1"/>
          <p:nvPr/>
        </p:nvSpPr>
        <p:spPr>
          <a:xfrm>
            <a:off x="457200" y="1524000"/>
            <a:ext cx="8153400" cy="8636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marL="342900" indent="-342900">
              <a:lnSpc>
                <a:spcPts val="3000"/>
              </a:lnSpc>
              <a:buFont typeface="Arial" charset="0"/>
              <a:buChar char="•"/>
            </a:pPr>
            <a:r>
              <a:rPr lang="en-US">
                <a:solidFill>
                  <a:schemeClr val="tx1"/>
                </a:solidFill>
                <a:cs typeface="Arial" charset="0"/>
              </a:rPr>
              <a:t>The words “natural,” “nontoxic,” and “green” that appear on product labels are unregulated by the government. </a:t>
            </a:r>
          </a:p>
        </p:txBody>
      </p:sp>
      <p:sp>
        <p:nvSpPr>
          <p:cNvPr id="4" name="TextBox 3"/>
          <p:cNvSpPr txBox="1"/>
          <p:nvPr/>
        </p:nvSpPr>
        <p:spPr>
          <a:xfrm>
            <a:off x="457200" y="2667000"/>
            <a:ext cx="8153400" cy="86360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marL="342900" indent="-342900">
              <a:lnSpc>
                <a:spcPts val="3000"/>
              </a:lnSpc>
              <a:buFont typeface="Arial" charset="0"/>
              <a:buChar char="•"/>
            </a:pPr>
            <a:r>
              <a:rPr lang="en-US">
                <a:solidFill>
                  <a:schemeClr val="tx1"/>
                </a:solidFill>
                <a:cs typeface="Arial" charset="0"/>
              </a:rPr>
              <a:t>Researchers have found that products labeled “green” often have as many toxic chemicals as conventional cleaning products.  </a:t>
            </a:r>
          </a:p>
        </p:txBody>
      </p:sp>
      <p:sp>
        <p:nvSpPr>
          <p:cNvPr id="5" name="TextBox 4"/>
          <p:cNvSpPr txBox="1"/>
          <p:nvPr/>
        </p:nvSpPr>
        <p:spPr>
          <a:xfrm>
            <a:off x="457200" y="3733800"/>
            <a:ext cx="8153400" cy="86360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marL="342900" indent="-342900">
              <a:lnSpc>
                <a:spcPts val="3000"/>
              </a:lnSpc>
              <a:buFont typeface="Arial" charset="0"/>
              <a:buChar char="•"/>
            </a:pPr>
            <a:r>
              <a:rPr lang="en-US">
                <a:solidFill>
                  <a:schemeClr val="tx1"/>
                </a:solidFill>
                <a:cs typeface="Arial" charset="0"/>
              </a:rPr>
              <a:t>Researchers have found that products labeled “green” often have as many toxic chemicals as conventional cleaning products.  </a:t>
            </a:r>
          </a:p>
        </p:txBody>
      </p:sp>
      <p:sp>
        <p:nvSpPr>
          <p:cNvPr id="6" name="TextBox 5"/>
          <p:cNvSpPr txBox="1"/>
          <p:nvPr/>
        </p:nvSpPr>
        <p:spPr>
          <a:xfrm>
            <a:off x="457200" y="4800600"/>
            <a:ext cx="8153400" cy="86360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marL="342900" indent="-342900">
              <a:lnSpc>
                <a:spcPts val="3000"/>
              </a:lnSpc>
              <a:buFont typeface="Arial" charset="0"/>
              <a:buChar char="•"/>
            </a:pPr>
            <a:r>
              <a:rPr lang="en-US">
                <a:solidFill>
                  <a:schemeClr val="tx1"/>
                </a:solidFill>
                <a:cs typeface="Arial" charset="0"/>
              </a:rPr>
              <a:t>These gaps in ingredient information on product labels make it difficult for the consumer to make wise choices when purchasing cleaning products.</a:t>
            </a:r>
          </a:p>
        </p:txBody>
      </p:sp>
      <p:sp>
        <p:nvSpPr>
          <p:cNvPr id="7" name="TextBox 6"/>
          <p:cNvSpPr txBox="1"/>
          <p:nvPr/>
        </p:nvSpPr>
        <p:spPr>
          <a:xfrm>
            <a:off x="-304800" y="381000"/>
            <a:ext cx="9601200" cy="1092607"/>
          </a:xfrm>
          <a:prstGeom prst="rect">
            <a:avLst/>
          </a:prstGeom>
          <a:noFill/>
        </p:spPr>
        <p:txBody>
          <a:bodyPr>
            <a:spAutoFit/>
          </a:bodyPr>
          <a:lstStyle/>
          <a:p>
            <a:pPr algn="ctr" fontAlgn="auto">
              <a:spcBef>
                <a:spcPts val="0"/>
              </a:spcBef>
              <a:spcAft>
                <a:spcPts val="0"/>
              </a:spcAft>
              <a:defRPr/>
            </a:pPr>
            <a:r>
              <a:rPr lang="en-US" sz="3200" b="1" dirty="0">
                <a:solidFill>
                  <a:schemeClr val="accent5">
                    <a:lumMod val="75000"/>
                  </a:schemeClr>
                </a:solidFill>
                <a:latin typeface="+mj-lt"/>
                <a:cs typeface="Lucida Sans"/>
              </a:rPr>
              <a:t>Health hazards of </a:t>
            </a:r>
            <a:r>
              <a:rPr lang="en-US" sz="3200" b="1" dirty="0" smtClean="0">
                <a:solidFill>
                  <a:schemeClr val="accent5">
                    <a:lumMod val="75000"/>
                  </a:schemeClr>
                </a:solidFill>
                <a:latin typeface="+mj-lt"/>
                <a:cs typeface="Lucida Sans"/>
              </a:rPr>
              <a:t>Cleaners</a:t>
            </a:r>
            <a:r>
              <a:rPr lang="en-US" sz="3200" b="1" dirty="0">
                <a:solidFill>
                  <a:schemeClr val="accent5">
                    <a:lumMod val="75000"/>
                  </a:schemeClr>
                </a:solidFill>
                <a:latin typeface="+mj-lt"/>
                <a:cs typeface="Lucida Sans"/>
              </a:rPr>
              <a:t>, </a:t>
            </a:r>
            <a:r>
              <a:rPr lang="en-US" sz="3200" b="1" dirty="0" smtClean="0">
                <a:solidFill>
                  <a:schemeClr val="accent5">
                    <a:lumMod val="75000"/>
                  </a:schemeClr>
                </a:solidFill>
                <a:latin typeface="+mj-lt"/>
                <a:cs typeface="Lucida Sans"/>
              </a:rPr>
              <a:t>Sanitizers </a:t>
            </a:r>
            <a:r>
              <a:rPr lang="en-US" sz="3200" b="1" dirty="0">
                <a:solidFill>
                  <a:schemeClr val="accent5">
                    <a:lumMod val="75000"/>
                  </a:schemeClr>
                </a:solidFill>
                <a:latin typeface="+mj-lt"/>
                <a:cs typeface="Lucida Sans"/>
              </a:rPr>
              <a:t>and </a:t>
            </a:r>
            <a:r>
              <a:rPr lang="en-US" sz="3200" b="1" dirty="0" smtClean="0">
                <a:solidFill>
                  <a:schemeClr val="accent5">
                    <a:lumMod val="75000"/>
                  </a:schemeClr>
                </a:solidFill>
                <a:latin typeface="+mj-lt"/>
                <a:cs typeface="Lucida Sans"/>
              </a:rPr>
              <a:t>Disinfectants </a:t>
            </a:r>
            <a:r>
              <a:rPr lang="en-US" sz="3300" b="1" u="sng" dirty="0">
                <a:solidFill>
                  <a:schemeClr val="accent5">
                    <a:lumMod val="75000"/>
                  </a:schemeClr>
                </a:solidFill>
                <a:latin typeface="+mj-lt"/>
                <a:cs typeface="Lucida Sans"/>
              </a:rPr>
              <a:t>Key Points</a:t>
            </a:r>
            <a:r>
              <a:rPr lang="en-US" sz="3200" b="1" dirty="0">
                <a:solidFill>
                  <a:schemeClr val="accent5">
                    <a:lumMod val="75000"/>
                  </a:schemeClr>
                </a:solidFill>
                <a:latin typeface="+mj-lt"/>
                <a:cs typeface="Lucida Sans"/>
              </a:rPr>
              <a:t>:  </a:t>
            </a:r>
            <a:endParaRPr lang="en-US" sz="3200" dirty="0">
              <a:solidFill>
                <a:schemeClr val="accent5">
                  <a:lumMod val="75000"/>
                </a:schemeClr>
              </a:solidFill>
              <a:latin typeface="+mj-lt"/>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p:txBody>
          <a:bodyPr>
            <a:normAutofit/>
          </a:bodyPr>
          <a:lstStyle/>
          <a:p>
            <a:pPr marL="0" lvl="1" indent="0" eaLnBrk="1" hangingPunct="1">
              <a:buFont typeface="Verdana" pitchFamily="34" charset="0"/>
              <a:buNone/>
            </a:pPr>
            <a:r>
              <a:rPr lang="en-US" sz="2000" b="1" smtClean="0">
                <a:solidFill>
                  <a:schemeClr val="tx1"/>
                </a:solidFill>
              </a:rPr>
              <a:t>Many cleaning, sanitizing, and disinfecting products can irritate the lungs, and trigger or even cause asthma.</a:t>
            </a:r>
          </a:p>
          <a:p>
            <a:pPr marL="0" lvl="1" indent="0" eaLnBrk="1" hangingPunct="1">
              <a:buFont typeface="Verdana" pitchFamily="34" charset="0"/>
              <a:buNone/>
            </a:pPr>
            <a:endParaRPr lang="en-US" sz="2000" b="1" smtClean="0">
              <a:solidFill>
                <a:schemeClr val="tx1"/>
              </a:solidFill>
            </a:endParaRPr>
          </a:p>
          <a:p>
            <a:pPr marL="0" lvl="1" indent="0" eaLnBrk="1" hangingPunct="1">
              <a:buFont typeface="Verdana" pitchFamily="34" charset="0"/>
              <a:buNone/>
            </a:pPr>
            <a:r>
              <a:rPr lang="en-US" sz="2000" b="1" smtClean="0">
                <a:solidFill>
                  <a:schemeClr val="tx1"/>
                </a:solidFill>
              </a:rPr>
              <a:t>Asthma is a chronic inflammatory disorder of the airways in the lungs that results in:</a:t>
            </a:r>
          </a:p>
          <a:p>
            <a:pPr marL="836613" lvl="2" indent="-342900" eaLnBrk="1" hangingPunct="1">
              <a:buFont typeface="Arial" charset="0"/>
              <a:buChar char="•"/>
            </a:pPr>
            <a:r>
              <a:rPr lang="en-US" sz="2000" smtClean="0">
                <a:solidFill>
                  <a:schemeClr val="tx1"/>
                </a:solidFill>
              </a:rPr>
              <a:t>Wheezing</a:t>
            </a:r>
          </a:p>
          <a:p>
            <a:pPr marL="836613" lvl="2" indent="-342900" eaLnBrk="1" hangingPunct="1">
              <a:buFont typeface="Arial" charset="0"/>
              <a:buChar char="•"/>
            </a:pPr>
            <a:r>
              <a:rPr lang="en-US" sz="2000" smtClean="0">
                <a:solidFill>
                  <a:schemeClr val="tx1"/>
                </a:solidFill>
              </a:rPr>
              <a:t>Coughing</a:t>
            </a:r>
          </a:p>
          <a:p>
            <a:pPr marL="836613" lvl="2" indent="-342900" eaLnBrk="1" hangingPunct="1">
              <a:buFont typeface="Arial" charset="0"/>
              <a:buChar char="•"/>
            </a:pPr>
            <a:r>
              <a:rPr lang="en-US" sz="2000" smtClean="0">
                <a:solidFill>
                  <a:schemeClr val="tx1"/>
                </a:solidFill>
              </a:rPr>
              <a:t>Chest tightness</a:t>
            </a:r>
          </a:p>
          <a:p>
            <a:pPr marL="836613" lvl="2" indent="-342900" eaLnBrk="1" hangingPunct="1">
              <a:buFont typeface="Arial" charset="0"/>
              <a:buChar char="•"/>
            </a:pPr>
            <a:r>
              <a:rPr lang="en-US" sz="2000" smtClean="0">
                <a:solidFill>
                  <a:schemeClr val="tx1"/>
                </a:solidFill>
              </a:rPr>
              <a:t>Trouble breathing</a:t>
            </a:r>
          </a:p>
          <a:p>
            <a:pPr marL="109538" indent="0" eaLnBrk="1" hangingPunct="1">
              <a:buFont typeface="Wingdings 3" pitchFamily="18" charset="2"/>
              <a:buNone/>
            </a:pPr>
            <a:endParaRPr lang="en-US" sz="1200" smtClean="0"/>
          </a:p>
        </p:txBody>
      </p:sp>
      <p:sp>
        <p:nvSpPr>
          <p:cNvPr id="5" name="Title 4"/>
          <p:cNvSpPr>
            <a:spLocks noGrp="1"/>
          </p:cNvSpPr>
          <p:nvPr>
            <p:ph type="title"/>
          </p:nvPr>
        </p:nvSpPr>
        <p:spPr/>
        <p:txBody>
          <a:bodyPr/>
          <a:lstStyle/>
          <a:p>
            <a:pPr eaLnBrk="1" fontAlgn="auto" hangingPunct="1">
              <a:spcAft>
                <a:spcPts val="0"/>
              </a:spcAft>
              <a:defRPr/>
            </a:pPr>
            <a:r>
              <a:rPr lang="en-US" sz="3200" b="1" dirty="0" smtClean="0">
                <a:solidFill>
                  <a:srgbClr val="2962A2"/>
                </a:solidFill>
                <a:latin typeface="+mj-lt"/>
              </a:rPr>
              <a:t>Asthma and </a:t>
            </a:r>
            <a:r>
              <a:rPr lang="en-US" sz="3200" b="1" dirty="0" err="1" smtClean="0">
                <a:solidFill>
                  <a:srgbClr val="2962A2"/>
                </a:solidFill>
                <a:latin typeface="+mj-lt"/>
              </a:rPr>
              <a:t>Asthmagens</a:t>
            </a:r>
            <a:endParaRPr lang="en-US" sz="3200" b="1" dirty="0">
              <a:solidFill>
                <a:srgbClr val="2962A2"/>
              </a:solidFill>
              <a:latin typeface="+mj-lt"/>
            </a:endParaRPr>
          </a:p>
        </p:txBody>
      </p:sp>
      <p:pic>
        <p:nvPicPr>
          <p:cNvPr id="67587" name="Picture 3"/>
          <p:cNvPicPr>
            <a:picLocks noChangeAspect="1" noChangeArrowheads="1"/>
          </p:cNvPicPr>
          <p:nvPr/>
        </p:nvPicPr>
        <p:blipFill>
          <a:blip r:embed="rId2"/>
          <a:srcRect/>
          <a:stretch>
            <a:fillRect/>
          </a:stretch>
        </p:blipFill>
        <p:spPr bwMode="auto">
          <a:xfrm>
            <a:off x="4191000" y="2895600"/>
            <a:ext cx="4414838"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514350" indent="-514350">
              <a:spcBef>
                <a:spcPct val="20000"/>
              </a:spcBef>
              <a:buFont typeface="Lucida Sans" pitchFamily="34" charset="0"/>
              <a:buAutoNum type="arabicPeriod"/>
            </a:pPr>
            <a:r>
              <a:rPr lang="en-US" sz="2400" smtClean="0">
                <a:solidFill>
                  <a:schemeClr val="tx1"/>
                </a:solidFill>
                <a:latin typeface="News Gothic MT"/>
                <a:ea typeface="ヒラギノ角ゴ Pro W3"/>
                <a:cs typeface="News Gothic MT"/>
              </a:rPr>
              <a:t>What’s your name?</a:t>
            </a:r>
          </a:p>
          <a:p>
            <a:pPr marL="514350" indent="-514350">
              <a:spcBef>
                <a:spcPct val="20000"/>
              </a:spcBef>
              <a:buFont typeface="Lucida Sans" pitchFamily="34" charset="0"/>
              <a:buAutoNum type="arabicPeriod"/>
            </a:pPr>
            <a:r>
              <a:rPr lang="en-US" sz="2400" smtClean="0">
                <a:solidFill>
                  <a:schemeClr val="tx1"/>
                </a:solidFill>
                <a:latin typeface="News Gothic MT"/>
                <a:ea typeface="ヒラギノ角ゴ Pro W3"/>
                <a:cs typeface="News Gothic MT"/>
              </a:rPr>
              <a:t>What is the most important thing you do to prevent the transmission of infectious diseases in your ECE program?</a:t>
            </a:r>
          </a:p>
          <a:p>
            <a:pPr marL="514350" indent="-514350">
              <a:spcBef>
                <a:spcPct val="20000"/>
              </a:spcBef>
              <a:buFont typeface="Lucida Sans" pitchFamily="34" charset="0"/>
              <a:buAutoNum type="arabicPeriod"/>
            </a:pPr>
            <a:r>
              <a:rPr lang="en-US" sz="2400" smtClean="0">
                <a:solidFill>
                  <a:schemeClr val="tx1"/>
                </a:solidFill>
                <a:latin typeface="News Gothic MT"/>
                <a:ea typeface="ヒラギノ角ゴ Pro W3"/>
                <a:cs typeface="News Gothic MT"/>
              </a:rPr>
              <a:t>What concerns do you have about cleaning, sanitizing and disinfecting?</a:t>
            </a:r>
          </a:p>
          <a:p>
            <a:pPr marL="514350" indent="-514350">
              <a:spcBef>
                <a:spcPct val="20000"/>
              </a:spcBef>
              <a:buFont typeface="Lucida Sans" pitchFamily="34" charset="0"/>
              <a:buAutoNum type="arabicPeriod"/>
            </a:pPr>
            <a:r>
              <a:rPr lang="en-US" sz="2400" smtClean="0">
                <a:solidFill>
                  <a:schemeClr val="tx1"/>
                </a:solidFill>
                <a:latin typeface="News Gothic MT"/>
                <a:ea typeface="ヒラギノ角ゴ Pro W3"/>
                <a:cs typeface="News Gothic MT"/>
              </a:rPr>
              <a:t>What would you like to learn from today’s workshop?</a:t>
            </a:r>
          </a:p>
          <a:p>
            <a:pPr marL="514350" indent="-514350" eaLnBrk="1" hangingPunct="1"/>
            <a:endParaRPr lang="en-US" smtClean="0">
              <a:solidFill>
                <a:schemeClr val="tx1"/>
              </a:solidFill>
              <a:ea typeface="ヒラギノ角ゴ Pro W3"/>
              <a:cs typeface="News Gothic MT"/>
            </a:endParaRPr>
          </a:p>
        </p:txBody>
      </p:sp>
      <p:sp>
        <p:nvSpPr>
          <p:cNvPr id="3" name="Title 2"/>
          <p:cNvSpPr>
            <a:spLocks noGrp="1"/>
          </p:cNvSpPr>
          <p:nvPr>
            <p:ph type="title"/>
          </p:nvPr>
        </p:nvSpPr>
        <p:spPr/>
        <p:txBody>
          <a:bodyPr/>
          <a:lstStyle/>
          <a:p>
            <a:pPr eaLnBrk="1" fontAlgn="auto" hangingPunct="1">
              <a:spcAft>
                <a:spcPts val="0"/>
              </a:spcAft>
              <a:defRPr/>
            </a:pPr>
            <a:r>
              <a:rPr lang="en-US" sz="4800" dirty="0">
                <a:latin typeface="+mj-lt"/>
                <a:cs typeface="Lucida Sans"/>
              </a:rPr>
              <a:t>Icebreaker </a:t>
            </a:r>
            <a:r>
              <a:rPr lang="en-US" sz="4800" dirty="0" smtClean="0">
                <a:latin typeface="+mj-lt"/>
                <a:cs typeface="Lucida Sans"/>
              </a:rPr>
              <a:t>Questions</a:t>
            </a:r>
            <a:endParaRPr lang="en-US" sz="4800" dirty="0">
              <a:latin typeface="+mj-lt"/>
              <a:cs typeface="Lucida San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lstStyle/>
          <a:p>
            <a:pPr eaLnBrk="1" fontAlgn="auto" hangingPunct="1">
              <a:spcAft>
                <a:spcPts val="0"/>
              </a:spcAft>
              <a:defRPr/>
            </a:pPr>
            <a:r>
              <a:rPr lang="en-US" sz="2800" b="1" dirty="0" smtClean="0">
                <a:latin typeface="+mj-lt"/>
              </a:rPr>
              <a:t>Asthma and </a:t>
            </a:r>
            <a:r>
              <a:rPr lang="en-US" sz="2800" b="1" dirty="0" err="1" smtClean="0">
                <a:latin typeface="+mj-lt"/>
              </a:rPr>
              <a:t>Asthmagens</a:t>
            </a:r>
            <a:endParaRPr lang="en-US" sz="2800" b="1" dirty="0">
              <a:latin typeface="+mj-lt"/>
            </a:endParaRPr>
          </a:p>
        </p:txBody>
      </p:sp>
      <p:graphicFrame>
        <p:nvGraphicFramePr>
          <p:cNvPr id="16" name="Diagram 15"/>
          <p:cNvGraphicFramePr/>
          <p:nvPr/>
        </p:nvGraphicFramePr>
        <p:xfrm>
          <a:off x="258762" y="1053418"/>
          <a:ext cx="8839200" cy="4724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p:cNvSpPr txBox="1"/>
          <p:nvPr/>
        </p:nvSpPr>
        <p:spPr>
          <a:xfrm>
            <a:off x="1066800" y="1524000"/>
            <a:ext cx="3657600" cy="4821238"/>
          </a:xfrm>
          <a:prstGeom prst="rect">
            <a:avLst/>
          </a:prstGeom>
          <a:noFill/>
        </p:spPr>
        <p:txBody>
          <a:bodyPr>
            <a:spAutoFit/>
          </a:bodyPr>
          <a:lstStyle/>
          <a:p>
            <a:r>
              <a:rPr lang="en-US" sz="2800" b="1">
                <a:latin typeface="Book Antiqua" pitchFamily="18" charset="0"/>
              </a:rPr>
              <a:t>Asthma Triggers:</a:t>
            </a:r>
          </a:p>
          <a:p>
            <a:r>
              <a:rPr lang="en-US" b="1">
                <a:latin typeface="Book Antiqua" pitchFamily="18" charset="0"/>
              </a:rPr>
              <a:t>Once a person has asthma,    exposure to these “triggers” </a:t>
            </a:r>
          </a:p>
          <a:p>
            <a:r>
              <a:rPr lang="en-US" b="1">
                <a:latin typeface="Book Antiqua" pitchFamily="18" charset="0"/>
              </a:rPr>
              <a:t>can cause an episode of asthma.  </a:t>
            </a:r>
          </a:p>
          <a:p>
            <a:endParaRPr lang="en-US" b="1">
              <a:latin typeface="Book Antiqua" pitchFamily="18" charset="0"/>
            </a:endParaRPr>
          </a:p>
          <a:p>
            <a:r>
              <a:rPr lang="en-US" b="1">
                <a:latin typeface="Book Antiqua" pitchFamily="18" charset="0"/>
              </a:rPr>
              <a:t>These triggers include:</a:t>
            </a:r>
          </a:p>
          <a:p>
            <a:pPr>
              <a:buFont typeface="Arial" charset="0"/>
              <a:buChar char="•"/>
            </a:pPr>
            <a:r>
              <a:rPr lang="en-US">
                <a:latin typeface="Book Antiqua" pitchFamily="18" charset="0"/>
              </a:rPr>
              <a:t>Household Dust and dust mites</a:t>
            </a:r>
          </a:p>
          <a:p>
            <a:pPr>
              <a:buFont typeface="Arial" charset="0"/>
              <a:buChar char="•"/>
            </a:pPr>
            <a:r>
              <a:rPr lang="en-US">
                <a:latin typeface="Book Antiqua" pitchFamily="18" charset="0"/>
              </a:rPr>
              <a:t>Pets</a:t>
            </a:r>
          </a:p>
          <a:p>
            <a:pPr>
              <a:buFont typeface="Arial" charset="0"/>
              <a:buChar char="•"/>
            </a:pPr>
            <a:r>
              <a:rPr lang="en-US">
                <a:latin typeface="Book Antiqua" pitchFamily="18" charset="0"/>
              </a:rPr>
              <a:t>Cockroaches</a:t>
            </a:r>
          </a:p>
          <a:p>
            <a:pPr>
              <a:buFont typeface="Arial" charset="0"/>
              <a:buChar char="•"/>
            </a:pPr>
            <a:r>
              <a:rPr lang="en-US">
                <a:latin typeface="Book Antiqua" pitchFamily="18" charset="0"/>
              </a:rPr>
              <a:t>Mold</a:t>
            </a:r>
          </a:p>
          <a:p>
            <a:pPr>
              <a:buFont typeface="Arial" charset="0"/>
              <a:buChar char="•"/>
            </a:pPr>
            <a:r>
              <a:rPr lang="en-US">
                <a:latin typeface="Book Antiqua" pitchFamily="18" charset="0"/>
              </a:rPr>
              <a:t>Cigarettes</a:t>
            </a:r>
          </a:p>
          <a:p>
            <a:pPr>
              <a:buFont typeface="Arial" charset="0"/>
              <a:buChar char="•"/>
            </a:pPr>
            <a:r>
              <a:rPr lang="en-US" b="1" u="sng">
                <a:latin typeface="Book Antiqua" pitchFamily="18" charset="0"/>
              </a:rPr>
              <a:t>Cleaning Products</a:t>
            </a:r>
          </a:p>
          <a:p>
            <a:endParaRPr lang="en-US" sz="2800">
              <a:latin typeface="Book Antiqua" pitchFamily="18" charset="0"/>
            </a:endParaRPr>
          </a:p>
          <a:p>
            <a:endParaRPr lang="en-US" sz="2800">
              <a:latin typeface="Book Antiqua" pitchFamily="18" charset="0"/>
            </a:endParaRPr>
          </a:p>
          <a:p>
            <a:endParaRPr lang="en-US" sz="2800">
              <a:solidFill>
                <a:srgbClr val="4083CF"/>
              </a:solidFill>
              <a:latin typeface="Book Antiqua" pitchFamily="18" charset="0"/>
            </a:endParaRPr>
          </a:p>
        </p:txBody>
      </p:sp>
      <p:sp>
        <p:nvSpPr>
          <p:cNvPr id="20" name="Straight Connector 19"/>
          <p:cNvSpPr/>
          <p:nvPr/>
        </p:nvSpPr>
        <p:spPr>
          <a:xfrm>
            <a:off x="7458075" y="7553325"/>
            <a:ext cx="4479925" cy="0"/>
          </a:xfrm>
          <a:prstGeom prst="line">
            <a:avLst/>
          </a:prstGeom>
        </p:spPr>
        <p:style>
          <a:lnRef idx="1">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half" idx="1"/>
          </p:nvPr>
        </p:nvSpPr>
        <p:spPr>
          <a:xfrm>
            <a:off x="457200" y="1524000"/>
            <a:ext cx="4267200" cy="4525963"/>
          </a:xfrm>
        </p:spPr>
        <p:txBody>
          <a:bodyPr>
            <a:normAutofit/>
          </a:bodyPr>
          <a:lstStyle/>
          <a:p>
            <a:pPr marL="234950" lvl="1" indent="-234950" eaLnBrk="1" hangingPunct="1">
              <a:buFont typeface="Arial" charset="0"/>
              <a:buChar char="•"/>
            </a:pPr>
            <a:r>
              <a:rPr lang="en-US" sz="1800" smtClean="0">
                <a:solidFill>
                  <a:schemeClr val="tx1"/>
                </a:solidFill>
              </a:rPr>
              <a:t>Endocrine Disruptors are chemicals that interrupt or imitate natural hormonal messages. </a:t>
            </a:r>
          </a:p>
          <a:p>
            <a:pPr marL="234950" lvl="1" indent="-234950" eaLnBrk="1" hangingPunct="1">
              <a:buFont typeface="Verdana" pitchFamily="34" charset="0"/>
              <a:buNone/>
            </a:pPr>
            <a:endParaRPr lang="en-US" sz="1800" smtClean="0">
              <a:solidFill>
                <a:schemeClr val="tx1"/>
              </a:solidFill>
            </a:endParaRPr>
          </a:p>
          <a:p>
            <a:pPr marL="234950" lvl="1" indent="-234950" eaLnBrk="1" hangingPunct="1">
              <a:buFont typeface="Arial" charset="0"/>
              <a:buChar char="•"/>
            </a:pPr>
            <a:r>
              <a:rPr lang="en-US" sz="1800" smtClean="0">
                <a:solidFill>
                  <a:schemeClr val="tx1"/>
                </a:solidFill>
              </a:rPr>
              <a:t>Since hormones work at very small doses, endocrine disrupting chemicals can also affect health in very small amounts. </a:t>
            </a:r>
          </a:p>
          <a:p>
            <a:pPr marL="234950" lvl="1" indent="-234950" eaLnBrk="1" hangingPunct="1">
              <a:buFont typeface="Arial" charset="0"/>
              <a:buChar char="•"/>
            </a:pPr>
            <a:endParaRPr lang="en-US" sz="1800" smtClean="0">
              <a:solidFill>
                <a:schemeClr val="tx1"/>
              </a:solidFill>
            </a:endParaRPr>
          </a:p>
          <a:p>
            <a:pPr marL="234950" lvl="1" indent="-234950" eaLnBrk="1" hangingPunct="1">
              <a:buFont typeface="Arial" charset="0"/>
              <a:buChar char="•"/>
            </a:pPr>
            <a:r>
              <a:rPr lang="en-US" sz="1800" smtClean="0">
                <a:solidFill>
                  <a:schemeClr val="tx1"/>
                </a:solidFill>
              </a:rPr>
              <a:t>Endocrine disruptors may cause: </a:t>
            </a:r>
          </a:p>
          <a:p>
            <a:pPr marL="234950" lvl="1" indent="-234950" eaLnBrk="1" hangingPunct="1">
              <a:buFont typeface="Verdana" pitchFamily="34" charset="0"/>
              <a:buNone/>
            </a:pPr>
            <a:r>
              <a:rPr lang="en-US" sz="1800" smtClean="0">
                <a:solidFill>
                  <a:schemeClr val="tx1"/>
                </a:solidFill>
              </a:rPr>
              <a:t>-reduced fertility in women and men</a:t>
            </a:r>
          </a:p>
          <a:p>
            <a:pPr marL="234950" lvl="1" indent="-234950" eaLnBrk="1" hangingPunct="1">
              <a:buFont typeface="Verdana" pitchFamily="34" charset="0"/>
              <a:buNone/>
            </a:pPr>
            <a:r>
              <a:rPr lang="en-US" sz="1800" smtClean="0">
                <a:solidFill>
                  <a:schemeClr val="tx1"/>
                </a:solidFill>
              </a:rPr>
              <a:t>-early puberty in girls </a:t>
            </a:r>
          </a:p>
          <a:p>
            <a:pPr marL="234950" lvl="1" indent="-234950" eaLnBrk="1" hangingPunct="1">
              <a:buFont typeface="Verdana" pitchFamily="34" charset="0"/>
              <a:buNone/>
            </a:pPr>
            <a:r>
              <a:rPr lang="en-US" sz="1800" smtClean="0">
                <a:solidFill>
                  <a:schemeClr val="tx1"/>
                </a:solidFill>
              </a:rPr>
              <a:t>-increases in cancers of the breast, ovaries, and prostate.</a:t>
            </a:r>
          </a:p>
          <a:p>
            <a:pPr marL="234950" lvl="1" indent="-234950" eaLnBrk="1" hangingPunct="1">
              <a:buFont typeface="Arial" charset="0"/>
              <a:buChar char="•"/>
            </a:pPr>
            <a:endParaRPr lang="en-US" sz="1800" smtClean="0">
              <a:solidFill>
                <a:schemeClr val="tx1"/>
              </a:solidFill>
            </a:endParaRPr>
          </a:p>
          <a:p>
            <a:pPr marL="234950" lvl="1" indent="-234950" eaLnBrk="1" hangingPunct="1">
              <a:buFont typeface="Arial" charset="0"/>
              <a:buChar char="•"/>
            </a:pPr>
            <a:endParaRPr lang="en-US" sz="2800" smtClean="0">
              <a:solidFill>
                <a:srgbClr val="4083CF"/>
              </a:solidFill>
            </a:endParaRPr>
          </a:p>
          <a:p>
            <a:pPr marL="234950" lvl="1" indent="-234950" eaLnBrk="1" hangingPunct="1">
              <a:buFont typeface="Verdana" pitchFamily="34" charset="0"/>
              <a:buNone/>
            </a:pPr>
            <a:endParaRPr lang="en-US" sz="2800" smtClean="0">
              <a:solidFill>
                <a:srgbClr val="4083CF"/>
              </a:solidFill>
            </a:endParaRPr>
          </a:p>
          <a:p>
            <a:pPr marL="234950" lvl="1" indent="-234950" eaLnBrk="1" hangingPunct="1">
              <a:buFont typeface="Arial" charset="0"/>
              <a:buChar char="•"/>
            </a:pPr>
            <a:endParaRPr lang="en-US" smtClean="0">
              <a:solidFill>
                <a:srgbClr val="4083CF"/>
              </a:solidFill>
            </a:endParaRPr>
          </a:p>
          <a:p>
            <a:pPr marL="342900" eaLnBrk="1" hangingPunct="1"/>
            <a:endParaRPr lang="en-US" sz="2900" b="1" smtClean="0"/>
          </a:p>
        </p:txBody>
      </p:sp>
      <p:sp>
        <p:nvSpPr>
          <p:cNvPr id="70658" name="Content Placeholder 4"/>
          <p:cNvSpPr>
            <a:spLocks noGrp="1"/>
          </p:cNvSpPr>
          <p:nvPr>
            <p:ph sz="half" idx="2"/>
          </p:nvPr>
        </p:nvSpPr>
        <p:spPr>
          <a:xfrm>
            <a:off x="4648200" y="1481138"/>
            <a:ext cx="4038600" cy="4525962"/>
          </a:xfrm>
        </p:spPr>
        <p:txBody>
          <a:bodyPr/>
          <a:lstStyle/>
          <a:p>
            <a:pPr eaLnBrk="1" hangingPunct="1"/>
            <a:endParaRPr lang="en-US" smtClean="0"/>
          </a:p>
        </p:txBody>
      </p:sp>
      <p:pic>
        <p:nvPicPr>
          <p:cNvPr id="70659" name="Picture 7"/>
          <p:cNvPicPr>
            <a:picLocks noChangeAspect="1" noChangeArrowheads="1"/>
          </p:cNvPicPr>
          <p:nvPr/>
        </p:nvPicPr>
        <p:blipFill>
          <a:blip r:embed="rId3"/>
          <a:srcRect/>
          <a:stretch>
            <a:fillRect/>
          </a:stretch>
        </p:blipFill>
        <p:spPr bwMode="auto">
          <a:xfrm>
            <a:off x="4572000" y="1447800"/>
            <a:ext cx="4191000" cy="4267200"/>
          </a:xfrm>
          <a:prstGeom prst="rect">
            <a:avLst/>
          </a:prstGeom>
          <a:noFill/>
          <a:ln w="9525">
            <a:noFill/>
            <a:miter lim="800000"/>
            <a:headEnd/>
            <a:tailEnd/>
          </a:ln>
        </p:spPr>
      </p:pic>
      <p:sp>
        <p:nvSpPr>
          <p:cNvPr id="9" name="Title 8"/>
          <p:cNvSpPr txBox="1">
            <a:spLocks noGrp="1"/>
          </p:cNvSpPr>
          <p:nvPr>
            <p:ph type="title"/>
          </p:nvPr>
        </p:nvSpPr>
        <p:spPr>
          <a:xfrm>
            <a:off x="228600" y="553749"/>
            <a:ext cx="8458200" cy="584776"/>
          </a:xfrm>
        </p:spPr>
        <p:txBody>
          <a:bodyPr wrap="square">
            <a:spAutoFit/>
          </a:bodyPr>
          <a:lstStyle/>
          <a:p>
            <a:pPr eaLnBrk="1" fontAlgn="auto" hangingPunct="1">
              <a:spcAft>
                <a:spcPts val="0"/>
              </a:spcAft>
              <a:defRPr/>
            </a:pPr>
            <a:r>
              <a:rPr lang="en-US" sz="3200" b="1" dirty="0" smtClean="0">
                <a:solidFill>
                  <a:srgbClr val="2962A2"/>
                </a:solidFill>
                <a:latin typeface="+mj-lt"/>
              </a:rPr>
              <a:t>Endocrine Disrupting Chemicals (EDCs)</a:t>
            </a:r>
            <a:endParaRPr lang="en-US" sz="2800" b="1" dirty="0">
              <a:solidFill>
                <a:srgbClr val="2962A2"/>
              </a:solidFill>
              <a:latin typeface="+mj-lt"/>
            </a:endParaRPr>
          </a:p>
        </p:txBody>
      </p:sp>
      <p:sp>
        <p:nvSpPr>
          <p:cNvPr id="6" name="TextBox 5"/>
          <p:cNvSpPr txBox="1"/>
          <p:nvPr/>
        </p:nvSpPr>
        <p:spPr>
          <a:xfrm rot="10800000" flipV="1">
            <a:off x="1446213" y="5715000"/>
            <a:ext cx="6783387" cy="925513"/>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r>
              <a:rPr lang="en-US">
                <a:solidFill>
                  <a:schemeClr val="tx1"/>
                </a:solidFill>
                <a:cs typeface="Arial" charset="0"/>
              </a:rPr>
              <a:t>Very small doses of EDC’s can harm people in different ways, essentially tricking the body into responding to chemicals as hormones during key stages of development.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228600" y="1295400"/>
            <a:ext cx="8915400" cy="4678363"/>
          </a:xfrm>
          <a:ln>
            <a:solidFill>
              <a:srgbClr val="5A8128"/>
            </a:solidFill>
          </a:ln>
        </p:spPr>
        <p:txBody>
          <a:bodyPr>
            <a:normAutofit/>
          </a:bodyPr>
          <a:lstStyle/>
          <a:p>
            <a:pPr marL="109538" indent="0" eaLnBrk="1" hangingPunct="1">
              <a:lnSpc>
                <a:spcPts val="3000"/>
              </a:lnSpc>
              <a:buFont typeface="Wingdings 3" pitchFamily="18" charset="2"/>
              <a:buNone/>
            </a:pPr>
            <a:r>
              <a:rPr lang="en-US" sz="2000" smtClean="0">
                <a:solidFill>
                  <a:schemeClr val="tx1"/>
                </a:solidFill>
              </a:rPr>
              <a:t>Many cleaners, sanitizers, disinfectants, and fragrances (even those marketed as ‘green’) pollute the air, water, and soil. </a:t>
            </a:r>
            <a:endParaRPr lang="en-US" sz="2000" b="1" smtClean="0">
              <a:solidFill>
                <a:schemeClr val="tx1"/>
              </a:solidFill>
            </a:endParaRPr>
          </a:p>
          <a:p>
            <a:pPr marL="109538" indent="0" eaLnBrk="1" hangingPunct="1">
              <a:lnSpc>
                <a:spcPts val="3000"/>
              </a:lnSpc>
              <a:buFont typeface="Wingdings 3" pitchFamily="18" charset="2"/>
              <a:buNone/>
            </a:pPr>
            <a:r>
              <a:rPr lang="en-US" sz="1800" b="1" smtClean="0">
                <a:solidFill>
                  <a:schemeClr val="tx1"/>
                </a:solidFill>
              </a:rPr>
              <a:t>     </a:t>
            </a:r>
          </a:p>
          <a:p>
            <a:pPr marL="109538" indent="0" eaLnBrk="1" hangingPunct="1">
              <a:lnSpc>
                <a:spcPts val="3000"/>
              </a:lnSpc>
              <a:buFont typeface="Wingdings 3" pitchFamily="18" charset="2"/>
              <a:buNone/>
            </a:pPr>
            <a:r>
              <a:rPr lang="en-US" sz="2000" b="1" smtClean="0">
                <a:solidFill>
                  <a:schemeClr val="tx1"/>
                </a:solidFill>
              </a:rPr>
              <a:t>A clean ECE Center</a:t>
            </a:r>
            <a:r>
              <a:rPr lang="en-US" sz="1800" b="1" smtClean="0">
                <a:solidFill>
                  <a:schemeClr val="tx1"/>
                </a:solidFill>
              </a:rPr>
              <a:t>                                                 </a:t>
            </a:r>
            <a:r>
              <a:rPr lang="en-US" sz="2000" b="1" smtClean="0">
                <a:solidFill>
                  <a:schemeClr val="tx1"/>
                </a:solidFill>
              </a:rPr>
              <a:t>Damage to the Environment</a:t>
            </a:r>
          </a:p>
          <a:p>
            <a:pPr marL="109538" indent="0" algn="ctr" eaLnBrk="1" hangingPunct="1">
              <a:lnSpc>
                <a:spcPts val="3000"/>
              </a:lnSpc>
              <a:buFont typeface="Wingdings 3" pitchFamily="18" charset="2"/>
              <a:buNone/>
            </a:pPr>
            <a:endParaRPr lang="en-US" sz="2800" b="1" smtClean="0">
              <a:solidFill>
                <a:schemeClr val="tx1"/>
              </a:solidFill>
            </a:endParaRPr>
          </a:p>
          <a:p>
            <a:pPr marL="109538" indent="0" algn="ctr" eaLnBrk="1" hangingPunct="1">
              <a:lnSpc>
                <a:spcPts val="3000"/>
              </a:lnSpc>
              <a:buFont typeface="Wingdings 3" pitchFamily="18" charset="2"/>
              <a:buNone/>
            </a:pPr>
            <a:r>
              <a:rPr lang="en-US" sz="2800" b="1" smtClean="0">
                <a:solidFill>
                  <a:schemeClr val="tx1"/>
                </a:solidFill>
              </a:rPr>
              <a:t>May cause</a:t>
            </a:r>
          </a:p>
          <a:p>
            <a:pPr marL="109538" indent="0" eaLnBrk="1" hangingPunct="1">
              <a:lnSpc>
                <a:spcPts val="3000"/>
              </a:lnSpc>
            </a:pPr>
            <a:endParaRPr lang="en-US" sz="4900" smtClean="0">
              <a:solidFill>
                <a:schemeClr val="tx1"/>
              </a:solidFill>
            </a:endParaRPr>
          </a:p>
          <a:p>
            <a:pPr marL="109538" indent="0" eaLnBrk="1" hangingPunct="1">
              <a:lnSpc>
                <a:spcPts val="3000"/>
              </a:lnSpc>
            </a:pPr>
            <a:endParaRPr lang="en-US" sz="4900" smtClean="0"/>
          </a:p>
          <a:p>
            <a:pPr marL="109538" indent="0" eaLnBrk="1" hangingPunct="1">
              <a:lnSpc>
                <a:spcPts val="3000"/>
              </a:lnSpc>
            </a:pPr>
            <a:endParaRPr lang="en-US" sz="2800" smtClean="0"/>
          </a:p>
          <a:p>
            <a:pPr marL="109538" indent="0" eaLnBrk="1" hangingPunct="1">
              <a:lnSpc>
                <a:spcPts val="3000"/>
              </a:lnSpc>
            </a:pPr>
            <a:endParaRPr lang="en-US" sz="2800" smtClean="0">
              <a:solidFill>
                <a:srgbClr val="2B80E2"/>
              </a:solidFill>
              <a:latin typeface="Times New Roman" pitchFamily="18" charset="0"/>
              <a:cs typeface="Times New Roman" pitchFamily="18" charset="0"/>
            </a:endParaRPr>
          </a:p>
        </p:txBody>
      </p:sp>
      <p:sp>
        <p:nvSpPr>
          <p:cNvPr id="7" name="Title 6"/>
          <p:cNvSpPr>
            <a:spLocks noGrp="1"/>
          </p:cNvSpPr>
          <p:nvPr>
            <p:ph type="title"/>
          </p:nvPr>
        </p:nvSpPr>
        <p:spPr>
          <a:xfrm>
            <a:off x="463550" y="311150"/>
            <a:ext cx="8229600" cy="1143000"/>
          </a:xfrm>
        </p:spPr>
        <p:txBody>
          <a:bodyPr/>
          <a:lstStyle/>
          <a:p>
            <a:pPr eaLnBrk="1" fontAlgn="auto" hangingPunct="1">
              <a:spcAft>
                <a:spcPts val="0"/>
              </a:spcAft>
              <a:defRPr/>
            </a:pPr>
            <a:r>
              <a:rPr lang="en-US" sz="2800" b="1" dirty="0" smtClean="0">
                <a:solidFill>
                  <a:srgbClr val="2962A2"/>
                </a:solidFill>
                <a:latin typeface="+mj-lt"/>
              </a:rPr>
              <a:t>What About the Environment?</a:t>
            </a:r>
            <a:endParaRPr lang="en-US" sz="2800" b="1" dirty="0">
              <a:solidFill>
                <a:srgbClr val="2962A2"/>
              </a:solidFill>
              <a:latin typeface="+mj-lt"/>
            </a:endParaRPr>
          </a:p>
        </p:txBody>
      </p:sp>
      <p:pic>
        <p:nvPicPr>
          <p:cNvPr id="72707" name="Picture 3" descr="ECE center kids playing.jpg"/>
          <p:cNvPicPr>
            <a:picLocks noChangeAspect="1"/>
          </p:cNvPicPr>
          <p:nvPr/>
        </p:nvPicPr>
        <p:blipFill>
          <a:blip r:embed="rId2"/>
          <a:srcRect/>
          <a:stretch>
            <a:fillRect/>
          </a:stretch>
        </p:blipFill>
        <p:spPr bwMode="auto">
          <a:xfrm>
            <a:off x="304800" y="3048000"/>
            <a:ext cx="3048000" cy="2286000"/>
          </a:xfrm>
          <a:prstGeom prst="rect">
            <a:avLst/>
          </a:prstGeom>
          <a:noFill/>
          <a:ln w="9525">
            <a:noFill/>
            <a:miter lim="800000"/>
            <a:headEnd/>
            <a:tailEnd/>
          </a:ln>
        </p:spPr>
      </p:pic>
      <p:pic>
        <p:nvPicPr>
          <p:cNvPr id="72708" name="Picture 4" descr="water pollution 2.jpg"/>
          <p:cNvPicPr>
            <a:picLocks noChangeAspect="1"/>
          </p:cNvPicPr>
          <p:nvPr/>
        </p:nvPicPr>
        <p:blipFill>
          <a:blip r:embed="rId3"/>
          <a:srcRect/>
          <a:stretch>
            <a:fillRect/>
          </a:stretch>
        </p:blipFill>
        <p:spPr bwMode="auto">
          <a:xfrm>
            <a:off x="5943600" y="3048000"/>
            <a:ext cx="2924175" cy="2286000"/>
          </a:xfrm>
          <a:prstGeom prst="rect">
            <a:avLst/>
          </a:prstGeom>
          <a:noFill/>
          <a:ln w="9525">
            <a:noFill/>
            <a:miter lim="800000"/>
            <a:headEnd/>
            <a:tailEnd/>
          </a:ln>
        </p:spPr>
      </p:pic>
      <p:cxnSp>
        <p:nvCxnSpPr>
          <p:cNvPr id="8" name="Straight Arrow Connector 7"/>
          <p:cNvCxnSpPr/>
          <p:nvPr/>
        </p:nvCxnSpPr>
        <p:spPr>
          <a:xfrm>
            <a:off x="3352800" y="3962400"/>
            <a:ext cx="2590800" cy="0"/>
          </a:xfrm>
          <a:prstGeom prst="straightConnector1">
            <a:avLst/>
          </a:prstGeom>
          <a:ln w="76200" cmpd="sng">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72710" name="TextBox 8"/>
          <p:cNvSpPr txBox="1">
            <a:spLocks noChangeArrowheads="1"/>
          </p:cNvSpPr>
          <p:nvPr/>
        </p:nvSpPr>
        <p:spPr bwMode="auto">
          <a:xfrm>
            <a:off x="5638800" y="3657600"/>
            <a:ext cx="184150" cy="369888"/>
          </a:xfrm>
          <a:prstGeom prst="rect">
            <a:avLst/>
          </a:prstGeom>
          <a:noFill/>
          <a:ln w="9525">
            <a:noFill/>
            <a:miter lim="800000"/>
            <a:headEnd/>
            <a:tailEnd/>
          </a:ln>
        </p:spPr>
        <p:txBody>
          <a:bodyPr wrap="none">
            <a:spAutoFit/>
          </a:bodyPr>
          <a:lstStyle/>
          <a:p>
            <a:endParaRPr lang="en-US">
              <a:latin typeface="Book Antiqua"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381000" y="1295400"/>
            <a:ext cx="8077200" cy="762000"/>
          </a:xfrm>
        </p:spPr>
        <p:style>
          <a:lnRef idx="1">
            <a:schemeClr val="accent2"/>
          </a:lnRef>
          <a:fillRef idx="2">
            <a:schemeClr val="accent2"/>
          </a:fillRef>
          <a:effectRef idx="1">
            <a:schemeClr val="accent2"/>
          </a:effectRef>
          <a:fontRef idx="minor">
            <a:schemeClr val="dk1"/>
          </a:fontRef>
        </p:style>
        <p:txBody>
          <a:bodyPr>
            <a:normAutofit/>
          </a:bodyPr>
          <a:lstStyle/>
          <a:p>
            <a:pPr marL="109538" indent="0" eaLnBrk="1" hangingPunct="1">
              <a:buFont typeface="Wingdings 3" pitchFamily="18" charset="2"/>
              <a:buNone/>
            </a:pPr>
            <a:r>
              <a:rPr lang="en-US" sz="2000" smtClean="0">
                <a:solidFill>
                  <a:schemeClr val="tx1"/>
                </a:solidFill>
              </a:rPr>
              <a:t>Many cleaning, sanitizing and Disinfecting products contain the germ-killing chemicals triclosan and its relative, triclocarbon. </a:t>
            </a:r>
          </a:p>
        </p:txBody>
      </p:sp>
      <p:sp>
        <p:nvSpPr>
          <p:cNvPr id="5" name="Title 4"/>
          <p:cNvSpPr>
            <a:spLocks noGrp="1"/>
          </p:cNvSpPr>
          <p:nvPr>
            <p:ph type="title"/>
          </p:nvPr>
        </p:nvSpPr>
        <p:spPr>
          <a:xfrm>
            <a:off x="381000" y="304800"/>
            <a:ext cx="8229600" cy="990600"/>
          </a:xfrm>
        </p:spPr>
        <p:txBody>
          <a:bodyPr/>
          <a:lstStyle/>
          <a:p>
            <a:pPr eaLnBrk="1" fontAlgn="auto" hangingPunct="1">
              <a:spcAft>
                <a:spcPts val="0"/>
              </a:spcAft>
              <a:defRPr/>
            </a:pPr>
            <a:r>
              <a:rPr lang="en-US" sz="3600" b="1" dirty="0" err="1" smtClean="0">
                <a:solidFill>
                  <a:srgbClr val="2962A2"/>
                </a:solidFill>
                <a:latin typeface="+mj-lt"/>
              </a:rPr>
              <a:t>Triclosan</a:t>
            </a:r>
            <a:endParaRPr lang="en-US" sz="3600" b="1" u="sng" dirty="0">
              <a:solidFill>
                <a:srgbClr val="2962A2"/>
              </a:solidFill>
              <a:latin typeface="+mj-lt"/>
            </a:endParaRPr>
          </a:p>
        </p:txBody>
      </p:sp>
      <p:sp>
        <p:nvSpPr>
          <p:cNvPr id="2" name="TextBox 1"/>
          <p:cNvSpPr txBox="1"/>
          <p:nvPr/>
        </p:nvSpPr>
        <p:spPr>
          <a:xfrm>
            <a:off x="381000" y="2286000"/>
            <a:ext cx="8077200" cy="71120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en-US" sz="2000">
                <a:solidFill>
                  <a:schemeClr val="tx1"/>
                </a:solidFill>
                <a:cs typeface="Arial" charset="0"/>
              </a:rPr>
              <a:t>These active ingredients act to slow or stop the growth of bacteria, fungi, and mildew.</a:t>
            </a:r>
            <a:r>
              <a:rPr lang="en-US" sz="2000">
                <a:solidFill>
                  <a:srgbClr val="4083CF"/>
                </a:solidFill>
                <a:cs typeface="Arial" charset="0"/>
              </a:rPr>
              <a:t> </a:t>
            </a:r>
          </a:p>
        </p:txBody>
      </p:sp>
      <p:sp>
        <p:nvSpPr>
          <p:cNvPr id="4" name="TextBox 3"/>
          <p:cNvSpPr txBox="1"/>
          <p:nvPr/>
        </p:nvSpPr>
        <p:spPr>
          <a:xfrm>
            <a:off x="381000" y="3200400"/>
            <a:ext cx="8077200" cy="71120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r>
              <a:rPr lang="en-US" sz="2000">
                <a:solidFill>
                  <a:schemeClr val="tx1"/>
                </a:solidFill>
                <a:cs typeface="Arial" charset="0"/>
              </a:rPr>
              <a:t>They are found in antibacterial soaps, deodorants, sponges and household cleaners and disinfectants. </a:t>
            </a:r>
          </a:p>
        </p:txBody>
      </p:sp>
      <p:sp>
        <p:nvSpPr>
          <p:cNvPr id="7" name="TextBox 6"/>
          <p:cNvSpPr txBox="1"/>
          <p:nvPr/>
        </p:nvSpPr>
        <p:spPr>
          <a:xfrm>
            <a:off x="381000" y="4114800"/>
            <a:ext cx="8129588" cy="71120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r>
              <a:rPr lang="en-US" sz="2000">
                <a:solidFill>
                  <a:schemeClr val="tx1"/>
                </a:solidFill>
                <a:cs typeface="Arial" charset="0"/>
              </a:rPr>
              <a:t>Triclosan ends up in our drains, sewage systems and, eventually, our waterways and agricultural fields.  Over 400,000 pounds, to be exact.</a:t>
            </a:r>
          </a:p>
        </p:txBody>
      </p:sp>
      <p:sp>
        <p:nvSpPr>
          <p:cNvPr id="8" name="TextBox 7"/>
          <p:cNvSpPr txBox="1"/>
          <p:nvPr/>
        </p:nvSpPr>
        <p:spPr>
          <a:xfrm>
            <a:off x="381000" y="5029200"/>
            <a:ext cx="8153400" cy="101600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en-US" sz="2000">
                <a:solidFill>
                  <a:schemeClr val="tx1"/>
                </a:solidFill>
                <a:cs typeface="Arial" charset="0"/>
              </a:rPr>
              <a:t>Much of the Triclosan we flush, wash away, and dispose of in other ways ends up in the soil, where it is absorbed by growing fruits and vegetables.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381000" y="1295400"/>
            <a:ext cx="8077200" cy="990600"/>
          </a:xfrm>
        </p:spPr>
        <p:style>
          <a:lnRef idx="1">
            <a:schemeClr val="accent2"/>
          </a:lnRef>
          <a:fillRef idx="2">
            <a:schemeClr val="accent2"/>
          </a:fillRef>
          <a:effectRef idx="1">
            <a:schemeClr val="accent2"/>
          </a:effectRef>
          <a:fontRef idx="minor">
            <a:schemeClr val="dk1"/>
          </a:fontRef>
        </p:style>
        <p:txBody>
          <a:bodyPr>
            <a:noAutofit/>
          </a:bodyPr>
          <a:lstStyle/>
          <a:p>
            <a:pPr marL="109538" indent="0" eaLnBrk="1" hangingPunct="1">
              <a:buFont typeface="Wingdings 3" pitchFamily="18" charset="2"/>
              <a:buNone/>
            </a:pPr>
            <a:r>
              <a:rPr lang="en-US" sz="2000" smtClean="0">
                <a:solidFill>
                  <a:schemeClr val="tx1"/>
                </a:solidFill>
              </a:rPr>
              <a:t>Fragrances are found in most cleaning, sanitizing and disinfecting products, and contain chemicals called volatile organic compounds (VOC’s).</a:t>
            </a:r>
          </a:p>
        </p:txBody>
      </p:sp>
      <p:sp>
        <p:nvSpPr>
          <p:cNvPr id="5" name="Title 4"/>
          <p:cNvSpPr>
            <a:spLocks noGrp="1"/>
          </p:cNvSpPr>
          <p:nvPr>
            <p:ph type="title"/>
          </p:nvPr>
        </p:nvSpPr>
        <p:spPr>
          <a:xfrm>
            <a:off x="381000" y="304800"/>
            <a:ext cx="8229600" cy="990600"/>
          </a:xfrm>
        </p:spPr>
        <p:txBody>
          <a:bodyPr/>
          <a:lstStyle/>
          <a:p>
            <a:pPr eaLnBrk="1" fontAlgn="auto" hangingPunct="1">
              <a:spcAft>
                <a:spcPts val="0"/>
              </a:spcAft>
              <a:defRPr/>
            </a:pPr>
            <a:r>
              <a:rPr lang="en-US" sz="3600" b="1" dirty="0" smtClean="0">
                <a:solidFill>
                  <a:srgbClr val="2962A2"/>
                </a:solidFill>
                <a:latin typeface="+mj-lt"/>
              </a:rPr>
              <a:t>Fragrances</a:t>
            </a:r>
            <a:endParaRPr lang="en-US" sz="3600" b="1" u="sng" dirty="0">
              <a:solidFill>
                <a:srgbClr val="2962A2"/>
              </a:solidFill>
              <a:latin typeface="+mj-lt"/>
            </a:endParaRPr>
          </a:p>
        </p:txBody>
      </p:sp>
      <p:sp>
        <p:nvSpPr>
          <p:cNvPr id="2" name="TextBox 1"/>
          <p:cNvSpPr txBox="1"/>
          <p:nvPr/>
        </p:nvSpPr>
        <p:spPr>
          <a:xfrm>
            <a:off x="381000" y="2590800"/>
            <a:ext cx="8077200" cy="71120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en-US" sz="2000">
                <a:solidFill>
                  <a:schemeClr val="tx1"/>
                </a:solidFill>
                <a:cs typeface="Arial" charset="0"/>
              </a:rPr>
              <a:t>VOC’s impact both indoor and outdoor air quality, as well as the water supply.</a:t>
            </a:r>
          </a:p>
        </p:txBody>
      </p:sp>
      <p:sp>
        <p:nvSpPr>
          <p:cNvPr id="4" name="TextBox 3"/>
          <p:cNvSpPr txBox="1"/>
          <p:nvPr/>
        </p:nvSpPr>
        <p:spPr>
          <a:xfrm>
            <a:off x="381000" y="3657600"/>
            <a:ext cx="8077200" cy="71120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r>
              <a:rPr lang="en-US" sz="2000">
                <a:solidFill>
                  <a:schemeClr val="tx1"/>
                </a:solidFill>
                <a:cs typeface="Arial" charset="0"/>
              </a:rPr>
              <a:t>Like Triclosan, VOC’s are not filtered out by water treatment, which results in contamination of our lakes, rivers and bays.  </a:t>
            </a:r>
          </a:p>
        </p:txBody>
      </p:sp>
      <p:sp>
        <p:nvSpPr>
          <p:cNvPr id="7" name="TextBox 6"/>
          <p:cNvSpPr txBox="1"/>
          <p:nvPr/>
        </p:nvSpPr>
        <p:spPr>
          <a:xfrm>
            <a:off x="381000" y="4724400"/>
            <a:ext cx="8129588" cy="71120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r>
              <a:rPr lang="en-US" sz="2000">
                <a:solidFill>
                  <a:schemeClr val="tx1"/>
                </a:solidFill>
                <a:cs typeface="Arial" charset="0"/>
              </a:rPr>
              <a:t>In fact, nearly all shellfish and fish in the United States now have measurable levels of fragrances in their tissues!</a:t>
            </a:r>
            <a:endParaRPr lang="en-US" sz="2000">
              <a:solidFill>
                <a:schemeClr val="tx1"/>
              </a:solidFill>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eaLnBrk="1" fontAlgn="auto" hangingPunct="1">
              <a:spcAft>
                <a:spcPts val="0"/>
              </a:spcAft>
              <a:defRPr/>
            </a:pPr>
            <a:r>
              <a:rPr lang="en-US" sz="4000" b="1" dirty="0" smtClean="0">
                <a:solidFill>
                  <a:srgbClr val="2962A2"/>
                </a:solidFill>
                <a:latin typeface="+mj-lt"/>
              </a:rPr>
              <a:t/>
            </a:r>
            <a:br>
              <a:rPr lang="en-US" sz="4000" b="1" dirty="0" smtClean="0">
                <a:solidFill>
                  <a:srgbClr val="2962A2"/>
                </a:solidFill>
                <a:latin typeface="+mj-lt"/>
              </a:rPr>
            </a:br>
            <a:r>
              <a:rPr lang="en-US" sz="4000" b="1" dirty="0" smtClean="0">
                <a:solidFill>
                  <a:srgbClr val="2962A2"/>
                </a:solidFill>
                <a:latin typeface="+mj-lt"/>
              </a:rPr>
              <a:t>Fragrances and Human Health</a:t>
            </a:r>
            <a:r>
              <a:rPr lang="en-US" sz="4000" b="1" dirty="0">
                <a:solidFill>
                  <a:srgbClr val="2962A2"/>
                </a:solidFill>
                <a:latin typeface="+mj-lt"/>
              </a:rPr>
              <a:t/>
            </a:r>
            <a:br>
              <a:rPr lang="en-US" sz="4000" b="1" dirty="0">
                <a:solidFill>
                  <a:srgbClr val="2962A2"/>
                </a:solidFill>
                <a:latin typeface="+mj-lt"/>
              </a:rPr>
            </a:br>
            <a:endParaRPr lang="en-US" sz="4000" dirty="0">
              <a:solidFill>
                <a:srgbClr val="2962A2"/>
              </a:solidFill>
              <a:latin typeface="+mj-lt"/>
            </a:endParaRPr>
          </a:p>
        </p:txBody>
      </p:sp>
      <p:sp>
        <p:nvSpPr>
          <p:cNvPr id="2" name="TextBox 1"/>
          <p:cNvSpPr txBox="1"/>
          <p:nvPr/>
        </p:nvSpPr>
        <p:spPr>
          <a:xfrm>
            <a:off x="457200" y="1295400"/>
            <a:ext cx="8305800" cy="400843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marL="109538"/>
            <a:r>
              <a:rPr lang="en-US" b="1" u="sng">
                <a:solidFill>
                  <a:schemeClr val="tx1"/>
                </a:solidFill>
                <a:cs typeface="Arial" charset="0"/>
              </a:rPr>
              <a:t>The Facts</a:t>
            </a:r>
          </a:p>
          <a:p>
            <a:pPr marL="109538"/>
            <a:endParaRPr lang="en-US" b="1" u="sng">
              <a:solidFill>
                <a:schemeClr val="tx1"/>
              </a:solidFill>
              <a:cs typeface="Arial" charset="0"/>
            </a:endParaRPr>
          </a:p>
          <a:p>
            <a:pPr marL="109538">
              <a:buFont typeface="Arial" charset="0"/>
              <a:buChar char="•"/>
            </a:pPr>
            <a:r>
              <a:rPr lang="en-US">
                <a:solidFill>
                  <a:schemeClr val="tx1"/>
                </a:solidFill>
                <a:cs typeface="Arial" charset="0"/>
              </a:rPr>
              <a:t>Fragranced products contain additional chemicals that can cause health problems. These problems include:</a:t>
            </a:r>
          </a:p>
          <a:p>
            <a:pPr marL="109538"/>
            <a:r>
              <a:rPr lang="en-US">
                <a:solidFill>
                  <a:schemeClr val="tx1"/>
                </a:solidFill>
                <a:cs typeface="Arial" charset="0"/>
              </a:rPr>
              <a:t>	-Lung irritation, including asthma </a:t>
            </a:r>
          </a:p>
          <a:p>
            <a:pPr marL="109538"/>
            <a:r>
              <a:rPr lang="en-US">
                <a:solidFill>
                  <a:schemeClr val="tx1"/>
                </a:solidFill>
                <a:cs typeface="Arial" charset="0"/>
              </a:rPr>
              <a:t>	- Skin irritation</a:t>
            </a:r>
          </a:p>
          <a:p>
            <a:pPr marL="109538"/>
            <a:r>
              <a:rPr lang="en-US">
                <a:solidFill>
                  <a:schemeClr val="tx1"/>
                </a:solidFill>
                <a:cs typeface="Arial" charset="0"/>
              </a:rPr>
              <a:t>	-Eye irritation</a:t>
            </a:r>
          </a:p>
          <a:p>
            <a:pPr marL="109538">
              <a:buFont typeface="Arial" charset="0"/>
              <a:buChar char="•"/>
            </a:pPr>
            <a:r>
              <a:rPr lang="en-US">
                <a:solidFill>
                  <a:schemeClr val="tx1"/>
                </a:solidFill>
                <a:cs typeface="Arial" charset="0"/>
              </a:rPr>
              <a:t>Even ‘unscented’ or ‘fragrance-free’ products may actually contain fragrances which are added to mask the smell of the chemicals in the product.   </a:t>
            </a:r>
          </a:p>
          <a:p>
            <a:pPr marL="109538"/>
            <a:endParaRPr lang="en-US" sz="1000" b="1">
              <a:solidFill>
                <a:schemeClr val="tx1"/>
              </a:solidFill>
              <a:cs typeface="Arial" charset="0"/>
            </a:endParaRPr>
          </a:p>
          <a:p>
            <a:pPr marL="109538">
              <a:buFont typeface="Arial" charset="0"/>
              <a:buChar char="•"/>
            </a:pPr>
            <a:r>
              <a:rPr lang="en-US" b="1">
                <a:solidFill>
                  <a:schemeClr val="tx1"/>
                </a:solidFill>
                <a:cs typeface="Arial" charset="0"/>
              </a:rPr>
              <a:t>The chemicals contained in these fragranced products enter the body in many ways. They are:</a:t>
            </a:r>
          </a:p>
          <a:p>
            <a:pPr lvl="1"/>
            <a:r>
              <a:rPr lang="en-US" sz="1600">
                <a:solidFill>
                  <a:schemeClr val="tx1"/>
                </a:solidFill>
                <a:cs typeface="Arial" charset="0"/>
              </a:rPr>
              <a:t>-Absorbed through the skin</a:t>
            </a:r>
          </a:p>
          <a:p>
            <a:pPr lvl="1"/>
            <a:r>
              <a:rPr lang="en-US" sz="1600">
                <a:solidFill>
                  <a:schemeClr val="tx1"/>
                </a:solidFill>
                <a:cs typeface="Arial" charset="0"/>
              </a:rPr>
              <a:t>-Swallowed</a:t>
            </a:r>
          </a:p>
          <a:p>
            <a:pPr marL="455613" lvl="2"/>
            <a:r>
              <a:rPr lang="en-US" sz="1600">
                <a:solidFill>
                  <a:schemeClr val="tx1"/>
                </a:solidFill>
                <a:cs typeface="Arial" charset="0"/>
              </a:rPr>
              <a:t>-Inhaled into the lungs</a:t>
            </a:r>
          </a:p>
        </p:txBody>
      </p:sp>
      <p:sp>
        <p:nvSpPr>
          <p:cNvPr id="3" name="TextBox 2"/>
          <p:cNvSpPr txBox="1"/>
          <p:nvPr/>
        </p:nvSpPr>
        <p:spPr>
          <a:xfrm>
            <a:off x="0" y="5638800"/>
            <a:ext cx="9144000" cy="892175"/>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marL="169863" lvl="2" indent="-169863" fontAlgn="auto">
              <a:spcBef>
                <a:spcPts val="0"/>
              </a:spcBef>
              <a:spcAft>
                <a:spcPts val="0"/>
              </a:spcAft>
              <a:defRPr/>
            </a:pPr>
            <a:r>
              <a:rPr lang="en-US" sz="2600" dirty="0">
                <a:solidFill>
                  <a:schemeClr val="bg1"/>
                </a:solidFill>
              </a:rPr>
              <a:t>  Just because a cleaning product smells good does not mean  it is healthy or does its job.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eaLnBrk="1" fontAlgn="auto" hangingPunct="1">
              <a:spcAft>
                <a:spcPts val="0"/>
              </a:spcAft>
              <a:defRPr/>
            </a:pPr>
            <a:r>
              <a:rPr lang="en-US" sz="4000" b="1" dirty="0" smtClean="0">
                <a:solidFill>
                  <a:srgbClr val="2962A2"/>
                </a:solidFill>
                <a:latin typeface="+mj-lt"/>
              </a:rPr>
              <a:t/>
            </a:r>
            <a:br>
              <a:rPr lang="en-US" sz="4000" b="1" dirty="0" smtClean="0">
                <a:solidFill>
                  <a:srgbClr val="2962A2"/>
                </a:solidFill>
                <a:latin typeface="+mj-lt"/>
              </a:rPr>
            </a:br>
            <a:r>
              <a:rPr lang="en-US" sz="4000" b="1" dirty="0" smtClean="0">
                <a:solidFill>
                  <a:srgbClr val="2962A2"/>
                </a:solidFill>
                <a:latin typeface="+mj-lt"/>
              </a:rPr>
              <a:t>Fragrances and Human Health</a:t>
            </a:r>
            <a:r>
              <a:rPr lang="en-US" sz="4000" b="1" dirty="0">
                <a:solidFill>
                  <a:srgbClr val="2962A2"/>
                </a:solidFill>
                <a:latin typeface="+mj-lt"/>
              </a:rPr>
              <a:t/>
            </a:r>
            <a:br>
              <a:rPr lang="en-US" sz="4000" b="1" dirty="0">
                <a:solidFill>
                  <a:srgbClr val="2962A2"/>
                </a:solidFill>
                <a:latin typeface="+mj-lt"/>
              </a:rPr>
            </a:br>
            <a:endParaRPr lang="en-US" sz="4000" dirty="0">
              <a:solidFill>
                <a:srgbClr val="2962A2"/>
              </a:solidFill>
              <a:latin typeface="+mj-lt"/>
            </a:endParaRPr>
          </a:p>
        </p:txBody>
      </p:sp>
      <p:sp>
        <p:nvSpPr>
          <p:cNvPr id="5" name="TextBox 4"/>
          <p:cNvSpPr txBox="1"/>
          <p:nvPr/>
        </p:nvSpPr>
        <p:spPr>
          <a:xfrm>
            <a:off x="609600" y="1295400"/>
            <a:ext cx="8001000" cy="422116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r>
              <a:rPr lang="en-US" b="1" u="sng">
                <a:solidFill>
                  <a:schemeClr val="tx1"/>
                </a:solidFill>
                <a:cs typeface="Arial" charset="0"/>
              </a:rPr>
              <a:t>What You Can Do About It:</a:t>
            </a:r>
          </a:p>
          <a:p>
            <a:endParaRPr lang="en-US" b="1" u="sng">
              <a:solidFill>
                <a:schemeClr val="tx1"/>
              </a:solidFill>
              <a:cs typeface="Arial" charset="0"/>
            </a:endParaRPr>
          </a:p>
          <a:p>
            <a:pPr>
              <a:buFont typeface="Arial" charset="0"/>
              <a:buChar char="•"/>
            </a:pPr>
            <a:r>
              <a:rPr lang="en-US">
                <a:solidFill>
                  <a:schemeClr val="tx1"/>
                </a:solidFill>
                <a:cs typeface="Arial" charset="0"/>
              </a:rPr>
              <a:t>Consider using fragrance-free, non-chlorine bleaches containing hydrogen peroxide instead of those that are scented.  </a:t>
            </a:r>
          </a:p>
          <a:p>
            <a:endParaRPr lang="en-US">
              <a:solidFill>
                <a:schemeClr val="tx1"/>
              </a:solidFill>
              <a:cs typeface="Arial" charset="0"/>
            </a:endParaRPr>
          </a:p>
          <a:p>
            <a:pPr>
              <a:buFont typeface="Arial" charset="0"/>
              <a:buChar char="•"/>
            </a:pPr>
            <a:r>
              <a:rPr lang="en-US">
                <a:solidFill>
                  <a:schemeClr val="tx1"/>
                </a:solidFill>
                <a:cs typeface="Arial" charset="0"/>
              </a:rPr>
              <a:t>Choose unscented cleaning products that have been certified by third party groups such as Green Seal, EcoLogo or Design for the Environment. </a:t>
            </a:r>
          </a:p>
          <a:p>
            <a:endParaRPr lang="en-US">
              <a:solidFill>
                <a:schemeClr val="tx1"/>
              </a:solidFill>
              <a:cs typeface="Arial" charset="0"/>
            </a:endParaRPr>
          </a:p>
          <a:p>
            <a:pPr marL="173038" lvl="1" indent="-173038">
              <a:buFont typeface="Arial" charset="0"/>
              <a:buChar char="•"/>
            </a:pPr>
            <a:r>
              <a:rPr lang="en-US">
                <a:solidFill>
                  <a:schemeClr val="tx1"/>
                </a:solidFill>
                <a:cs typeface="Arial" charset="0"/>
              </a:rPr>
              <a:t>Avoid scented candles, air fresheners, and other scented items. </a:t>
            </a:r>
          </a:p>
          <a:p>
            <a:pPr marL="173038" lvl="1" indent="-173038"/>
            <a:endParaRPr lang="en-US">
              <a:solidFill>
                <a:schemeClr val="tx1"/>
              </a:solidFill>
              <a:cs typeface="Arial" charset="0"/>
            </a:endParaRPr>
          </a:p>
          <a:p>
            <a:pPr marL="173038" lvl="1" indent="-173038">
              <a:buFont typeface="Arial" charset="0"/>
              <a:buChar char="•"/>
            </a:pPr>
            <a:r>
              <a:rPr lang="en-US">
                <a:solidFill>
                  <a:schemeClr val="tx1"/>
                </a:solidFill>
                <a:cs typeface="Arial" charset="0"/>
              </a:rPr>
              <a:t>If a scented item is used, open windows and doors (if weather permits).  This allows the smell (fragrance) to escape, thereby lowering the risk of exposure to the chemicals in fragrances.</a:t>
            </a:r>
          </a:p>
          <a:p>
            <a:endParaRPr lang="en-US">
              <a:solidFill>
                <a:schemeClr val="tx1"/>
              </a:solidFill>
              <a:cs typeface="Arial" charset="0"/>
            </a:endParaRPr>
          </a:p>
          <a:p>
            <a:endParaRPr lang="en-US">
              <a:solidFill>
                <a:srgbClr val="000000"/>
              </a:solidFill>
              <a:cs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ubtitle 2"/>
          <p:cNvSpPr>
            <a:spLocks noGrp="1"/>
          </p:cNvSpPr>
          <p:nvPr>
            <p:ph type="subTitle" idx="1"/>
          </p:nvPr>
        </p:nvSpPr>
        <p:spPr>
          <a:xfrm>
            <a:off x="152400" y="2133600"/>
            <a:ext cx="8763000" cy="4038600"/>
          </a:xfrm>
        </p:spPr>
        <p:txBody>
          <a:bodyPr/>
          <a:lstStyle/>
          <a:p>
            <a:pPr marL="177800" marR="0" indent="-177800" algn="l" eaLnBrk="1" hangingPunct="1">
              <a:buFont typeface="Arial" charset="0"/>
              <a:buChar char="•"/>
            </a:pPr>
            <a:r>
              <a:rPr lang="en-US" sz="2800" dirty="0" smtClean="0">
                <a:solidFill>
                  <a:schemeClr val="tx1"/>
                </a:solidFill>
                <a:latin typeface="Lucida Sans" pitchFamily="34" charset="0"/>
              </a:rPr>
              <a:t>Before choosing any type of cleaning or antimicrobial product, you will first need to decide whether the surface needs to be:</a:t>
            </a:r>
            <a:r>
              <a:rPr lang="en-US" sz="2800" dirty="0" smtClean="0">
                <a:solidFill>
                  <a:srgbClr val="4083CF"/>
                </a:solidFill>
                <a:latin typeface="Lucida Sans" pitchFamily="34" charset="0"/>
              </a:rPr>
              <a:t> </a:t>
            </a:r>
          </a:p>
          <a:p>
            <a:pPr marL="177800" marR="0" indent="-177800" algn="l" eaLnBrk="1" hangingPunct="1"/>
            <a:r>
              <a:rPr lang="en-US" sz="2800" dirty="0" smtClean="0">
                <a:solidFill>
                  <a:srgbClr val="00B050"/>
                </a:solidFill>
                <a:latin typeface="Lucida Sans" pitchFamily="34" charset="0"/>
              </a:rPr>
              <a:t>                         </a:t>
            </a:r>
            <a:r>
              <a:rPr lang="en-US" sz="4000" b="1" dirty="0">
                <a:solidFill>
                  <a:srgbClr val="00B050"/>
                </a:solidFill>
                <a:latin typeface="Lucida Sans" pitchFamily="34" charset="0"/>
              </a:rPr>
              <a:t>C</a:t>
            </a:r>
            <a:r>
              <a:rPr lang="en-US" sz="4000" b="1" dirty="0" smtClean="0">
                <a:solidFill>
                  <a:srgbClr val="00B050"/>
                </a:solidFill>
                <a:latin typeface="Lucida Sans" pitchFamily="34" charset="0"/>
              </a:rPr>
              <a:t>leaned</a:t>
            </a:r>
            <a:endParaRPr lang="en-US" sz="4000" b="1" dirty="0" smtClean="0">
              <a:solidFill>
                <a:srgbClr val="4083CF"/>
              </a:solidFill>
              <a:latin typeface="Lucida Sans" pitchFamily="34" charset="0"/>
            </a:endParaRPr>
          </a:p>
          <a:p>
            <a:pPr marL="177800" marR="0" indent="-177800" algn="l" eaLnBrk="1" hangingPunct="1"/>
            <a:r>
              <a:rPr lang="en-US" sz="4000" b="1" dirty="0" smtClean="0">
                <a:solidFill>
                  <a:srgbClr val="4083CF"/>
                </a:solidFill>
                <a:latin typeface="Lucida Sans" pitchFamily="34" charset="0"/>
              </a:rPr>
              <a:t>	          </a:t>
            </a:r>
            <a:r>
              <a:rPr lang="en-US" sz="4000" b="1" dirty="0" err="1" smtClean="0">
                <a:solidFill>
                  <a:srgbClr val="4083CF"/>
                </a:solidFill>
                <a:latin typeface="Lucida Sans" pitchFamily="34" charset="0"/>
              </a:rPr>
              <a:t>S</a:t>
            </a:r>
            <a:r>
              <a:rPr lang="en-US" sz="4000" b="1" dirty="0" err="1" smtClean="0">
                <a:solidFill>
                  <a:srgbClr val="35ACA2"/>
                </a:solidFill>
                <a:latin typeface="Lucida Sans" pitchFamily="34" charset="0"/>
              </a:rPr>
              <a:t>sanitized</a:t>
            </a:r>
            <a:r>
              <a:rPr lang="en-US" sz="4000" b="1" dirty="0" smtClean="0">
                <a:solidFill>
                  <a:srgbClr val="4083CF"/>
                </a:solidFill>
                <a:latin typeface="Lucida Sans" pitchFamily="34" charset="0"/>
              </a:rPr>
              <a:t> </a:t>
            </a:r>
          </a:p>
          <a:p>
            <a:pPr marL="177800" marR="0" indent="-177800" algn="l" eaLnBrk="1" hangingPunct="1"/>
            <a:r>
              <a:rPr lang="en-US" sz="4000" b="1" dirty="0" smtClean="0">
                <a:solidFill>
                  <a:srgbClr val="4083CF"/>
                </a:solidFill>
                <a:latin typeface="Lucida Sans" pitchFamily="34" charset="0"/>
              </a:rPr>
              <a:t>				or</a:t>
            </a:r>
          </a:p>
          <a:p>
            <a:pPr marL="177800" marR="0" indent="-177800" algn="l" eaLnBrk="1" hangingPunct="1"/>
            <a:r>
              <a:rPr lang="en-US" sz="4000" b="1" dirty="0" smtClean="0">
                <a:solidFill>
                  <a:srgbClr val="4083CF"/>
                </a:solidFill>
                <a:latin typeface="Lucida Sans" pitchFamily="34" charset="0"/>
              </a:rPr>
              <a:t>	          </a:t>
            </a:r>
            <a:r>
              <a:rPr lang="en-US" sz="4000" b="1" dirty="0">
                <a:solidFill>
                  <a:srgbClr val="71ABEB"/>
                </a:solidFill>
                <a:latin typeface="Lucida Sans" pitchFamily="34" charset="0"/>
              </a:rPr>
              <a:t>D</a:t>
            </a:r>
            <a:r>
              <a:rPr lang="en-US" sz="4000" b="1" dirty="0" smtClean="0">
                <a:solidFill>
                  <a:srgbClr val="71ABEB"/>
                </a:solidFill>
                <a:latin typeface="Lucida Sans" pitchFamily="34" charset="0"/>
              </a:rPr>
              <a:t>isinfected</a:t>
            </a:r>
            <a:r>
              <a:rPr lang="en-US" sz="2800" b="1" dirty="0" smtClean="0">
                <a:solidFill>
                  <a:srgbClr val="FF0000"/>
                </a:solidFill>
                <a:latin typeface="Lucida Sans" pitchFamily="34" charset="0"/>
              </a:rPr>
              <a:t> </a:t>
            </a:r>
          </a:p>
          <a:p>
            <a:pPr marL="177800" marR="0" indent="-177800" algn="l" eaLnBrk="1" hangingPunct="1">
              <a:buFont typeface="Arial" charset="0"/>
              <a:buChar char="•"/>
            </a:pPr>
            <a:endParaRPr lang="en-US" sz="2800" b="1" dirty="0" smtClean="0">
              <a:solidFill>
                <a:srgbClr val="4083CF"/>
              </a:solidFill>
              <a:latin typeface="Lucida Sans" pitchFamily="34" charset="0"/>
            </a:endParaRPr>
          </a:p>
          <a:p>
            <a:pPr marL="177800" marR="0" indent="-177800" algn="l" eaLnBrk="1" hangingPunct="1">
              <a:lnSpc>
                <a:spcPts val="3000"/>
              </a:lnSpc>
            </a:pPr>
            <a:endParaRPr lang="en-US" sz="2800" dirty="0" smtClean="0">
              <a:solidFill>
                <a:srgbClr val="4083CF"/>
              </a:solidFill>
              <a:latin typeface="Lucida Sans" pitchFamily="34" charset="0"/>
              <a:cs typeface="Times New Roman" pitchFamily="18" charset="0"/>
            </a:endParaRPr>
          </a:p>
        </p:txBody>
      </p:sp>
      <p:sp>
        <p:nvSpPr>
          <p:cNvPr id="2" name="TextBox 1"/>
          <p:cNvSpPr txBox="1"/>
          <p:nvPr/>
        </p:nvSpPr>
        <p:spPr>
          <a:xfrm>
            <a:off x="304800" y="609600"/>
            <a:ext cx="8839200" cy="1077218"/>
          </a:xfrm>
          <a:prstGeom prst="rect">
            <a:avLst/>
          </a:prstGeom>
          <a:noFill/>
        </p:spPr>
        <p:txBody>
          <a:bodyPr>
            <a:spAutoFit/>
          </a:bodyPr>
          <a:lstStyle/>
          <a:p>
            <a:pPr algn="ctr"/>
            <a:r>
              <a:rPr lang="en-US" sz="3200" b="1" dirty="0">
                <a:solidFill>
                  <a:srgbClr val="2962A2"/>
                </a:solidFill>
                <a:latin typeface="Lucida Sans" pitchFamily="34" charset="0"/>
              </a:rPr>
              <a:t>What is the </a:t>
            </a:r>
            <a:r>
              <a:rPr lang="en-US" sz="3200" b="1" dirty="0" smtClean="0">
                <a:solidFill>
                  <a:srgbClr val="2962A2"/>
                </a:solidFill>
                <a:latin typeface="Lucida Sans" pitchFamily="34" charset="0"/>
              </a:rPr>
              <a:t>Difference </a:t>
            </a:r>
            <a:r>
              <a:rPr lang="en-US" sz="3200" b="1" dirty="0">
                <a:solidFill>
                  <a:srgbClr val="2962A2"/>
                </a:solidFill>
                <a:latin typeface="Lucida Sans" pitchFamily="34" charset="0"/>
              </a:rPr>
              <a:t>B</a:t>
            </a:r>
            <a:r>
              <a:rPr lang="en-US" sz="3200" b="1" dirty="0" smtClean="0">
                <a:solidFill>
                  <a:srgbClr val="2962A2"/>
                </a:solidFill>
                <a:latin typeface="Lucida Sans" pitchFamily="34" charset="0"/>
              </a:rPr>
              <a:t>etween </a:t>
            </a:r>
            <a:r>
              <a:rPr lang="en-US" sz="3200" b="1" dirty="0">
                <a:solidFill>
                  <a:srgbClr val="2962A2"/>
                </a:solidFill>
                <a:latin typeface="Lucida Sans" pitchFamily="34" charset="0"/>
              </a:rPr>
              <a:t>C</a:t>
            </a:r>
            <a:r>
              <a:rPr lang="en-US" sz="3200" b="1" dirty="0" smtClean="0">
                <a:solidFill>
                  <a:srgbClr val="2962A2"/>
                </a:solidFill>
                <a:latin typeface="Lucida Sans" pitchFamily="34" charset="0"/>
              </a:rPr>
              <a:t>leaning</a:t>
            </a:r>
            <a:r>
              <a:rPr lang="en-US" sz="3200" b="1" dirty="0">
                <a:solidFill>
                  <a:srgbClr val="2962A2"/>
                </a:solidFill>
                <a:latin typeface="Lucida Sans" pitchFamily="34" charset="0"/>
              </a:rPr>
              <a:t>, </a:t>
            </a:r>
            <a:r>
              <a:rPr lang="en-US" sz="3200" b="1" dirty="0" smtClean="0">
                <a:solidFill>
                  <a:srgbClr val="2962A2"/>
                </a:solidFill>
                <a:latin typeface="Lucida Sans" pitchFamily="34" charset="0"/>
              </a:rPr>
              <a:t>Sanitizing </a:t>
            </a:r>
            <a:r>
              <a:rPr lang="en-US" sz="3200" b="1" dirty="0">
                <a:solidFill>
                  <a:srgbClr val="2962A2"/>
                </a:solidFill>
                <a:latin typeface="Lucida Sans" pitchFamily="34" charset="0"/>
              </a:rPr>
              <a:t>and Disinfecting?</a:t>
            </a:r>
            <a:endParaRPr lang="en-US" sz="3200" dirty="0">
              <a:latin typeface="Book Antiqua"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ubtitle 2"/>
          <p:cNvSpPr>
            <a:spLocks noGrp="1"/>
          </p:cNvSpPr>
          <p:nvPr>
            <p:ph type="subTitle" idx="1"/>
          </p:nvPr>
        </p:nvSpPr>
        <p:spPr>
          <a:xfrm>
            <a:off x="152400" y="2133600"/>
            <a:ext cx="8763000" cy="4038600"/>
          </a:xfrm>
        </p:spPr>
        <p:txBody>
          <a:bodyPr/>
          <a:lstStyle/>
          <a:p>
            <a:pPr marL="169863" marR="0" indent="-169863" algn="l" eaLnBrk="1" hangingPunct="1">
              <a:lnSpc>
                <a:spcPct val="90000"/>
              </a:lnSpc>
              <a:buFont typeface="Arial" charset="0"/>
              <a:buChar char="•"/>
            </a:pPr>
            <a:r>
              <a:rPr lang="en-US" sz="2800" smtClean="0">
                <a:solidFill>
                  <a:schemeClr val="tx1"/>
                </a:solidFill>
                <a:latin typeface="Lucida Sans" pitchFamily="34" charset="0"/>
              </a:rPr>
              <a:t>It doesn’t make sense to disinfect something that only needs to be cleaned because the products used to disinfect are more toxic and/or more expensive than products used to just clean. </a:t>
            </a:r>
          </a:p>
          <a:p>
            <a:pPr marL="169863" marR="0" indent="-169863" algn="l" eaLnBrk="1" hangingPunct="1">
              <a:lnSpc>
                <a:spcPct val="90000"/>
              </a:lnSpc>
              <a:buFont typeface="Arial" charset="0"/>
              <a:buChar char="•"/>
            </a:pPr>
            <a:endParaRPr lang="en-US" sz="2800" smtClean="0">
              <a:solidFill>
                <a:schemeClr val="tx1"/>
              </a:solidFill>
              <a:latin typeface="Lucida Sans" pitchFamily="34" charset="0"/>
            </a:endParaRPr>
          </a:p>
          <a:p>
            <a:pPr marL="169863" marR="0" indent="-169863" algn="l" eaLnBrk="1" hangingPunct="1">
              <a:lnSpc>
                <a:spcPct val="90000"/>
              </a:lnSpc>
              <a:buFont typeface="Arial" charset="0"/>
              <a:buChar char="•"/>
            </a:pPr>
            <a:r>
              <a:rPr lang="en-US" sz="2800" smtClean="0">
                <a:solidFill>
                  <a:schemeClr val="tx1"/>
                </a:solidFill>
                <a:latin typeface="Lucida Sans" pitchFamily="34" charset="0"/>
              </a:rPr>
              <a:t>Overusing antimicrobial products may also lead to the spread of "super bugs." Superbugs are germs that are resistant to disinfectants and/or antibiotics. </a:t>
            </a:r>
          </a:p>
          <a:p>
            <a:pPr marL="169863" marR="0" indent="-169863" algn="l" eaLnBrk="1" hangingPunct="1">
              <a:lnSpc>
                <a:spcPts val="3000"/>
              </a:lnSpc>
            </a:pPr>
            <a:endParaRPr lang="en-US" sz="2800" smtClean="0">
              <a:solidFill>
                <a:schemeClr val="tx1"/>
              </a:solidFill>
              <a:latin typeface="Lucida Sans" pitchFamily="34" charset="0"/>
              <a:cs typeface="Times New Roman" pitchFamily="18" charset="0"/>
            </a:endParaRPr>
          </a:p>
        </p:txBody>
      </p:sp>
      <p:sp>
        <p:nvSpPr>
          <p:cNvPr id="2" name="TextBox 1"/>
          <p:cNvSpPr txBox="1"/>
          <p:nvPr/>
        </p:nvSpPr>
        <p:spPr>
          <a:xfrm>
            <a:off x="152400" y="609600"/>
            <a:ext cx="8839200" cy="1077218"/>
          </a:xfrm>
          <a:prstGeom prst="rect">
            <a:avLst/>
          </a:prstGeom>
          <a:noFill/>
        </p:spPr>
        <p:txBody>
          <a:bodyPr>
            <a:spAutoFit/>
          </a:bodyPr>
          <a:lstStyle/>
          <a:p>
            <a:pPr algn="ctr"/>
            <a:r>
              <a:rPr lang="en-US" sz="3200" b="1" dirty="0">
                <a:solidFill>
                  <a:srgbClr val="2962A2"/>
                </a:solidFill>
                <a:latin typeface="Lucida Sans" pitchFamily="34" charset="0"/>
              </a:rPr>
              <a:t>What is the </a:t>
            </a:r>
            <a:r>
              <a:rPr lang="en-US" sz="3200" b="1" dirty="0" smtClean="0">
                <a:solidFill>
                  <a:srgbClr val="2962A2"/>
                </a:solidFill>
                <a:latin typeface="Lucida Sans" pitchFamily="34" charset="0"/>
              </a:rPr>
              <a:t>Difference </a:t>
            </a:r>
            <a:r>
              <a:rPr lang="en-US" sz="3200" b="1" dirty="0">
                <a:solidFill>
                  <a:srgbClr val="2962A2"/>
                </a:solidFill>
                <a:latin typeface="Lucida Sans" pitchFamily="34" charset="0"/>
              </a:rPr>
              <a:t>B</a:t>
            </a:r>
            <a:r>
              <a:rPr lang="en-US" sz="3200" b="1" dirty="0" smtClean="0">
                <a:solidFill>
                  <a:srgbClr val="2962A2"/>
                </a:solidFill>
                <a:latin typeface="Lucida Sans" pitchFamily="34" charset="0"/>
              </a:rPr>
              <a:t>etween </a:t>
            </a:r>
            <a:r>
              <a:rPr lang="en-US" sz="3200" b="1" dirty="0">
                <a:solidFill>
                  <a:srgbClr val="2962A2"/>
                </a:solidFill>
                <a:latin typeface="Lucida Sans" pitchFamily="34" charset="0"/>
              </a:rPr>
              <a:t>C</a:t>
            </a:r>
            <a:r>
              <a:rPr lang="en-US" sz="3200" b="1" dirty="0" smtClean="0">
                <a:solidFill>
                  <a:srgbClr val="2962A2"/>
                </a:solidFill>
                <a:latin typeface="Lucida Sans" pitchFamily="34" charset="0"/>
              </a:rPr>
              <a:t>leaning</a:t>
            </a:r>
            <a:r>
              <a:rPr lang="en-US" sz="3200" b="1" dirty="0">
                <a:solidFill>
                  <a:srgbClr val="2962A2"/>
                </a:solidFill>
                <a:latin typeface="Lucida Sans" pitchFamily="34" charset="0"/>
              </a:rPr>
              <a:t>, </a:t>
            </a:r>
            <a:r>
              <a:rPr lang="en-US" sz="3200" b="1" dirty="0" smtClean="0">
                <a:solidFill>
                  <a:srgbClr val="2962A2"/>
                </a:solidFill>
                <a:latin typeface="Lucida Sans" pitchFamily="34" charset="0"/>
              </a:rPr>
              <a:t>Sanitizing </a:t>
            </a:r>
            <a:r>
              <a:rPr lang="en-US" sz="3200" b="1" dirty="0">
                <a:solidFill>
                  <a:srgbClr val="2962A2"/>
                </a:solidFill>
                <a:latin typeface="Lucida Sans" pitchFamily="34" charset="0"/>
              </a:rPr>
              <a:t>and </a:t>
            </a:r>
            <a:r>
              <a:rPr lang="en-US" sz="3200" b="1" dirty="0" smtClean="0">
                <a:solidFill>
                  <a:srgbClr val="2962A2"/>
                </a:solidFill>
                <a:latin typeface="Lucida Sans" pitchFamily="34" charset="0"/>
              </a:rPr>
              <a:t>Disinfecting</a:t>
            </a:r>
            <a:r>
              <a:rPr lang="en-US" sz="3200" b="1" dirty="0">
                <a:solidFill>
                  <a:srgbClr val="2962A2"/>
                </a:solidFill>
                <a:latin typeface="Lucida Sans" pitchFamily="34" charset="0"/>
              </a:rPr>
              <a:t>?</a:t>
            </a:r>
            <a:endParaRPr lang="en-US" sz="3200" dirty="0">
              <a:latin typeface="Book Antiqua"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990600" y="609600"/>
            <a:ext cx="6858000" cy="571500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p>
        </p:txBody>
      </p:sp>
      <p:sp>
        <p:nvSpPr>
          <p:cNvPr id="8" name="TextBox 7"/>
          <p:cNvSpPr txBox="1"/>
          <p:nvPr/>
        </p:nvSpPr>
        <p:spPr>
          <a:xfrm>
            <a:off x="2209800" y="990600"/>
            <a:ext cx="4267200" cy="523875"/>
          </a:xfrm>
          <a:prstGeom prst="rect">
            <a:avLst/>
          </a:prstGeom>
          <a:noFill/>
        </p:spPr>
        <p:txBody>
          <a:bodyPr>
            <a:spAutoFit/>
          </a:bodyPr>
          <a:lstStyle/>
          <a:p>
            <a:pPr algn="ctr" fontAlgn="auto">
              <a:spcBef>
                <a:spcPts val="0"/>
              </a:spcBef>
              <a:spcAft>
                <a:spcPts val="0"/>
              </a:spcAft>
              <a:defRPr/>
            </a:pPr>
            <a:r>
              <a:rPr lang="en-US" sz="2800" b="1" u="sng" dirty="0">
                <a:solidFill>
                  <a:schemeClr val="accent5">
                    <a:lumMod val="50000"/>
                  </a:schemeClr>
                </a:solidFill>
                <a:latin typeface="+mj-lt"/>
                <a:cs typeface="+mn-cs"/>
              </a:rPr>
              <a:t>Cleaning</a:t>
            </a:r>
          </a:p>
        </p:txBody>
      </p:sp>
      <p:sp>
        <p:nvSpPr>
          <p:cNvPr id="9" name="TextBox 8"/>
          <p:cNvSpPr txBox="1"/>
          <p:nvPr/>
        </p:nvSpPr>
        <p:spPr>
          <a:xfrm>
            <a:off x="1981200" y="1676400"/>
            <a:ext cx="4953000" cy="2835275"/>
          </a:xfrm>
          <a:prstGeom prst="rect">
            <a:avLst/>
          </a:prstGeom>
          <a:noFill/>
        </p:spPr>
        <p:txBody>
          <a:bodyPr>
            <a:spAutoFit/>
          </a:bodyPr>
          <a:lstStyle/>
          <a:p>
            <a:pPr marL="177800" indent="-177800">
              <a:buFont typeface="Arial" charset="0"/>
              <a:buChar char="•"/>
            </a:pPr>
            <a:r>
              <a:rPr lang="en-US" sz="2000">
                <a:latin typeface="Lucida Sans" pitchFamily="34" charset="0"/>
              </a:rPr>
              <a:t>removes germs, dirt, and impurities </a:t>
            </a:r>
          </a:p>
          <a:p>
            <a:pPr marL="177800" indent="-177800"/>
            <a:r>
              <a:rPr lang="en-US" sz="2000">
                <a:latin typeface="Lucida Sans" pitchFamily="34" charset="0"/>
              </a:rPr>
              <a:t>  from surfaces or objects. </a:t>
            </a:r>
          </a:p>
          <a:p>
            <a:pPr marL="177800" indent="-177800">
              <a:buFont typeface="Arial" charset="0"/>
              <a:buChar char="•"/>
            </a:pPr>
            <a:r>
              <a:rPr lang="en-US" sz="2000">
                <a:latin typeface="Lucida Sans" pitchFamily="34" charset="0"/>
              </a:rPr>
              <a:t>uses soap or detergent and water to physically remove germs from surfaces. </a:t>
            </a:r>
            <a:r>
              <a:rPr lang="en-US" sz="2000" b="1">
                <a:latin typeface="Lucida Sans" pitchFamily="34" charset="0"/>
              </a:rPr>
              <a:t>This process does not necessarily kill germs. </a:t>
            </a:r>
          </a:p>
          <a:p>
            <a:pPr marL="177800" indent="-177800">
              <a:buFont typeface="Arial" charset="0"/>
              <a:buChar char="•"/>
            </a:pPr>
            <a:r>
              <a:rPr lang="en-US" sz="2000">
                <a:latin typeface="Lucida Sans" pitchFamily="34" charset="0"/>
              </a:rPr>
              <a:t>removes molds and allergens that can trigger asthma symptoms. </a:t>
            </a:r>
          </a:p>
          <a:p>
            <a:pPr marL="177800" indent="-177800"/>
            <a:endParaRPr lang="en-US" sz="2000">
              <a:latin typeface="Lucida Sans" pitchFamily="34" charset="0"/>
            </a:endParaRPr>
          </a:p>
        </p:txBody>
      </p:sp>
      <p:sp>
        <p:nvSpPr>
          <p:cNvPr id="6" name="TextBox 5"/>
          <p:cNvSpPr txBox="1"/>
          <p:nvPr/>
        </p:nvSpPr>
        <p:spPr>
          <a:xfrm>
            <a:off x="2209800" y="4419600"/>
            <a:ext cx="4419600" cy="1015663"/>
          </a:xfrm>
          <a:prstGeom prst="rect">
            <a:avLst/>
          </a:prstGeom>
          <a:solidFill>
            <a:schemeClr val="accent5">
              <a:lumMod val="40000"/>
              <a:lumOff val="60000"/>
            </a:schemeClr>
          </a:solidFill>
          <a:effectLst>
            <a:glow rad="228600">
              <a:schemeClr val="accent5">
                <a:satMod val="175000"/>
                <a:alpha val="40000"/>
              </a:schemeClr>
            </a:glow>
            <a:outerShdw blurRad="63500" dist="38100" dir="5400000" rotWithShape="0">
              <a:srgbClr val="000000">
                <a:alpha val="45000"/>
              </a:srgbClr>
            </a:outerShdw>
          </a:effectLst>
        </p:spPr>
        <p:style>
          <a:lnRef idx="0">
            <a:schemeClr val="accent5"/>
          </a:lnRef>
          <a:fillRef idx="3">
            <a:schemeClr val="accent5"/>
          </a:fillRef>
          <a:effectRef idx="3">
            <a:schemeClr val="accent5"/>
          </a:effectRef>
          <a:fontRef idx="minor">
            <a:schemeClr val="lt1"/>
          </a:fontRef>
        </p:style>
        <p:txBody>
          <a:bodyPr>
            <a:spAutoFit/>
          </a:bodyPr>
          <a:lstStyle/>
          <a:p>
            <a:pPr marL="61913" indent="-61913"/>
            <a:r>
              <a:rPr lang="en-US" sz="2000" b="1">
                <a:solidFill>
                  <a:srgbClr val="0A2646"/>
                </a:solidFill>
                <a:cs typeface="Arial" charset="0"/>
              </a:rPr>
              <a:t> </a:t>
            </a:r>
            <a:r>
              <a:rPr lang="en-US" sz="2000" b="1">
                <a:solidFill>
                  <a:schemeClr val="tx1"/>
                </a:solidFill>
                <a:cs typeface="Arial" charset="0"/>
              </a:rPr>
              <a:t>can remove as much as 99% of  germs when microfiber cleaning tools are used.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ctr" eaLnBrk="1" fontAlgn="auto" hangingPunct="1">
              <a:spcAft>
                <a:spcPts val="0"/>
              </a:spcAft>
              <a:buFont typeface="Wingdings 3"/>
              <a:buNone/>
              <a:defRPr/>
            </a:pPr>
            <a:endParaRPr lang="en-US" sz="3600" dirty="0" smtClean="0">
              <a:solidFill>
                <a:schemeClr val="accent5"/>
              </a:solidFill>
              <a:latin typeface="News Gothic MT"/>
              <a:ea typeface="News Gothic MT"/>
              <a:cs typeface="News Gothic MT"/>
            </a:endParaRPr>
          </a:p>
          <a:p>
            <a:pPr marL="109728" indent="0" algn="ctr" eaLnBrk="1" fontAlgn="auto" hangingPunct="1">
              <a:spcAft>
                <a:spcPts val="0"/>
              </a:spcAft>
              <a:buFont typeface="Wingdings 3"/>
              <a:buNone/>
              <a:defRPr/>
            </a:pPr>
            <a:r>
              <a:rPr lang="en-US" sz="3600" dirty="0" smtClean="0">
                <a:solidFill>
                  <a:schemeClr val="accent5"/>
                </a:solidFill>
                <a:latin typeface="News Gothic MT"/>
                <a:ea typeface="News Gothic MT"/>
                <a:cs typeface="News Gothic MT"/>
              </a:rPr>
              <a:t>Our Goal</a:t>
            </a:r>
            <a:r>
              <a:rPr lang="en-US" sz="3600" b="1" dirty="0">
                <a:solidFill>
                  <a:schemeClr val="accent5"/>
                </a:solidFill>
                <a:latin typeface="News Gothic MT"/>
                <a:ea typeface="News Gothic MT"/>
                <a:cs typeface="News Gothic MT"/>
              </a:rPr>
              <a:t>: </a:t>
            </a:r>
            <a:r>
              <a:rPr lang="en-US" sz="3600" b="1" dirty="0">
                <a:solidFill>
                  <a:schemeClr val="accent1"/>
                </a:solidFill>
                <a:latin typeface="News Gothic MT"/>
                <a:ea typeface="News Gothic MT"/>
                <a:cs typeface="News Gothic MT"/>
              </a:rPr>
              <a:t>To protect the health of </a:t>
            </a:r>
            <a:r>
              <a:rPr lang="en-US" sz="3600" b="1" dirty="0" smtClean="0">
                <a:solidFill>
                  <a:schemeClr val="accent1"/>
                </a:solidFill>
                <a:latin typeface="News Gothic MT"/>
                <a:ea typeface="News Gothic MT"/>
                <a:cs typeface="News Gothic MT"/>
              </a:rPr>
              <a:t>children and staff in ECE </a:t>
            </a:r>
            <a:r>
              <a:rPr lang="en-US" sz="3600" b="1" dirty="0">
                <a:solidFill>
                  <a:schemeClr val="accent1"/>
                </a:solidFill>
                <a:latin typeface="News Gothic MT"/>
                <a:ea typeface="News Gothic MT"/>
                <a:cs typeface="News Gothic MT"/>
              </a:rPr>
              <a:t>and the environment</a:t>
            </a:r>
          </a:p>
          <a:p>
            <a:pPr marL="109728" indent="0" eaLnBrk="1" fontAlgn="auto" hangingPunct="1">
              <a:spcAft>
                <a:spcPts val="0"/>
              </a:spcAft>
              <a:buFont typeface="Wingdings 3"/>
              <a:buNone/>
              <a:defRPr/>
            </a:pPr>
            <a:endParaRPr lang="en-US" dirty="0">
              <a:solidFill>
                <a:schemeClr val="bg1">
                  <a:lumMod val="50000"/>
                </a:schemeClr>
              </a:solidFill>
            </a:endParaRPr>
          </a:p>
        </p:txBody>
      </p:sp>
      <p:sp>
        <p:nvSpPr>
          <p:cNvPr id="3" name="Title 2"/>
          <p:cNvSpPr>
            <a:spLocks noGrp="1"/>
          </p:cNvSpPr>
          <p:nvPr>
            <p:ph type="title"/>
          </p:nvPr>
        </p:nvSpPr>
        <p:spPr>
          <a:xfrm>
            <a:off x="457200" y="609600"/>
            <a:ext cx="8458200" cy="1143000"/>
          </a:xfrm>
        </p:spPr>
        <p:txBody>
          <a:bodyPr>
            <a:normAutofit fontScale="90000"/>
          </a:bodyPr>
          <a:lstStyle/>
          <a:p>
            <a:pPr eaLnBrk="1" fontAlgn="auto" hangingPunct="1">
              <a:spcAft>
                <a:spcPts val="0"/>
              </a:spcAft>
              <a:defRPr/>
            </a:pPr>
            <a:r>
              <a:rPr lang="en-US" sz="6000" dirty="0">
                <a:latin typeface="+mj-lt"/>
                <a:cs typeface="Lucida Sans"/>
              </a:rPr>
              <a:t>Why </a:t>
            </a:r>
            <a:r>
              <a:rPr lang="en-US" sz="6000" dirty="0" smtClean="0">
                <a:latin typeface="+mj-lt"/>
                <a:cs typeface="Lucida Sans"/>
              </a:rPr>
              <a:t>Are </a:t>
            </a:r>
            <a:r>
              <a:rPr lang="en-US" sz="6000" dirty="0">
                <a:latin typeface="+mj-lt"/>
                <a:cs typeface="Lucida Sans"/>
              </a:rPr>
              <a:t>W</a:t>
            </a:r>
            <a:r>
              <a:rPr lang="en-US" sz="6000" dirty="0" smtClean="0">
                <a:latin typeface="+mj-lt"/>
                <a:cs typeface="Lucida Sans"/>
              </a:rPr>
              <a:t>e </a:t>
            </a:r>
            <a:r>
              <a:rPr lang="en-US" sz="6000" dirty="0">
                <a:latin typeface="+mj-lt"/>
                <a:cs typeface="Lucida Sans"/>
              </a:rPr>
              <a:t>H</a:t>
            </a:r>
            <a:r>
              <a:rPr lang="en-US" sz="6000" dirty="0" smtClean="0">
                <a:latin typeface="+mj-lt"/>
                <a:cs typeface="Lucida Sans"/>
              </a:rPr>
              <a:t>ere </a:t>
            </a:r>
            <a:r>
              <a:rPr lang="en-US" sz="6000" dirty="0">
                <a:latin typeface="+mj-lt"/>
                <a:cs typeface="Lucida Sans"/>
              </a:rPr>
              <a:t>T</a:t>
            </a:r>
            <a:r>
              <a:rPr lang="en-US" sz="6000" dirty="0" smtClean="0">
                <a:latin typeface="+mj-lt"/>
                <a:cs typeface="Lucida Sans"/>
              </a:rPr>
              <a:t>oday</a:t>
            </a:r>
            <a:r>
              <a:rPr lang="en-US" sz="6000" dirty="0">
                <a:latin typeface="+mj-lt"/>
                <a:cs typeface="Lucida Sans"/>
              </a:rPr>
              <a:t>?</a:t>
            </a:r>
            <a:endParaRPr lang="en-US" dirty="0">
              <a:latin typeface="+mj-lt"/>
              <a:cs typeface="Lucida San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1219200" y="609600"/>
            <a:ext cx="6705600" cy="5867400"/>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en-US"/>
          </a:p>
        </p:txBody>
      </p:sp>
      <p:sp>
        <p:nvSpPr>
          <p:cNvPr id="8" name="TextBox 7"/>
          <p:cNvSpPr txBox="1"/>
          <p:nvPr/>
        </p:nvSpPr>
        <p:spPr>
          <a:xfrm>
            <a:off x="2286000" y="990600"/>
            <a:ext cx="4267200" cy="523875"/>
          </a:xfrm>
          <a:prstGeom prst="rect">
            <a:avLst/>
          </a:prstGeom>
          <a:noFill/>
        </p:spPr>
        <p:txBody>
          <a:bodyPr>
            <a:spAutoFit/>
          </a:bodyPr>
          <a:lstStyle/>
          <a:p>
            <a:pPr algn="ctr" fontAlgn="auto">
              <a:spcBef>
                <a:spcPts val="0"/>
              </a:spcBef>
              <a:spcAft>
                <a:spcPts val="0"/>
              </a:spcAft>
              <a:defRPr/>
            </a:pPr>
            <a:r>
              <a:rPr lang="en-US" sz="2800" b="1" u="sng" dirty="0">
                <a:solidFill>
                  <a:schemeClr val="accent5">
                    <a:lumMod val="50000"/>
                  </a:schemeClr>
                </a:solidFill>
                <a:latin typeface="+mj-lt"/>
                <a:cs typeface="+mn-cs"/>
              </a:rPr>
              <a:t>Sanitizing</a:t>
            </a:r>
          </a:p>
        </p:txBody>
      </p:sp>
      <p:sp>
        <p:nvSpPr>
          <p:cNvPr id="9" name="TextBox 8"/>
          <p:cNvSpPr txBox="1"/>
          <p:nvPr/>
        </p:nvSpPr>
        <p:spPr>
          <a:xfrm>
            <a:off x="2133600" y="1524000"/>
            <a:ext cx="5105400" cy="3387725"/>
          </a:xfrm>
          <a:prstGeom prst="rect">
            <a:avLst/>
          </a:prstGeom>
          <a:noFill/>
        </p:spPr>
        <p:txBody>
          <a:bodyPr>
            <a:spAutoFit/>
          </a:bodyPr>
          <a:lstStyle/>
          <a:p>
            <a:pPr marL="114300" indent="-114300">
              <a:buFont typeface="Arial" charset="0"/>
              <a:buChar char="•"/>
            </a:pPr>
            <a:r>
              <a:rPr lang="en-US" b="1">
                <a:latin typeface="Lucida Sans" pitchFamily="34" charset="0"/>
              </a:rPr>
              <a:t>Regulated as </a:t>
            </a:r>
            <a:r>
              <a:rPr lang="en-US" b="1" u="sng">
                <a:latin typeface="Lucida Sans" pitchFamily="34" charset="0"/>
              </a:rPr>
              <a:t>Pesticide</a:t>
            </a:r>
          </a:p>
          <a:p>
            <a:pPr marL="114300" indent="-114300">
              <a:buFont typeface="Arial" charset="0"/>
              <a:buChar char="•"/>
            </a:pPr>
            <a:r>
              <a:rPr lang="en-US" b="1" u="sng">
                <a:latin typeface="Lucida Sans" pitchFamily="34" charset="0"/>
              </a:rPr>
              <a:t>Lowers the number of germs on surfaces or objects to a safe level</a:t>
            </a:r>
          </a:p>
          <a:p>
            <a:pPr marL="114300" indent="-114300">
              <a:buFont typeface="Arial" charset="0"/>
              <a:buChar char="•"/>
            </a:pPr>
            <a:r>
              <a:rPr lang="en-US">
                <a:latin typeface="Lucida Sans" pitchFamily="34" charset="0"/>
              </a:rPr>
              <a:t>For hard, non-food surfaces the level </a:t>
            </a:r>
          </a:p>
          <a:p>
            <a:pPr marL="114300" indent="-114300"/>
            <a:r>
              <a:rPr lang="en-US">
                <a:latin typeface="Lucida Sans" pitchFamily="34" charset="0"/>
              </a:rPr>
              <a:t>  should be reduced by at least 99.9%. </a:t>
            </a:r>
          </a:p>
          <a:p>
            <a:pPr marL="114300" indent="-114300">
              <a:buFont typeface="Arial" charset="0"/>
              <a:buChar char="•"/>
            </a:pPr>
            <a:r>
              <a:rPr lang="en-US">
                <a:latin typeface="Lucida Sans" pitchFamily="34" charset="0"/>
              </a:rPr>
              <a:t>For food surfaces  this level should be a 99.999% reduction in microorganisms within 30 seconds.  </a:t>
            </a:r>
          </a:p>
          <a:p>
            <a:pPr marL="114300" indent="-114300">
              <a:buFont typeface="Arial" charset="0"/>
              <a:buChar char="•"/>
            </a:pPr>
            <a:r>
              <a:rPr lang="en-US">
                <a:latin typeface="Lucida Sans" pitchFamily="34" charset="0"/>
              </a:rPr>
              <a:t>Sanitizing products should state on their label the surfaces they are intended to be used on. </a:t>
            </a:r>
          </a:p>
          <a:p>
            <a:pPr marL="114300" indent="-114300"/>
            <a:endParaRPr lang="en-US">
              <a:latin typeface="Lucida Sans" pitchFamily="34" charset="0"/>
            </a:endParaRPr>
          </a:p>
        </p:txBody>
      </p:sp>
      <p:sp>
        <p:nvSpPr>
          <p:cNvPr id="10" name="TextBox 9"/>
          <p:cNvSpPr txBox="1"/>
          <p:nvPr/>
        </p:nvSpPr>
        <p:spPr>
          <a:xfrm>
            <a:off x="2286000" y="4572000"/>
            <a:ext cx="4419600" cy="923330"/>
          </a:xfrm>
          <a:prstGeom prst="rect">
            <a:avLst/>
          </a:prstGeom>
          <a:solidFill>
            <a:schemeClr val="accent5">
              <a:lumMod val="40000"/>
              <a:lumOff val="60000"/>
            </a:schemeClr>
          </a:solidFill>
          <a:effectLst>
            <a:glow rad="228600">
              <a:schemeClr val="accent5">
                <a:satMod val="175000"/>
                <a:alpha val="40000"/>
              </a:schemeClr>
            </a:glow>
            <a:outerShdw blurRad="63500" dist="38100" dir="5400000" rotWithShape="0">
              <a:srgbClr val="000000">
                <a:alpha val="45000"/>
              </a:srgbClr>
            </a:outerShdw>
          </a:effectLst>
        </p:spPr>
        <p:style>
          <a:lnRef idx="0">
            <a:schemeClr val="accent5"/>
          </a:lnRef>
          <a:fillRef idx="3">
            <a:schemeClr val="accent5"/>
          </a:fillRef>
          <a:effectRef idx="3">
            <a:schemeClr val="accent5"/>
          </a:effectRef>
          <a:fontRef idx="minor">
            <a:schemeClr val="lt1"/>
          </a:fontRef>
        </p:style>
        <p:txBody>
          <a:bodyPr>
            <a:spAutoFit/>
          </a:bodyPr>
          <a:lstStyle/>
          <a:p>
            <a:r>
              <a:rPr lang="en-US" b="1">
                <a:solidFill>
                  <a:schemeClr val="tx1"/>
                </a:solidFill>
                <a:cs typeface="Arial" charset="0"/>
              </a:rPr>
              <a:t>Sanitizers are used on food preparation and contact surfaces, and mouthed toys and pacifiers.</a:t>
            </a:r>
            <a:r>
              <a:rPr lang="en-US" b="1">
                <a:solidFill>
                  <a:srgbClr val="1B416C"/>
                </a:solidFill>
                <a:cs typeface="Arial" charset="0"/>
              </a:rPr>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914400" y="457200"/>
            <a:ext cx="6781800" cy="6248400"/>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US" dirty="0">
              <a:solidFill>
                <a:prstClr val="white"/>
              </a:solidFill>
              <a:latin typeface="Lucida Sans"/>
            </a:endParaRPr>
          </a:p>
        </p:txBody>
      </p:sp>
      <p:sp>
        <p:nvSpPr>
          <p:cNvPr id="8" name="TextBox 7"/>
          <p:cNvSpPr txBox="1"/>
          <p:nvPr/>
        </p:nvSpPr>
        <p:spPr>
          <a:xfrm>
            <a:off x="2225675" y="914400"/>
            <a:ext cx="4267200" cy="523875"/>
          </a:xfrm>
          <a:prstGeom prst="rect">
            <a:avLst/>
          </a:prstGeom>
          <a:noFill/>
        </p:spPr>
        <p:txBody>
          <a:bodyPr>
            <a:spAutoFit/>
          </a:bodyPr>
          <a:lstStyle/>
          <a:p>
            <a:pPr algn="ctr" fontAlgn="auto">
              <a:spcBef>
                <a:spcPts val="0"/>
              </a:spcBef>
              <a:spcAft>
                <a:spcPts val="0"/>
              </a:spcAft>
              <a:defRPr/>
            </a:pPr>
            <a:r>
              <a:rPr lang="en-US" sz="2800" b="1" u="sng" dirty="0">
                <a:solidFill>
                  <a:schemeClr val="accent5">
                    <a:lumMod val="50000"/>
                  </a:schemeClr>
                </a:solidFill>
                <a:latin typeface="Lucida Sans"/>
                <a:cs typeface="+mn-cs"/>
              </a:rPr>
              <a:t>Disinfecting</a:t>
            </a:r>
          </a:p>
        </p:txBody>
      </p:sp>
      <p:sp>
        <p:nvSpPr>
          <p:cNvPr id="86019" name="TextBox 8"/>
          <p:cNvSpPr txBox="1">
            <a:spLocks noChangeArrowheads="1"/>
          </p:cNvSpPr>
          <p:nvPr/>
        </p:nvSpPr>
        <p:spPr bwMode="auto">
          <a:xfrm>
            <a:off x="1676400" y="1600200"/>
            <a:ext cx="5486400" cy="4486275"/>
          </a:xfrm>
          <a:prstGeom prst="rect">
            <a:avLst/>
          </a:prstGeom>
          <a:noFill/>
          <a:ln w="9525">
            <a:noFill/>
            <a:miter lim="800000"/>
            <a:headEnd/>
            <a:tailEnd/>
          </a:ln>
        </p:spPr>
        <p:txBody>
          <a:bodyPr>
            <a:spAutoFit/>
          </a:bodyPr>
          <a:lstStyle/>
          <a:p>
            <a:pPr marL="114300" indent="-114300">
              <a:buFont typeface="Arial" charset="0"/>
              <a:buChar char="•"/>
            </a:pPr>
            <a:r>
              <a:rPr lang="en-US" b="1">
                <a:latin typeface="Lucida Sans" pitchFamily="34" charset="0"/>
              </a:rPr>
              <a:t>Kills 99.999% of germs </a:t>
            </a:r>
            <a:r>
              <a:rPr lang="en-US">
                <a:latin typeface="Lucida Sans" pitchFamily="34" charset="0"/>
              </a:rPr>
              <a:t>on surfaces or objects. </a:t>
            </a:r>
          </a:p>
          <a:p>
            <a:pPr marL="114300" indent="-114300">
              <a:buFont typeface="Arial" charset="0"/>
              <a:buChar char="•"/>
            </a:pPr>
            <a:r>
              <a:rPr lang="en-US">
                <a:latin typeface="Lucida Sans" pitchFamily="34" charset="0"/>
              </a:rPr>
              <a:t>does not necessarily clean dirty surfaces or </a:t>
            </a:r>
            <a:r>
              <a:rPr lang="en-US" i="1">
                <a:latin typeface="Lucida Sans" pitchFamily="34" charset="0"/>
              </a:rPr>
              <a:t>remove</a:t>
            </a:r>
            <a:r>
              <a:rPr lang="en-US">
                <a:latin typeface="Lucida Sans" pitchFamily="34" charset="0"/>
              </a:rPr>
              <a:t> germs. </a:t>
            </a:r>
          </a:p>
          <a:p>
            <a:pPr marL="114300" indent="-114300">
              <a:buFont typeface="Arial" charset="0"/>
              <a:buChar char="•"/>
            </a:pPr>
            <a:r>
              <a:rPr lang="en-US">
                <a:latin typeface="Lucida Sans" pitchFamily="34" charset="0"/>
              </a:rPr>
              <a:t>kills germs on contact if the disinfectant sits wet, or “dwells,” on the surface long enough. </a:t>
            </a:r>
          </a:p>
          <a:p>
            <a:pPr marL="114300" indent="-114300">
              <a:buFont typeface="Arial" charset="0"/>
              <a:buChar char="•"/>
            </a:pPr>
            <a:r>
              <a:rPr lang="en-US">
                <a:latin typeface="Lucida Sans" pitchFamily="34" charset="0"/>
              </a:rPr>
              <a:t>For use on:</a:t>
            </a:r>
          </a:p>
          <a:p>
            <a:pPr marL="114300" indent="-114300"/>
            <a:r>
              <a:rPr lang="en-US">
                <a:latin typeface="Lucida Sans" pitchFamily="34" charset="0"/>
              </a:rPr>
              <a:t>	-changing tables</a:t>
            </a:r>
          </a:p>
          <a:p>
            <a:pPr marL="114300" indent="-114300"/>
            <a:r>
              <a:rPr lang="en-US">
                <a:latin typeface="Lucida Sans" pitchFamily="34" charset="0"/>
              </a:rPr>
              <a:t>	-bathroom sinks and toilets. </a:t>
            </a:r>
          </a:p>
          <a:p>
            <a:pPr marL="114300" indent="-114300"/>
            <a:r>
              <a:rPr lang="en-US">
                <a:latin typeface="Lucida Sans" pitchFamily="34" charset="0"/>
              </a:rPr>
              <a:t>	-High touch areas which are at high-	    risk for collecting lots of germs, such as doorknobs and drinking fountains. </a:t>
            </a:r>
          </a:p>
          <a:p>
            <a:pPr marL="114300" indent="-114300">
              <a:buFont typeface="Arial" charset="0"/>
              <a:buChar char="•"/>
            </a:pPr>
            <a:endParaRPr lang="en-US">
              <a:latin typeface="Lucida Sans" pitchFamily="34" charset="0"/>
            </a:endParaRPr>
          </a:p>
          <a:p>
            <a:pPr marL="114300" indent="-114300"/>
            <a:endParaRPr lang="en-US" b="1">
              <a:latin typeface="Lucida Sans" pitchFamily="34" charset="0"/>
            </a:endParaRPr>
          </a:p>
          <a:p>
            <a:pPr marL="114300" indent="-114300"/>
            <a:endParaRPr lang="en-US">
              <a:solidFill>
                <a:srgbClr val="000000"/>
              </a:solidFill>
              <a:latin typeface="Lucida Sans" pitchFamily="34" charset="0"/>
            </a:endParaRPr>
          </a:p>
          <a:p>
            <a:pPr marL="114300" indent="-114300">
              <a:buFont typeface="Arial" charset="0"/>
              <a:buChar char="•"/>
            </a:pPr>
            <a:endParaRPr lang="en-US">
              <a:solidFill>
                <a:srgbClr val="000000"/>
              </a:solidFill>
              <a:latin typeface="Lucida Sans" pitchFamily="34" charset="0"/>
            </a:endParaRPr>
          </a:p>
        </p:txBody>
      </p:sp>
      <p:sp>
        <p:nvSpPr>
          <p:cNvPr id="3" name="TextBox 2"/>
          <p:cNvSpPr txBox="1"/>
          <p:nvPr/>
        </p:nvSpPr>
        <p:spPr>
          <a:xfrm>
            <a:off x="1981200" y="4841677"/>
            <a:ext cx="4419600" cy="1754327"/>
          </a:xfrm>
          <a:prstGeom prst="rect">
            <a:avLst/>
          </a:prstGeom>
          <a:solidFill>
            <a:schemeClr val="accent5">
              <a:lumMod val="40000"/>
              <a:lumOff val="60000"/>
            </a:schemeClr>
          </a:solidFill>
          <a:effectLst>
            <a:glow rad="228600">
              <a:schemeClr val="accent5">
                <a:satMod val="175000"/>
                <a:alpha val="40000"/>
              </a:schemeClr>
            </a:glow>
            <a:outerShdw blurRad="63500" dist="38100" dir="5400000" rotWithShape="0">
              <a:srgbClr val="000000">
                <a:alpha val="45000"/>
              </a:srgbClr>
            </a:outerShdw>
          </a:effectLst>
        </p:spPr>
        <p:style>
          <a:lnRef idx="0">
            <a:schemeClr val="accent5"/>
          </a:lnRef>
          <a:fillRef idx="3">
            <a:schemeClr val="accent5"/>
          </a:fillRef>
          <a:effectRef idx="3">
            <a:schemeClr val="accent5"/>
          </a:effectRef>
          <a:fontRef idx="minor">
            <a:schemeClr val="lt1"/>
          </a:fontRef>
        </p:style>
        <p:txBody>
          <a:bodyPr>
            <a:spAutoFit/>
          </a:bodyPr>
          <a:lstStyle/>
          <a:p>
            <a:r>
              <a:rPr lang="en-US" b="1">
                <a:solidFill>
                  <a:schemeClr val="tx1"/>
                </a:solidFill>
                <a:latin typeface="Lucida Sans" pitchFamily="34" charset="0"/>
                <a:cs typeface="Arial" charset="0"/>
              </a:rPr>
              <a:t>A disinfectant must stay on the surface for at least the recommended </a:t>
            </a:r>
            <a:r>
              <a:rPr lang="en-US" b="1" u="sng">
                <a:solidFill>
                  <a:schemeClr val="tx1"/>
                </a:solidFill>
                <a:latin typeface="Lucida Sans" pitchFamily="34" charset="0"/>
                <a:cs typeface="Arial" charset="0"/>
              </a:rPr>
              <a:t>dwell time </a:t>
            </a:r>
            <a:r>
              <a:rPr lang="en-US" b="1">
                <a:solidFill>
                  <a:schemeClr val="tx1"/>
                </a:solidFill>
                <a:latin typeface="Lucida Sans" pitchFamily="34" charset="0"/>
                <a:cs typeface="Arial" charset="0"/>
              </a:rPr>
              <a:t>or it will not ‘kill’ all of the germs on that area</a:t>
            </a:r>
          </a:p>
          <a:p>
            <a:endParaRPr lang="en-US">
              <a:solidFill>
                <a:schemeClr val="tx1"/>
              </a:solidFill>
              <a:latin typeface="Lucida Sans" pitchFamily="34" charset="0"/>
              <a:cs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pPr eaLnBrk="1" fontAlgn="auto" hangingPunct="1">
              <a:spcAft>
                <a:spcPts val="0"/>
              </a:spcAft>
              <a:defRPr/>
            </a:pPr>
            <a:r>
              <a:rPr lang="en-GB" b="1" dirty="0">
                <a:solidFill>
                  <a:schemeClr val="accent5">
                    <a:lumMod val="75000"/>
                  </a:schemeClr>
                </a:solidFill>
                <a:latin typeface="+mj-lt"/>
                <a:cs typeface="Arial" charset="0"/>
              </a:rPr>
              <a:t>Identifying Safer Products</a:t>
            </a:r>
            <a:endParaRPr lang="en-US" dirty="0">
              <a:solidFill>
                <a:schemeClr val="accent5">
                  <a:lumMod val="75000"/>
                </a:schemeClr>
              </a:solidFill>
              <a:latin typeface="+mj-lt"/>
              <a:cs typeface="Arial" charset="0"/>
            </a:endParaRPr>
          </a:p>
        </p:txBody>
      </p:sp>
      <p:sp>
        <p:nvSpPr>
          <p:cNvPr id="16387" name="Rectangle 3"/>
          <p:cNvSpPr>
            <a:spLocks noGrp="1" noChangeArrowheads="1"/>
          </p:cNvSpPr>
          <p:nvPr>
            <p:ph type="body" sz="half" idx="4294967295"/>
          </p:nvPr>
        </p:nvSpPr>
        <p:spPr>
          <a:xfrm>
            <a:off x="304800" y="1600200"/>
            <a:ext cx="4038600" cy="4525963"/>
          </a:xfrm>
        </p:spPr>
        <p:txBody>
          <a:bodyPr>
            <a:normAutofit/>
          </a:bodyPr>
          <a:lstStyle/>
          <a:p>
            <a:pPr marL="284163" indent="-174625" eaLnBrk="1" hangingPunct="1">
              <a:lnSpc>
                <a:spcPct val="80000"/>
              </a:lnSpc>
              <a:buFont typeface="Arial" charset="0"/>
              <a:buChar char="•"/>
            </a:pPr>
            <a:r>
              <a:rPr lang="en-US" sz="2000" smtClean="0">
                <a:solidFill>
                  <a:schemeClr val="tx1"/>
                </a:solidFill>
                <a:cs typeface="Arial" charset="0"/>
              </a:rPr>
              <a:t>Institutional vs Retail: </a:t>
            </a:r>
          </a:p>
          <a:p>
            <a:pPr marL="284163" indent="-174625" eaLnBrk="1" hangingPunct="1">
              <a:lnSpc>
                <a:spcPct val="80000"/>
              </a:lnSpc>
              <a:buFont typeface="Wingdings 3" pitchFamily="18" charset="2"/>
              <a:buNone/>
            </a:pPr>
            <a:r>
              <a:rPr lang="en-US" sz="2000" smtClean="0">
                <a:solidFill>
                  <a:schemeClr val="tx1"/>
                </a:solidFill>
                <a:cs typeface="Arial" charset="0"/>
              </a:rPr>
              <a:t>	-</a:t>
            </a:r>
            <a:r>
              <a:rPr lang="en-US" sz="2000" smtClean="0">
                <a:solidFill>
                  <a:schemeClr val="tx1"/>
                </a:solidFill>
              </a:rPr>
              <a:t>An ECE facility can 	be cleaned using just a 	few products.  </a:t>
            </a:r>
          </a:p>
          <a:p>
            <a:pPr marL="284163" indent="-174625" eaLnBrk="1" hangingPunct="1">
              <a:lnSpc>
                <a:spcPct val="80000"/>
              </a:lnSpc>
              <a:buFont typeface="Wingdings 3" pitchFamily="18" charset="2"/>
              <a:buNone/>
            </a:pPr>
            <a:r>
              <a:rPr lang="en-US" sz="2000" smtClean="0">
                <a:solidFill>
                  <a:schemeClr val="tx1"/>
                </a:solidFill>
              </a:rPr>
              <a:t>	-These products can be 	purchased as an 	institutional cleaning 	product or a retail 	cleaning product.</a:t>
            </a:r>
          </a:p>
          <a:p>
            <a:pPr marL="284163" indent="-174625" eaLnBrk="1" hangingPunct="1">
              <a:lnSpc>
                <a:spcPct val="80000"/>
              </a:lnSpc>
              <a:buFont typeface="Wingdings 3" pitchFamily="18" charset="2"/>
              <a:buNone/>
            </a:pPr>
            <a:endParaRPr lang="en-US" sz="2000" smtClean="0">
              <a:solidFill>
                <a:schemeClr val="tx1"/>
              </a:solidFill>
              <a:cs typeface="Arial" charset="0"/>
            </a:endParaRPr>
          </a:p>
          <a:p>
            <a:pPr marL="284163" indent="-174625" eaLnBrk="1" hangingPunct="1">
              <a:lnSpc>
                <a:spcPct val="80000"/>
              </a:lnSpc>
              <a:buFont typeface="Arial" charset="0"/>
              <a:buChar char="•"/>
            </a:pPr>
            <a:r>
              <a:rPr lang="en-US" sz="2000" smtClean="0">
                <a:solidFill>
                  <a:schemeClr val="tx1"/>
                </a:solidFill>
                <a:cs typeface="Arial" charset="0"/>
              </a:rPr>
              <a:t>Third-party certified products:</a:t>
            </a:r>
          </a:p>
          <a:p>
            <a:pPr marL="284163" indent="-174625" eaLnBrk="1" hangingPunct="1">
              <a:lnSpc>
                <a:spcPct val="80000"/>
              </a:lnSpc>
              <a:buFont typeface="Wingdings 3" pitchFamily="18" charset="2"/>
              <a:buNone/>
            </a:pPr>
            <a:r>
              <a:rPr lang="en-US" sz="2000" smtClean="0">
                <a:solidFill>
                  <a:schemeClr val="tx1"/>
                </a:solidFill>
                <a:cs typeface="Arial" charset="0"/>
              </a:rPr>
              <a:t>	-Green Seal</a:t>
            </a:r>
          </a:p>
          <a:p>
            <a:pPr marL="284163" indent="-174625" eaLnBrk="1" hangingPunct="1">
              <a:lnSpc>
                <a:spcPct val="80000"/>
              </a:lnSpc>
              <a:buFont typeface="Wingdings 3" pitchFamily="18" charset="2"/>
              <a:buNone/>
            </a:pPr>
            <a:r>
              <a:rPr lang="en-US" sz="2000" smtClean="0">
                <a:solidFill>
                  <a:schemeClr val="tx1"/>
                </a:solidFill>
                <a:cs typeface="Arial" charset="0"/>
              </a:rPr>
              <a:t>	-EcoLogo</a:t>
            </a:r>
          </a:p>
          <a:p>
            <a:pPr marL="284163" indent="-174625" eaLnBrk="1" hangingPunct="1">
              <a:lnSpc>
                <a:spcPct val="80000"/>
              </a:lnSpc>
              <a:buFont typeface="Wingdings 3" pitchFamily="18" charset="2"/>
              <a:buNone/>
            </a:pPr>
            <a:r>
              <a:rPr lang="en-US" sz="2000" smtClean="0">
                <a:solidFill>
                  <a:schemeClr val="tx1"/>
                </a:solidFill>
                <a:cs typeface="Arial" charset="0"/>
              </a:rPr>
              <a:t>	-Design for the 	 	 	Environment</a:t>
            </a:r>
          </a:p>
          <a:p>
            <a:pPr marL="284163" indent="-174625" eaLnBrk="1" hangingPunct="1">
              <a:lnSpc>
                <a:spcPct val="80000"/>
              </a:lnSpc>
              <a:buFont typeface="Wingdings 3" pitchFamily="18" charset="2"/>
              <a:buNone/>
            </a:pPr>
            <a:r>
              <a:rPr lang="en-US" sz="2000" smtClean="0">
                <a:solidFill>
                  <a:schemeClr val="tx1"/>
                </a:solidFill>
                <a:cs typeface="Arial" charset="0"/>
              </a:rPr>
              <a:t>	-Others</a:t>
            </a:r>
          </a:p>
          <a:p>
            <a:pPr lvl="1" eaLnBrk="1" hangingPunct="1">
              <a:lnSpc>
                <a:spcPct val="80000"/>
              </a:lnSpc>
              <a:buFontTx/>
              <a:buNone/>
            </a:pPr>
            <a:endParaRPr lang="en-US" sz="2700" smtClean="0">
              <a:solidFill>
                <a:schemeClr val="tx1"/>
              </a:solidFill>
              <a:latin typeface="Arial" charset="0"/>
              <a:cs typeface="Arial" charset="0"/>
            </a:endParaRPr>
          </a:p>
        </p:txBody>
      </p:sp>
      <p:pic>
        <p:nvPicPr>
          <p:cNvPr id="88067" name="Picture 4" descr="usa">
            <a:hlinkClick r:id="rId3"/>
          </p:cNvPr>
          <p:cNvPicPr>
            <a:picLocks noChangeAspect="1" noChangeArrowheads="1"/>
          </p:cNvPicPr>
          <p:nvPr/>
        </p:nvPicPr>
        <p:blipFill>
          <a:blip r:embed="rId4"/>
          <a:srcRect/>
          <a:stretch>
            <a:fillRect/>
          </a:stretch>
        </p:blipFill>
        <p:spPr bwMode="auto">
          <a:xfrm>
            <a:off x="6248400" y="1371600"/>
            <a:ext cx="1600200" cy="1543050"/>
          </a:xfrm>
          <a:prstGeom prst="rect">
            <a:avLst/>
          </a:prstGeom>
          <a:noFill/>
          <a:ln w="9525">
            <a:noFill/>
            <a:miter lim="800000"/>
            <a:headEnd/>
            <a:tailEnd/>
          </a:ln>
        </p:spPr>
      </p:pic>
      <p:pic>
        <p:nvPicPr>
          <p:cNvPr id="88069" name="Picture 1" descr="DFE logo.jpg"/>
          <p:cNvPicPr>
            <a:picLocks noChangeAspect="1"/>
          </p:cNvPicPr>
          <p:nvPr/>
        </p:nvPicPr>
        <p:blipFill>
          <a:blip r:embed="rId5"/>
          <a:srcRect/>
          <a:stretch>
            <a:fillRect/>
          </a:stretch>
        </p:blipFill>
        <p:spPr bwMode="auto">
          <a:xfrm>
            <a:off x="4495800" y="2971800"/>
            <a:ext cx="1524000" cy="1524000"/>
          </a:xfrm>
          <a:prstGeom prst="rect">
            <a:avLst/>
          </a:prstGeom>
          <a:noFill/>
          <a:ln w="9525">
            <a:noFill/>
            <a:miter lim="800000"/>
            <a:headEnd/>
            <a:tailEnd/>
          </a:ln>
        </p:spPr>
      </p:pic>
      <p:pic>
        <p:nvPicPr>
          <p:cNvPr id="88071" name="Picture 5" descr="echoice">
            <a:hlinkClick r:id="rId6"/>
          </p:cNvPr>
          <p:cNvPicPr>
            <a:picLocks noChangeAspect="1" noChangeArrowheads="1"/>
          </p:cNvPicPr>
          <p:nvPr/>
        </p:nvPicPr>
        <p:blipFill>
          <a:blip r:embed="rId7"/>
          <a:srcRect/>
          <a:stretch>
            <a:fillRect/>
          </a:stretch>
        </p:blipFill>
        <p:spPr bwMode="auto">
          <a:xfrm>
            <a:off x="6705600" y="4038600"/>
            <a:ext cx="13716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229600" cy="2709862"/>
          </a:xfrm>
        </p:spPr>
        <p:txBody>
          <a:bodyPr>
            <a:normAutofit/>
          </a:bodyPr>
          <a:lstStyle/>
          <a:p>
            <a:pPr marL="173038" indent="-173038" eaLnBrk="1" hangingPunct="1">
              <a:buFont typeface="Arial" charset="0"/>
              <a:buChar char="•"/>
            </a:pPr>
            <a:r>
              <a:rPr lang="en-US" smtClean="0">
                <a:solidFill>
                  <a:schemeClr val="tx1"/>
                </a:solidFill>
              </a:rPr>
              <a:t>purchased from a cleaning products distributor.</a:t>
            </a:r>
          </a:p>
          <a:p>
            <a:pPr marL="173038" indent="-173038" eaLnBrk="1" hangingPunct="1">
              <a:buFont typeface="Arial" charset="0"/>
              <a:buChar char="•"/>
            </a:pPr>
            <a:r>
              <a:rPr lang="en-US" smtClean="0">
                <a:solidFill>
                  <a:schemeClr val="tx1"/>
                </a:solidFill>
              </a:rPr>
              <a:t>often not available in retail stores. </a:t>
            </a:r>
          </a:p>
          <a:p>
            <a:pPr marL="173038" indent="-173038" eaLnBrk="1" hangingPunct="1">
              <a:buFont typeface="Arial" charset="0"/>
              <a:buChar char="•"/>
            </a:pPr>
            <a:r>
              <a:rPr lang="en-US" smtClean="0">
                <a:solidFill>
                  <a:schemeClr val="tx1"/>
                </a:solidFill>
              </a:rPr>
              <a:t>available as a concentrate.</a:t>
            </a:r>
          </a:p>
          <a:p>
            <a:pPr marL="173038" indent="-173038" eaLnBrk="1" hangingPunct="1">
              <a:buFont typeface="Arial" charset="0"/>
              <a:buChar char="•"/>
            </a:pPr>
            <a:r>
              <a:rPr lang="en-US" smtClean="0">
                <a:solidFill>
                  <a:schemeClr val="tx1"/>
                </a:solidFill>
              </a:rPr>
              <a:t>accompanied by safety data sheets (SDS)*. </a:t>
            </a:r>
          </a:p>
          <a:p>
            <a:pPr marL="173038" indent="-173038" eaLnBrk="1" hangingPunct="1">
              <a:buFont typeface="Arial" charset="0"/>
              <a:buChar char="•"/>
            </a:pPr>
            <a:r>
              <a:rPr lang="en-US" smtClean="0">
                <a:solidFill>
                  <a:schemeClr val="tx1"/>
                </a:solidFill>
              </a:rPr>
              <a:t>generally less expensive.</a:t>
            </a:r>
          </a:p>
          <a:p>
            <a:pPr marL="173038" indent="-173038" eaLnBrk="1" hangingPunct="1">
              <a:buFont typeface="Wingdings 3" pitchFamily="18" charset="2"/>
              <a:buNone/>
            </a:pPr>
            <a:endParaRPr lang="en-US" smtClean="0">
              <a:solidFill>
                <a:schemeClr val="tx1"/>
              </a:solidFill>
            </a:endParaRPr>
          </a:p>
          <a:p>
            <a:pPr marL="173038" indent="-173038" eaLnBrk="1" hangingPunct="1">
              <a:buFont typeface="Wingdings 3" pitchFamily="18" charset="2"/>
              <a:buNone/>
            </a:pPr>
            <a:endParaRPr lang="en-US" smtClean="0">
              <a:solidFill>
                <a:schemeClr val="tx2"/>
              </a:solidFill>
            </a:endParaRPr>
          </a:p>
          <a:p>
            <a:pPr marL="173038" indent="-173038" eaLnBrk="1" hangingPunct="1"/>
            <a:endParaRPr lang="en-US" smtClean="0">
              <a:solidFill>
                <a:schemeClr val="tx2"/>
              </a:solidFill>
            </a:endParaRPr>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b="1" dirty="0" smtClean="0">
                <a:solidFill>
                  <a:srgbClr val="2962A2"/>
                </a:solidFill>
                <a:latin typeface="+mj-lt"/>
              </a:rPr>
              <a:t/>
            </a:r>
            <a:br>
              <a:rPr lang="en-US" b="1" dirty="0" smtClean="0">
                <a:solidFill>
                  <a:srgbClr val="2962A2"/>
                </a:solidFill>
                <a:latin typeface="+mj-lt"/>
              </a:rPr>
            </a:br>
            <a:r>
              <a:rPr lang="en-US" b="1" dirty="0" smtClean="0">
                <a:solidFill>
                  <a:srgbClr val="2962A2"/>
                </a:solidFill>
                <a:latin typeface="+mj-lt"/>
              </a:rPr>
              <a:t>Institutional </a:t>
            </a:r>
            <a:r>
              <a:rPr lang="en-US" b="1" dirty="0">
                <a:solidFill>
                  <a:srgbClr val="2962A2"/>
                </a:solidFill>
                <a:latin typeface="+mj-lt"/>
              </a:rPr>
              <a:t>P</a:t>
            </a:r>
            <a:r>
              <a:rPr lang="en-US" b="1" dirty="0" smtClean="0">
                <a:solidFill>
                  <a:srgbClr val="2962A2"/>
                </a:solidFill>
                <a:latin typeface="+mj-lt"/>
              </a:rPr>
              <a:t>roducts </a:t>
            </a:r>
            <a:r>
              <a:rPr lang="en-US" b="1" dirty="0">
                <a:solidFill>
                  <a:srgbClr val="2962A2"/>
                </a:solidFill>
                <a:latin typeface="+mj-lt"/>
              </a:rPr>
              <a:t>are</a:t>
            </a:r>
            <a:r>
              <a:rPr lang="en-US" dirty="0">
                <a:solidFill>
                  <a:srgbClr val="2962A2"/>
                </a:solidFill>
                <a:latin typeface="+mj-lt"/>
              </a:rPr>
              <a:t>:</a:t>
            </a:r>
            <a:br>
              <a:rPr lang="en-US" dirty="0">
                <a:solidFill>
                  <a:srgbClr val="2962A2"/>
                </a:solidFill>
                <a:latin typeface="+mj-lt"/>
              </a:rPr>
            </a:br>
            <a:endParaRPr lang="en-US" dirty="0">
              <a:solidFill>
                <a:srgbClr val="2962A2"/>
              </a:solidFill>
              <a:latin typeface="+mj-lt"/>
            </a:endParaRPr>
          </a:p>
        </p:txBody>
      </p:sp>
      <p:sp>
        <p:nvSpPr>
          <p:cNvPr id="4" name="TextBox 3"/>
          <p:cNvSpPr txBox="1"/>
          <p:nvPr/>
        </p:nvSpPr>
        <p:spPr>
          <a:xfrm>
            <a:off x="990600" y="4343400"/>
            <a:ext cx="7010400" cy="12001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fontAlgn="auto">
              <a:spcBef>
                <a:spcPts val="0"/>
              </a:spcBef>
              <a:spcAft>
                <a:spcPts val="0"/>
              </a:spcAft>
              <a:defRPr/>
            </a:pPr>
            <a:r>
              <a:rPr lang="en-US" sz="2400" b="1" dirty="0">
                <a:solidFill>
                  <a:schemeClr val="accent5">
                    <a:lumMod val="50000"/>
                  </a:schemeClr>
                </a:solidFill>
              </a:rPr>
              <a:t>It is easier to find institutional products that are certified as safer by a third-party ( Green Seal, </a:t>
            </a:r>
            <a:r>
              <a:rPr lang="en-US" sz="2400" b="1" dirty="0" err="1">
                <a:solidFill>
                  <a:schemeClr val="accent5">
                    <a:lumMod val="50000"/>
                  </a:schemeClr>
                </a:solidFill>
              </a:rPr>
              <a:t>EcoLogo</a:t>
            </a:r>
            <a:r>
              <a:rPr lang="en-US" sz="2400" b="1" dirty="0">
                <a:solidFill>
                  <a:schemeClr val="accent5">
                    <a:lumMod val="50000"/>
                  </a:schemeClr>
                </a:solidFill>
              </a:rPr>
              <a:t> or Design for the Environment)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8305800" cy="3243263"/>
          </a:xfrm>
        </p:spPr>
        <p:txBody>
          <a:bodyPr>
            <a:normAutofit/>
          </a:bodyPr>
          <a:lstStyle/>
          <a:p>
            <a:pPr marL="114300" indent="-114300" eaLnBrk="1" hangingPunct="1">
              <a:buFont typeface="Arial" charset="0"/>
              <a:buChar char="•"/>
            </a:pPr>
            <a:r>
              <a:rPr lang="en-US" smtClean="0">
                <a:solidFill>
                  <a:schemeClr val="tx1"/>
                </a:solidFill>
              </a:rPr>
              <a:t>are purchased at a retail store like a grocery store.</a:t>
            </a:r>
          </a:p>
          <a:p>
            <a:pPr marL="114300" indent="-114300" eaLnBrk="1" hangingPunct="1">
              <a:buFont typeface="Arial" charset="0"/>
              <a:buChar char="•"/>
            </a:pPr>
            <a:r>
              <a:rPr lang="en-US" smtClean="0">
                <a:solidFill>
                  <a:schemeClr val="tx1"/>
                </a:solidFill>
              </a:rPr>
              <a:t>are available in ready-to-use containers.</a:t>
            </a:r>
          </a:p>
          <a:p>
            <a:pPr marL="114300" indent="-114300" eaLnBrk="1" hangingPunct="1">
              <a:buFont typeface="Arial" charset="0"/>
              <a:buChar char="•"/>
            </a:pPr>
            <a:r>
              <a:rPr lang="en-US" smtClean="0">
                <a:solidFill>
                  <a:schemeClr val="tx1"/>
                </a:solidFill>
              </a:rPr>
              <a:t>are less likely to be certified as safer by a third-party (Green Seal, EcoLogo or Design for the Environment).</a:t>
            </a:r>
          </a:p>
          <a:p>
            <a:pPr marL="114300" indent="-114300" eaLnBrk="1" hangingPunct="1">
              <a:buFont typeface="Arial" charset="0"/>
              <a:buChar char="•"/>
            </a:pPr>
            <a:r>
              <a:rPr lang="en-US" smtClean="0">
                <a:solidFill>
                  <a:schemeClr val="tx1"/>
                </a:solidFill>
              </a:rPr>
              <a:t>do not come with  OSHA-required Safety Data</a:t>
            </a:r>
            <a:r>
              <a:rPr lang="en-US" smtClean="0">
                <a:solidFill>
                  <a:srgbClr val="2B80E2"/>
                </a:solidFill>
              </a:rPr>
              <a:t> Sheets.</a:t>
            </a:r>
          </a:p>
          <a:p>
            <a:pPr marL="114300" indent="-114300" eaLnBrk="1" hangingPunct="1">
              <a:buFont typeface="Wingdings 3" pitchFamily="18" charset="2"/>
              <a:buNone/>
            </a:pPr>
            <a:endParaRPr lang="en-US" smtClean="0">
              <a:solidFill>
                <a:srgbClr val="2962A2"/>
              </a:solidFill>
              <a:latin typeface="Lucida Sans" pitchFamily="34" charset="0"/>
            </a:endParaRPr>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b="1" dirty="0" smtClean="0">
                <a:latin typeface="+mj-lt"/>
              </a:rPr>
              <a:t/>
            </a:r>
            <a:br>
              <a:rPr lang="en-US" b="1" dirty="0" smtClean="0">
                <a:latin typeface="+mj-lt"/>
              </a:rPr>
            </a:br>
            <a:r>
              <a:rPr lang="en-US" b="1" dirty="0" smtClean="0">
                <a:latin typeface="+mj-lt"/>
              </a:rPr>
              <a:t>Retail Products</a:t>
            </a:r>
            <a:r>
              <a:rPr lang="en-US" dirty="0" smtClean="0">
                <a:latin typeface="+mj-lt"/>
              </a:rPr>
              <a:t>: </a:t>
            </a:r>
            <a:r>
              <a:rPr lang="en-US" dirty="0">
                <a:latin typeface="+mj-lt"/>
              </a:rPr>
              <a:t/>
            </a:r>
            <a:br>
              <a:rPr lang="en-US" dirty="0">
                <a:latin typeface="+mj-lt"/>
              </a:rPr>
            </a:br>
            <a:endParaRPr lang="en-US" dirty="0">
              <a:latin typeface="+mj-lt"/>
            </a:endParaRPr>
          </a:p>
        </p:txBody>
      </p:sp>
      <p:sp>
        <p:nvSpPr>
          <p:cNvPr id="4" name="TextBox 3"/>
          <p:cNvSpPr txBox="1"/>
          <p:nvPr/>
        </p:nvSpPr>
        <p:spPr>
          <a:xfrm>
            <a:off x="990600" y="4953000"/>
            <a:ext cx="7391400" cy="830263"/>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fontAlgn="auto">
              <a:spcBef>
                <a:spcPts val="0"/>
              </a:spcBef>
              <a:spcAft>
                <a:spcPts val="0"/>
              </a:spcAft>
              <a:defRPr/>
            </a:pPr>
            <a:r>
              <a:rPr lang="en-US" sz="2400" b="1" dirty="0">
                <a:solidFill>
                  <a:schemeClr val="accent5">
                    <a:lumMod val="50000"/>
                  </a:schemeClr>
                </a:solidFill>
              </a:rPr>
              <a:t>Retail Products are often more expensive and not labeled as completely as institutional products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33400"/>
            <a:ext cx="8077200" cy="5539977"/>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r>
              <a:rPr lang="en-US" sz="2800" b="1" dirty="0">
                <a:solidFill>
                  <a:srgbClr val="2962A2"/>
                </a:solidFill>
                <a:latin typeface="Lucida Sans" pitchFamily="34" charset="0"/>
                <a:cs typeface="Arial" charset="0"/>
              </a:rPr>
              <a:t>Ingredients </a:t>
            </a:r>
            <a:r>
              <a:rPr lang="en-US" sz="2800" b="1" dirty="0" smtClean="0">
                <a:solidFill>
                  <a:srgbClr val="2962A2"/>
                </a:solidFill>
                <a:latin typeface="Lucida Sans" pitchFamily="34" charset="0"/>
                <a:cs typeface="Arial" charset="0"/>
              </a:rPr>
              <a:t>To Avoid</a:t>
            </a:r>
            <a:r>
              <a:rPr lang="en-US" sz="2800" b="1" dirty="0">
                <a:solidFill>
                  <a:srgbClr val="2962A2"/>
                </a:solidFill>
                <a:latin typeface="Lucida Sans" pitchFamily="34" charset="0"/>
                <a:cs typeface="Arial" charset="0"/>
              </a:rPr>
              <a:t>: </a:t>
            </a:r>
          </a:p>
          <a:p>
            <a:endParaRPr lang="en-US" dirty="0">
              <a:solidFill>
                <a:srgbClr val="2962A2"/>
              </a:solidFill>
              <a:latin typeface="Lucida Sans" pitchFamily="34" charset="0"/>
              <a:cs typeface="Arial" charset="0"/>
            </a:endParaRPr>
          </a:p>
          <a:p>
            <a:r>
              <a:rPr lang="en-US" sz="1400" b="1" dirty="0">
                <a:solidFill>
                  <a:schemeClr val="tx1"/>
                </a:solidFill>
                <a:latin typeface="Lucida Sans" pitchFamily="34" charset="0"/>
                <a:cs typeface="Arial" charset="0"/>
              </a:rPr>
              <a:t>2-butoxyethanol </a:t>
            </a:r>
            <a:r>
              <a:rPr lang="en-US" sz="1400" dirty="0">
                <a:solidFill>
                  <a:schemeClr val="tx1"/>
                </a:solidFill>
                <a:latin typeface="Lucida Sans" pitchFamily="34" charset="0"/>
                <a:cs typeface="Arial" charset="0"/>
              </a:rPr>
              <a:t>(or ethylene glycol </a:t>
            </a:r>
            <a:r>
              <a:rPr lang="en-US" sz="1400" dirty="0" err="1">
                <a:solidFill>
                  <a:schemeClr val="tx1"/>
                </a:solidFill>
                <a:latin typeface="Lucida Sans" pitchFamily="34" charset="0"/>
                <a:cs typeface="Arial" charset="0"/>
              </a:rPr>
              <a:t>monobutyl</a:t>
            </a:r>
            <a:r>
              <a:rPr lang="en-US" sz="1400" dirty="0">
                <a:solidFill>
                  <a:schemeClr val="tx1"/>
                </a:solidFill>
                <a:latin typeface="Lucida Sans" pitchFamily="34" charset="0"/>
                <a:cs typeface="Arial" charset="0"/>
              </a:rPr>
              <a:t> ether) and other glycol ethers</a:t>
            </a:r>
          </a:p>
          <a:p>
            <a:endParaRPr lang="en-US" sz="1400" dirty="0">
              <a:solidFill>
                <a:schemeClr val="tx1"/>
              </a:solidFill>
              <a:latin typeface="Lucida Sans" pitchFamily="34" charset="0"/>
              <a:cs typeface="Arial" charset="0"/>
            </a:endParaRPr>
          </a:p>
          <a:p>
            <a:r>
              <a:rPr lang="en-US" sz="1400" b="1" dirty="0" err="1">
                <a:solidFill>
                  <a:schemeClr val="tx1"/>
                </a:solidFill>
                <a:latin typeface="Lucida Sans" pitchFamily="34" charset="0"/>
                <a:cs typeface="Arial" charset="0"/>
              </a:rPr>
              <a:t>Alkylphenol</a:t>
            </a:r>
            <a:r>
              <a:rPr lang="en-US" sz="1400" b="1" dirty="0">
                <a:solidFill>
                  <a:schemeClr val="tx1"/>
                </a:solidFill>
                <a:latin typeface="Lucida Sans" pitchFamily="34" charset="0"/>
                <a:cs typeface="Arial" charset="0"/>
              </a:rPr>
              <a:t> </a:t>
            </a:r>
            <a:r>
              <a:rPr lang="en-US" sz="1400" b="1" dirty="0" err="1">
                <a:solidFill>
                  <a:schemeClr val="tx1"/>
                </a:solidFill>
                <a:latin typeface="Lucida Sans" pitchFamily="34" charset="0"/>
                <a:cs typeface="Arial" charset="0"/>
              </a:rPr>
              <a:t>ethoxylate</a:t>
            </a:r>
            <a:r>
              <a:rPr lang="en-US" sz="1400" dirty="0" err="1">
                <a:solidFill>
                  <a:schemeClr val="tx1"/>
                </a:solidFill>
                <a:latin typeface="Lucida Sans" pitchFamily="34" charset="0"/>
                <a:cs typeface="Arial" charset="0"/>
              </a:rPr>
              <a:t>s</a:t>
            </a:r>
            <a:r>
              <a:rPr lang="en-US" sz="1400" dirty="0">
                <a:solidFill>
                  <a:schemeClr val="tx1"/>
                </a:solidFill>
                <a:latin typeface="Lucida Sans" pitchFamily="34" charset="0"/>
                <a:cs typeface="Arial" charset="0"/>
              </a:rPr>
              <a:t> (some common ones are: </a:t>
            </a:r>
            <a:r>
              <a:rPr lang="en-US" sz="1400" dirty="0" err="1">
                <a:solidFill>
                  <a:schemeClr val="tx1"/>
                </a:solidFill>
                <a:latin typeface="Lucida Sans" pitchFamily="34" charset="0"/>
                <a:cs typeface="Arial" charset="0"/>
              </a:rPr>
              <a:t>nonylphenol</a:t>
            </a:r>
            <a:r>
              <a:rPr lang="en-US" sz="1400" dirty="0">
                <a:solidFill>
                  <a:schemeClr val="tx1"/>
                </a:solidFill>
                <a:latin typeface="Lucida Sans" pitchFamily="34" charset="0"/>
                <a:cs typeface="Arial" charset="0"/>
              </a:rPr>
              <a:t> and </a:t>
            </a:r>
            <a:r>
              <a:rPr lang="en-US" sz="1400" dirty="0" err="1">
                <a:solidFill>
                  <a:schemeClr val="tx1"/>
                </a:solidFill>
                <a:latin typeface="Lucida Sans" pitchFamily="34" charset="0"/>
                <a:cs typeface="Arial" charset="0"/>
              </a:rPr>
              <a:t>octylphenol</a:t>
            </a:r>
            <a:r>
              <a:rPr lang="en-US" sz="1400" dirty="0">
                <a:solidFill>
                  <a:schemeClr val="tx1"/>
                </a:solidFill>
                <a:latin typeface="Lucida Sans" pitchFamily="34" charset="0"/>
                <a:cs typeface="Arial" charset="0"/>
              </a:rPr>
              <a:t> </a:t>
            </a:r>
            <a:r>
              <a:rPr lang="en-US" sz="1400" dirty="0" err="1">
                <a:solidFill>
                  <a:schemeClr val="tx1"/>
                </a:solidFill>
                <a:latin typeface="Lucida Sans" pitchFamily="34" charset="0"/>
                <a:cs typeface="Arial" charset="0"/>
              </a:rPr>
              <a:t>ethoxylates</a:t>
            </a:r>
            <a:r>
              <a:rPr lang="en-US" sz="1400" dirty="0">
                <a:solidFill>
                  <a:schemeClr val="tx1"/>
                </a:solidFill>
                <a:latin typeface="Lucida Sans" pitchFamily="34" charset="0"/>
                <a:cs typeface="Arial" charset="0"/>
              </a:rPr>
              <a:t>, or </a:t>
            </a:r>
            <a:r>
              <a:rPr lang="en-US" sz="1400" dirty="0" err="1">
                <a:solidFill>
                  <a:schemeClr val="tx1"/>
                </a:solidFill>
                <a:latin typeface="Lucida Sans" pitchFamily="34" charset="0"/>
                <a:cs typeface="Arial" charset="0"/>
              </a:rPr>
              <a:t>octoxynols</a:t>
            </a:r>
            <a:r>
              <a:rPr lang="en-US" sz="1400" dirty="0">
                <a:solidFill>
                  <a:schemeClr val="tx1"/>
                </a:solidFill>
                <a:latin typeface="Lucida Sans" pitchFamily="34" charset="0"/>
                <a:cs typeface="Arial" charset="0"/>
              </a:rPr>
              <a:t>)</a:t>
            </a:r>
          </a:p>
          <a:p>
            <a:endParaRPr lang="en-US" sz="1400" dirty="0">
              <a:solidFill>
                <a:schemeClr val="tx1"/>
              </a:solidFill>
              <a:latin typeface="Lucida Sans" pitchFamily="34" charset="0"/>
              <a:cs typeface="Arial" charset="0"/>
            </a:endParaRPr>
          </a:p>
          <a:p>
            <a:r>
              <a:rPr lang="en-US" sz="1400" b="1" dirty="0" err="1">
                <a:solidFill>
                  <a:schemeClr val="tx1"/>
                </a:solidFill>
                <a:latin typeface="Lucida Sans" pitchFamily="34" charset="0"/>
                <a:cs typeface="Arial" charset="0"/>
              </a:rPr>
              <a:t>Bisphenol</a:t>
            </a:r>
            <a:r>
              <a:rPr lang="en-US" sz="1400" b="1" dirty="0">
                <a:solidFill>
                  <a:schemeClr val="tx1"/>
                </a:solidFill>
                <a:latin typeface="Lucida Sans" pitchFamily="34" charset="0"/>
                <a:cs typeface="Arial" charset="0"/>
              </a:rPr>
              <a:t> A</a:t>
            </a:r>
          </a:p>
          <a:p>
            <a:endParaRPr lang="en-US" sz="1400" dirty="0">
              <a:solidFill>
                <a:schemeClr val="tx1"/>
              </a:solidFill>
              <a:latin typeface="Lucida Sans" pitchFamily="34" charset="0"/>
              <a:cs typeface="Arial" charset="0"/>
            </a:endParaRPr>
          </a:p>
          <a:p>
            <a:r>
              <a:rPr lang="en-US" sz="1400" b="1" dirty="0">
                <a:solidFill>
                  <a:schemeClr val="tx1"/>
                </a:solidFill>
                <a:latin typeface="Lucida Sans" pitchFamily="34" charset="0"/>
                <a:cs typeface="Arial" charset="0"/>
              </a:rPr>
              <a:t>Dyes</a:t>
            </a:r>
            <a:r>
              <a:rPr lang="en-US" sz="1400" dirty="0">
                <a:solidFill>
                  <a:schemeClr val="tx1"/>
                </a:solidFill>
                <a:latin typeface="Lucida Sans" pitchFamily="34" charset="0"/>
                <a:cs typeface="Arial" charset="0"/>
              </a:rPr>
              <a:t> (may be listed as FD&amp;C or D&amp;C):</a:t>
            </a:r>
          </a:p>
          <a:p>
            <a:pPr>
              <a:buFont typeface="Arial" charset="0"/>
              <a:buChar char="•"/>
            </a:pPr>
            <a:r>
              <a:rPr lang="en-US" sz="1400" dirty="0" err="1">
                <a:solidFill>
                  <a:schemeClr val="tx1"/>
                </a:solidFill>
                <a:latin typeface="Lucida Sans" pitchFamily="34" charset="0"/>
                <a:cs typeface="Arial" charset="0"/>
              </a:rPr>
              <a:t>Ethanolamines</a:t>
            </a:r>
            <a:endParaRPr lang="en-US" sz="1400" dirty="0">
              <a:solidFill>
                <a:schemeClr val="tx1"/>
              </a:solidFill>
              <a:latin typeface="Lucida Sans" pitchFamily="34" charset="0"/>
              <a:cs typeface="Arial" charset="0"/>
            </a:endParaRPr>
          </a:p>
          <a:p>
            <a:pPr>
              <a:buFont typeface="Arial" charset="0"/>
              <a:buChar char="•"/>
            </a:pPr>
            <a:r>
              <a:rPr lang="en-US" sz="1400" dirty="0" err="1">
                <a:solidFill>
                  <a:schemeClr val="tx1"/>
                </a:solidFill>
                <a:latin typeface="Lucida Sans" pitchFamily="34" charset="0"/>
                <a:cs typeface="Arial" charset="0"/>
              </a:rPr>
              <a:t>monoethanolamine</a:t>
            </a:r>
            <a:r>
              <a:rPr lang="en-US" sz="1400" dirty="0">
                <a:solidFill>
                  <a:schemeClr val="tx1"/>
                </a:solidFill>
                <a:latin typeface="Lucida Sans" pitchFamily="34" charset="0"/>
                <a:cs typeface="Arial" charset="0"/>
              </a:rPr>
              <a:t> [MEA]</a:t>
            </a:r>
          </a:p>
          <a:p>
            <a:pPr>
              <a:buFont typeface="Arial" charset="0"/>
              <a:buChar char="•"/>
            </a:pPr>
            <a:r>
              <a:rPr lang="en-US" sz="1400" dirty="0" err="1">
                <a:solidFill>
                  <a:schemeClr val="tx1"/>
                </a:solidFill>
                <a:latin typeface="Lucida Sans" pitchFamily="34" charset="0"/>
                <a:cs typeface="Arial" charset="0"/>
              </a:rPr>
              <a:t>diethanolamine</a:t>
            </a:r>
            <a:r>
              <a:rPr lang="en-US" sz="1400" dirty="0">
                <a:solidFill>
                  <a:schemeClr val="tx1"/>
                </a:solidFill>
                <a:latin typeface="Lucida Sans" pitchFamily="34" charset="0"/>
                <a:cs typeface="Arial" charset="0"/>
              </a:rPr>
              <a:t> [DEA] </a:t>
            </a:r>
          </a:p>
          <a:p>
            <a:pPr>
              <a:buFont typeface="Arial" charset="0"/>
              <a:buChar char="•"/>
            </a:pPr>
            <a:r>
              <a:rPr lang="en-US" sz="1400" dirty="0" err="1">
                <a:solidFill>
                  <a:schemeClr val="tx1"/>
                </a:solidFill>
                <a:latin typeface="Lucida Sans" pitchFamily="34" charset="0"/>
                <a:cs typeface="Arial" charset="0"/>
              </a:rPr>
              <a:t>triethanolamine</a:t>
            </a:r>
            <a:r>
              <a:rPr lang="en-US" sz="1400" dirty="0">
                <a:solidFill>
                  <a:schemeClr val="tx1"/>
                </a:solidFill>
                <a:latin typeface="Lucida Sans" pitchFamily="34" charset="0"/>
                <a:cs typeface="Arial" charset="0"/>
              </a:rPr>
              <a:t> [TEA])</a:t>
            </a:r>
          </a:p>
          <a:p>
            <a:endParaRPr lang="en-US" sz="1400" dirty="0">
              <a:solidFill>
                <a:schemeClr val="tx1"/>
              </a:solidFill>
              <a:latin typeface="Lucida Sans" pitchFamily="34" charset="0"/>
              <a:cs typeface="Arial" charset="0"/>
            </a:endParaRPr>
          </a:p>
          <a:p>
            <a:r>
              <a:rPr lang="en-US" sz="1400" b="1" dirty="0">
                <a:solidFill>
                  <a:schemeClr val="tx1"/>
                </a:solidFill>
                <a:latin typeface="Lucida Sans" pitchFamily="34" charset="0"/>
                <a:cs typeface="Arial" charset="0"/>
              </a:rPr>
              <a:t>Fragrances</a:t>
            </a:r>
          </a:p>
          <a:p>
            <a:endParaRPr lang="en-US" sz="1400" b="1" dirty="0">
              <a:solidFill>
                <a:schemeClr val="tx1"/>
              </a:solidFill>
              <a:latin typeface="Lucida Sans" pitchFamily="34" charset="0"/>
              <a:cs typeface="Arial" charset="0"/>
            </a:endParaRPr>
          </a:p>
          <a:p>
            <a:r>
              <a:rPr lang="en-US" sz="1400" b="1" dirty="0" err="1">
                <a:solidFill>
                  <a:schemeClr val="tx1"/>
                </a:solidFill>
                <a:latin typeface="Lucida Sans" pitchFamily="34" charset="0"/>
                <a:cs typeface="Arial" charset="0"/>
              </a:rPr>
              <a:t>Parabens</a:t>
            </a:r>
            <a:r>
              <a:rPr lang="en-US" sz="1400" b="1" dirty="0">
                <a:solidFill>
                  <a:schemeClr val="tx1"/>
                </a:solidFill>
                <a:latin typeface="Lucida Sans" pitchFamily="34" charset="0"/>
                <a:cs typeface="Arial" charset="0"/>
              </a:rPr>
              <a:t> and Phthalates</a:t>
            </a:r>
          </a:p>
          <a:p>
            <a:endParaRPr lang="en-US" sz="1400" b="1" dirty="0">
              <a:solidFill>
                <a:schemeClr val="tx1"/>
              </a:solidFill>
              <a:latin typeface="Lucida Sans" pitchFamily="34" charset="0"/>
              <a:cs typeface="Arial" charset="0"/>
            </a:endParaRPr>
          </a:p>
          <a:p>
            <a:r>
              <a:rPr lang="en-US" sz="1400" b="1" dirty="0">
                <a:solidFill>
                  <a:schemeClr val="tx1"/>
                </a:solidFill>
                <a:latin typeface="Lucida Sans" pitchFamily="34" charset="0"/>
                <a:cs typeface="Arial" charset="0"/>
              </a:rPr>
              <a:t>Pine or citrus oil </a:t>
            </a:r>
          </a:p>
          <a:p>
            <a:endParaRPr lang="en-US" sz="1400" dirty="0">
              <a:solidFill>
                <a:schemeClr val="tx1"/>
              </a:solidFill>
              <a:latin typeface="Lucida Sans" pitchFamily="34" charset="0"/>
              <a:cs typeface="Arial" charset="0"/>
            </a:endParaRPr>
          </a:p>
          <a:p>
            <a:r>
              <a:rPr lang="en-US" sz="1400" b="1" dirty="0">
                <a:solidFill>
                  <a:schemeClr val="tx1"/>
                </a:solidFill>
                <a:latin typeface="Lucida Sans" pitchFamily="34" charset="0"/>
                <a:cs typeface="Arial" charset="0"/>
              </a:rPr>
              <a:t>Quaternary ammonium compounds:</a:t>
            </a:r>
            <a:r>
              <a:rPr lang="en-US" sz="1400" dirty="0">
                <a:solidFill>
                  <a:schemeClr val="tx1"/>
                </a:solidFill>
                <a:latin typeface="Lucida Sans" pitchFamily="34" charset="0"/>
                <a:cs typeface="Arial" charset="0"/>
              </a:rPr>
              <a:t> (look out for these: alkyl dimethyl benzyl ammonium chloride (ADBAC), </a:t>
            </a:r>
            <a:r>
              <a:rPr lang="en-US" sz="1400" dirty="0" err="1">
                <a:solidFill>
                  <a:schemeClr val="tx1"/>
                </a:solidFill>
                <a:latin typeface="Lucida Sans" pitchFamily="34" charset="0"/>
                <a:cs typeface="Arial" charset="0"/>
              </a:rPr>
              <a:t>benzalkonium</a:t>
            </a:r>
            <a:r>
              <a:rPr lang="en-US" sz="1400" dirty="0">
                <a:solidFill>
                  <a:schemeClr val="tx1"/>
                </a:solidFill>
                <a:latin typeface="Lucida Sans" pitchFamily="34" charset="0"/>
                <a:cs typeface="Arial" charset="0"/>
              </a:rPr>
              <a:t> chloride, and </a:t>
            </a:r>
            <a:r>
              <a:rPr lang="en-US" sz="1400" dirty="0" err="1">
                <a:solidFill>
                  <a:schemeClr val="tx1"/>
                </a:solidFill>
                <a:latin typeface="Lucida Sans" pitchFamily="34" charset="0"/>
                <a:cs typeface="Arial" charset="0"/>
              </a:rPr>
              <a:t>didecyl</a:t>
            </a:r>
            <a:r>
              <a:rPr lang="en-US" sz="1400" dirty="0">
                <a:solidFill>
                  <a:schemeClr val="tx1"/>
                </a:solidFill>
                <a:latin typeface="Lucida Sans" pitchFamily="34" charset="0"/>
                <a:cs typeface="Arial" charset="0"/>
              </a:rPr>
              <a:t> dimethyl benzyl ammonium chloride)</a:t>
            </a:r>
          </a:p>
        </p:txBody>
      </p:sp>
      <p:sp>
        <p:nvSpPr>
          <p:cNvPr id="92162" name="TextBox 6"/>
          <p:cNvSpPr txBox="1">
            <a:spLocks noChangeArrowheads="1"/>
          </p:cNvSpPr>
          <p:nvPr/>
        </p:nvSpPr>
        <p:spPr bwMode="auto">
          <a:xfrm>
            <a:off x="1270000" y="4584700"/>
            <a:ext cx="184150" cy="369888"/>
          </a:xfrm>
          <a:prstGeom prst="rect">
            <a:avLst/>
          </a:prstGeom>
          <a:noFill/>
          <a:ln w="9525">
            <a:noFill/>
            <a:miter lim="800000"/>
            <a:headEnd/>
            <a:tailEnd/>
          </a:ln>
        </p:spPr>
        <p:txBody>
          <a:bodyPr wrap="none">
            <a:spAutoFit/>
          </a:bodyPr>
          <a:lstStyle/>
          <a:p>
            <a:endParaRPr lang="en-US">
              <a:latin typeface="Book Antiqua" pitchFamily="18" charset="0"/>
            </a:endParaRPr>
          </a:p>
        </p:txBody>
      </p:sp>
      <p:pic>
        <p:nvPicPr>
          <p:cNvPr id="92163" name="Placeholder"/>
          <p:cNvPicPr>
            <a:picLocks noChangeAspect="1" noChangeArrowheads="1"/>
          </p:cNvPicPr>
          <p:nvPr/>
        </p:nvPicPr>
        <p:blipFill>
          <a:blip r:embed="rId3"/>
          <a:srcRect t="4831"/>
          <a:stretch>
            <a:fillRect/>
          </a:stretch>
        </p:blipFill>
        <p:spPr bwMode="auto">
          <a:xfrm>
            <a:off x="4953000" y="2895600"/>
            <a:ext cx="3208338"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09600"/>
            <a:ext cx="8839200" cy="584200"/>
          </a:xfrm>
          <a:prstGeom prst="rect">
            <a:avLst/>
          </a:prstGeom>
          <a:noFill/>
        </p:spPr>
        <p:txBody>
          <a:bodyPr>
            <a:spAutoFit/>
          </a:bodyPr>
          <a:lstStyle/>
          <a:p>
            <a:pPr algn="ctr" fontAlgn="auto">
              <a:spcBef>
                <a:spcPts val="0"/>
              </a:spcBef>
              <a:spcAft>
                <a:spcPts val="0"/>
              </a:spcAft>
              <a:defRPr/>
            </a:pPr>
            <a:r>
              <a:rPr lang="en-US" sz="3200" b="1" dirty="0">
                <a:solidFill>
                  <a:srgbClr val="2962A2"/>
                </a:solidFill>
                <a:latin typeface="+mj-lt"/>
                <a:cs typeface="+mn-cs"/>
              </a:rPr>
              <a:t>Choosing Safer </a:t>
            </a:r>
            <a:r>
              <a:rPr lang="en-US" sz="3200" b="1" u="sng" dirty="0">
                <a:solidFill>
                  <a:srgbClr val="2962A2"/>
                </a:solidFill>
                <a:latin typeface="+mj-lt"/>
                <a:cs typeface="+mn-cs"/>
              </a:rPr>
              <a:t>Sanitizers</a:t>
            </a:r>
          </a:p>
        </p:txBody>
      </p:sp>
      <p:sp>
        <p:nvSpPr>
          <p:cNvPr id="94210" name="TextBox 6"/>
          <p:cNvSpPr txBox="1">
            <a:spLocks noChangeArrowheads="1"/>
          </p:cNvSpPr>
          <p:nvPr/>
        </p:nvSpPr>
        <p:spPr bwMode="auto">
          <a:xfrm>
            <a:off x="1270000" y="4584700"/>
            <a:ext cx="184150" cy="369888"/>
          </a:xfrm>
          <a:prstGeom prst="rect">
            <a:avLst/>
          </a:prstGeom>
          <a:noFill/>
          <a:ln w="9525">
            <a:noFill/>
            <a:miter lim="800000"/>
            <a:headEnd/>
            <a:tailEnd/>
          </a:ln>
        </p:spPr>
        <p:txBody>
          <a:bodyPr wrap="none">
            <a:spAutoFit/>
          </a:bodyPr>
          <a:lstStyle/>
          <a:p>
            <a:endParaRPr lang="en-US">
              <a:latin typeface="Book Antiqua" pitchFamily="18" charset="0"/>
            </a:endParaRPr>
          </a:p>
        </p:txBody>
      </p:sp>
      <p:sp>
        <p:nvSpPr>
          <p:cNvPr id="3" name="TextBox 2"/>
          <p:cNvSpPr txBox="1"/>
          <p:nvPr/>
        </p:nvSpPr>
        <p:spPr>
          <a:xfrm>
            <a:off x="152400" y="1371600"/>
            <a:ext cx="8763000" cy="3997325"/>
          </a:xfrm>
          <a:prstGeom prst="rect">
            <a:avLst/>
          </a:prstGeom>
          <a:noFill/>
        </p:spPr>
        <p:txBody>
          <a:bodyPr>
            <a:spAutoFit/>
          </a:bodyPr>
          <a:lstStyle/>
          <a:p>
            <a:r>
              <a:rPr lang="en-US" sz="2000" i="1">
                <a:latin typeface="Book Antiqua" pitchFamily="18" charset="0"/>
              </a:rPr>
              <a:t>Caring for Our Children: National Health and Safety Performance Standards</a:t>
            </a:r>
            <a:r>
              <a:rPr lang="en-US" sz="2000">
                <a:latin typeface="Book Antiqua" pitchFamily="18" charset="0"/>
              </a:rPr>
              <a:t> recommends </a:t>
            </a:r>
            <a:r>
              <a:rPr lang="en-US" sz="2000" b="1" u="sng">
                <a:latin typeface="Book Antiqua" pitchFamily="18" charset="0"/>
              </a:rPr>
              <a:t>sanitizing</a:t>
            </a:r>
            <a:r>
              <a:rPr lang="en-US" sz="2000">
                <a:latin typeface="Book Antiqua" pitchFamily="18" charset="0"/>
              </a:rPr>
              <a:t> for:</a:t>
            </a:r>
          </a:p>
          <a:p>
            <a:r>
              <a:rPr lang="en-US" b="1">
                <a:latin typeface="Book Antiqua" pitchFamily="18" charset="0"/>
              </a:rPr>
              <a:t>-Toys</a:t>
            </a:r>
          </a:p>
          <a:p>
            <a:r>
              <a:rPr lang="en-US" b="1">
                <a:latin typeface="Book Antiqua" pitchFamily="18" charset="0"/>
              </a:rPr>
              <a:t>-Thermometers</a:t>
            </a:r>
          </a:p>
          <a:p>
            <a:r>
              <a:rPr lang="en-US" b="1">
                <a:latin typeface="Book Antiqua" pitchFamily="18" charset="0"/>
              </a:rPr>
              <a:t>-Pacifiers</a:t>
            </a:r>
          </a:p>
          <a:p>
            <a:r>
              <a:rPr lang="en-US" b="1">
                <a:latin typeface="Book Antiqua" pitchFamily="18" charset="0"/>
              </a:rPr>
              <a:t>-Teething toys</a:t>
            </a:r>
          </a:p>
          <a:p>
            <a:r>
              <a:rPr lang="en-US" b="1">
                <a:latin typeface="Book Antiqua" pitchFamily="18" charset="0"/>
              </a:rPr>
              <a:t>-Eating utensils</a:t>
            </a:r>
          </a:p>
          <a:p>
            <a:endParaRPr lang="en-US">
              <a:latin typeface="Lucida Sans" pitchFamily="34" charset="0"/>
            </a:endParaRPr>
          </a:p>
          <a:p>
            <a:endParaRPr lang="en-US">
              <a:solidFill>
                <a:srgbClr val="4083CF"/>
              </a:solidFill>
              <a:latin typeface="Lucida Sans" pitchFamily="34" charset="0"/>
            </a:endParaRPr>
          </a:p>
          <a:p>
            <a:endParaRPr lang="en-US">
              <a:solidFill>
                <a:srgbClr val="4083CF"/>
              </a:solidFill>
              <a:latin typeface="Lucida Sans" pitchFamily="34" charset="0"/>
            </a:endParaRPr>
          </a:p>
          <a:p>
            <a:endParaRPr lang="en-US">
              <a:latin typeface="Book Antiqua" pitchFamily="18" charset="0"/>
            </a:endParaRPr>
          </a:p>
          <a:p>
            <a:endParaRPr lang="en-US">
              <a:latin typeface="Book Antiqua" pitchFamily="18" charset="0"/>
            </a:endParaRPr>
          </a:p>
          <a:p>
            <a:endParaRPr lang="en-US">
              <a:latin typeface="Book Antiqua" pitchFamily="18" charset="0"/>
            </a:endParaRPr>
          </a:p>
          <a:p>
            <a:endParaRPr lang="en-US">
              <a:latin typeface="Book Antiqua" pitchFamily="18" charset="0"/>
            </a:endParaRPr>
          </a:p>
        </p:txBody>
      </p:sp>
      <p:sp>
        <p:nvSpPr>
          <p:cNvPr id="4" name="TextBox 3"/>
          <p:cNvSpPr txBox="1"/>
          <p:nvPr/>
        </p:nvSpPr>
        <p:spPr>
          <a:xfrm>
            <a:off x="3352800" y="1981200"/>
            <a:ext cx="3200400" cy="1190625"/>
          </a:xfrm>
          <a:prstGeom prst="rect">
            <a:avLst/>
          </a:prstGeom>
          <a:noFill/>
        </p:spPr>
        <p:txBody>
          <a:bodyPr>
            <a:spAutoFit/>
          </a:bodyPr>
          <a:lstStyle/>
          <a:p>
            <a:r>
              <a:rPr lang="en-US" b="1">
                <a:solidFill>
                  <a:srgbClr val="4083CF"/>
                </a:solidFill>
                <a:latin typeface="Book Antiqua" pitchFamily="18" charset="0"/>
              </a:rPr>
              <a:t>-</a:t>
            </a:r>
            <a:r>
              <a:rPr lang="en-US" b="1">
                <a:latin typeface="Book Antiqua" pitchFamily="18" charset="0"/>
              </a:rPr>
              <a:t>Tables and high chair trays</a:t>
            </a:r>
          </a:p>
          <a:p>
            <a:r>
              <a:rPr lang="en-US" b="1">
                <a:latin typeface="Book Antiqua" pitchFamily="18" charset="0"/>
              </a:rPr>
              <a:t>-Food preparation areas</a:t>
            </a:r>
          </a:p>
          <a:p>
            <a:r>
              <a:rPr lang="en-US" b="1">
                <a:latin typeface="Book Antiqua" pitchFamily="18" charset="0"/>
              </a:rPr>
              <a:t>-Mixed use tables</a:t>
            </a:r>
          </a:p>
          <a:p>
            <a:r>
              <a:rPr lang="en-US" b="1">
                <a:latin typeface="Book Antiqua" pitchFamily="18" charset="0"/>
              </a:rPr>
              <a:t>-Computer keyboards</a:t>
            </a:r>
            <a:r>
              <a:rPr lang="en-US">
                <a:solidFill>
                  <a:srgbClr val="4083CF"/>
                </a:solidFill>
                <a:latin typeface="Book Antiqua" pitchFamily="18" charset="0"/>
              </a:rPr>
              <a:t>. </a:t>
            </a:r>
          </a:p>
        </p:txBody>
      </p:sp>
      <p:sp>
        <p:nvSpPr>
          <p:cNvPr id="5" name="TextBox 4"/>
          <p:cNvSpPr txBox="1"/>
          <p:nvPr/>
        </p:nvSpPr>
        <p:spPr>
          <a:xfrm>
            <a:off x="228600" y="3657600"/>
            <a:ext cx="8610600" cy="2328863"/>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r>
              <a:rPr lang="en-US" sz="2000" b="1">
                <a:solidFill>
                  <a:schemeClr val="tx1"/>
                </a:solidFill>
                <a:cs typeface="Arial" charset="0"/>
              </a:rPr>
              <a:t>When choosing a sanitizer look for the following:</a:t>
            </a:r>
          </a:p>
          <a:p>
            <a:pPr>
              <a:buFont typeface="Arial" charset="0"/>
              <a:buChar char="•"/>
            </a:pPr>
            <a:r>
              <a:rPr lang="en-US">
                <a:solidFill>
                  <a:schemeClr val="tx1"/>
                </a:solidFill>
                <a:cs typeface="Arial" charset="0"/>
              </a:rPr>
              <a:t>0 rating on the Hazardous Materials Identification System health rating scale.</a:t>
            </a:r>
          </a:p>
          <a:p>
            <a:pPr>
              <a:buFont typeface="Arial" charset="0"/>
              <a:buChar char="•"/>
            </a:pPr>
            <a:r>
              <a:rPr lang="en-US">
                <a:solidFill>
                  <a:schemeClr val="tx1"/>
                </a:solidFill>
                <a:cs typeface="Arial" charset="0"/>
              </a:rPr>
              <a:t>The signal word Warning rather than Danger on the label.</a:t>
            </a:r>
          </a:p>
          <a:p>
            <a:pPr>
              <a:buFont typeface="Arial" charset="0"/>
              <a:buChar char="•"/>
            </a:pPr>
            <a:r>
              <a:rPr lang="en-US">
                <a:solidFill>
                  <a:schemeClr val="tx1"/>
                </a:solidFill>
                <a:cs typeface="Arial" charset="0"/>
              </a:rPr>
              <a:t>EPA registration number (verifies that that the product is registered by them to kill the germs claimed on the label).</a:t>
            </a:r>
          </a:p>
          <a:p>
            <a:pPr>
              <a:buFont typeface="Arial" charset="0"/>
              <a:buChar char="•"/>
            </a:pPr>
            <a:r>
              <a:rPr lang="en-US">
                <a:solidFill>
                  <a:schemeClr val="tx1"/>
                </a:solidFill>
                <a:cs typeface="Arial" charset="0"/>
              </a:rPr>
              <a:t>Approval for food contact surfaces.</a:t>
            </a:r>
          </a:p>
          <a:p>
            <a:pPr>
              <a:buFont typeface="Arial" charset="0"/>
              <a:buChar char="•"/>
            </a:pPr>
            <a:r>
              <a:rPr lang="en-US">
                <a:solidFill>
                  <a:schemeClr val="tx1"/>
                </a:solidFill>
                <a:cs typeface="Arial" charset="0"/>
              </a:rPr>
              <a:t>Short dwell time (the time the sanitizer must be left wet on the surface and in contact with the germs to kill them).</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533400"/>
            <a:ext cx="8839200" cy="584200"/>
          </a:xfrm>
          <a:prstGeom prst="rect">
            <a:avLst/>
          </a:prstGeom>
          <a:noFill/>
        </p:spPr>
        <p:txBody>
          <a:bodyPr>
            <a:spAutoFit/>
          </a:bodyPr>
          <a:lstStyle/>
          <a:p>
            <a:pPr algn="ctr" fontAlgn="auto">
              <a:spcBef>
                <a:spcPts val="0"/>
              </a:spcBef>
              <a:spcAft>
                <a:spcPts val="0"/>
              </a:spcAft>
              <a:defRPr/>
            </a:pPr>
            <a:r>
              <a:rPr lang="en-US" sz="3200" b="1" dirty="0">
                <a:solidFill>
                  <a:srgbClr val="2962A2"/>
                </a:solidFill>
                <a:latin typeface="+mj-lt"/>
                <a:cs typeface="+mn-cs"/>
              </a:rPr>
              <a:t>Choosing Safer </a:t>
            </a:r>
            <a:r>
              <a:rPr lang="en-US" sz="3200" b="1" u="sng" dirty="0">
                <a:solidFill>
                  <a:srgbClr val="2962A2"/>
                </a:solidFill>
                <a:latin typeface="+mj-lt"/>
                <a:cs typeface="+mn-cs"/>
              </a:rPr>
              <a:t>Disinfectants</a:t>
            </a:r>
          </a:p>
        </p:txBody>
      </p:sp>
      <p:sp>
        <p:nvSpPr>
          <p:cNvPr id="96258" name="TextBox 6"/>
          <p:cNvSpPr txBox="1">
            <a:spLocks noChangeArrowheads="1"/>
          </p:cNvSpPr>
          <p:nvPr/>
        </p:nvSpPr>
        <p:spPr bwMode="auto">
          <a:xfrm>
            <a:off x="1270000" y="4584700"/>
            <a:ext cx="184150" cy="369888"/>
          </a:xfrm>
          <a:prstGeom prst="rect">
            <a:avLst/>
          </a:prstGeom>
          <a:noFill/>
          <a:ln w="9525">
            <a:noFill/>
            <a:miter lim="800000"/>
            <a:headEnd/>
            <a:tailEnd/>
          </a:ln>
        </p:spPr>
        <p:txBody>
          <a:bodyPr wrap="none">
            <a:spAutoFit/>
          </a:bodyPr>
          <a:lstStyle/>
          <a:p>
            <a:endParaRPr lang="en-US">
              <a:latin typeface="Book Antiqua" pitchFamily="18" charset="0"/>
            </a:endParaRPr>
          </a:p>
        </p:txBody>
      </p:sp>
      <p:sp>
        <p:nvSpPr>
          <p:cNvPr id="3" name="TextBox 2"/>
          <p:cNvSpPr txBox="1"/>
          <p:nvPr/>
        </p:nvSpPr>
        <p:spPr>
          <a:xfrm>
            <a:off x="228600" y="1371600"/>
            <a:ext cx="8686800" cy="3846513"/>
          </a:xfrm>
          <a:prstGeom prst="rect">
            <a:avLst/>
          </a:prstGeom>
          <a:noFill/>
        </p:spPr>
        <p:txBody>
          <a:bodyPr>
            <a:spAutoFit/>
          </a:bodyPr>
          <a:lstStyle/>
          <a:p>
            <a:pPr marL="285750" indent="-285750" fontAlgn="auto">
              <a:spcBef>
                <a:spcPts val="0"/>
              </a:spcBef>
              <a:spcAft>
                <a:spcPts val="0"/>
              </a:spcAft>
              <a:buFont typeface="Arial"/>
              <a:buChar char="•"/>
              <a:defRPr/>
            </a:pPr>
            <a:r>
              <a:rPr lang="en-US" sz="2000" dirty="0">
                <a:solidFill>
                  <a:schemeClr val="accent5"/>
                </a:solidFill>
                <a:latin typeface="+mn-lt"/>
                <a:cs typeface="+mn-cs"/>
              </a:rPr>
              <a:t>There are many types of Disinfectants </a:t>
            </a:r>
            <a:r>
              <a:rPr lang="en-US" sz="2000" b="1" dirty="0">
                <a:solidFill>
                  <a:schemeClr val="accent5"/>
                </a:solidFill>
                <a:latin typeface="+mn-lt"/>
                <a:cs typeface="+mn-cs"/>
              </a:rPr>
              <a:t>and not all disinfectants kill germs</a:t>
            </a:r>
            <a:r>
              <a:rPr lang="en-US" sz="2000" dirty="0">
                <a:solidFill>
                  <a:schemeClr val="accent5"/>
                </a:solidFill>
                <a:latin typeface="+mn-lt"/>
                <a:cs typeface="+mn-cs"/>
              </a:rPr>
              <a:t>. </a:t>
            </a:r>
          </a:p>
          <a:p>
            <a:pPr marL="285750" indent="-285750" fontAlgn="auto">
              <a:spcBef>
                <a:spcPts val="0"/>
              </a:spcBef>
              <a:spcAft>
                <a:spcPts val="0"/>
              </a:spcAft>
              <a:buFont typeface="Arial"/>
              <a:buChar char="•"/>
              <a:defRPr/>
            </a:pPr>
            <a:r>
              <a:rPr lang="en-US" sz="2000" dirty="0">
                <a:solidFill>
                  <a:schemeClr val="accent5"/>
                </a:solidFill>
                <a:latin typeface="+mn-lt"/>
                <a:cs typeface="+mn-cs"/>
              </a:rPr>
              <a:t>Some require a shorter process of disinfecting an area. </a:t>
            </a:r>
          </a:p>
          <a:p>
            <a:pPr marL="285750" indent="-285750" fontAlgn="auto">
              <a:spcBef>
                <a:spcPts val="0"/>
              </a:spcBef>
              <a:spcAft>
                <a:spcPts val="0"/>
              </a:spcAft>
              <a:buFont typeface="Arial"/>
              <a:buChar char="•"/>
              <a:defRPr/>
            </a:pPr>
            <a:r>
              <a:rPr lang="en-US" sz="2000" dirty="0">
                <a:solidFill>
                  <a:schemeClr val="accent5"/>
                </a:solidFill>
                <a:latin typeface="+mn-lt"/>
                <a:cs typeface="+mn-cs"/>
              </a:rPr>
              <a:t>Make sure you identify “one-step” disinfectant-cleaner versus a disinfectant.  </a:t>
            </a:r>
            <a:endParaRPr lang="en-US" sz="2000" b="1" dirty="0">
              <a:solidFill>
                <a:schemeClr val="accent5"/>
              </a:solidFill>
              <a:latin typeface="+mn-lt"/>
              <a:cs typeface="+mn-cs"/>
            </a:endParaRPr>
          </a:p>
          <a:p>
            <a:pPr fontAlgn="auto">
              <a:spcBef>
                <a:spcPts val="0"/>
              </a:spcBef>
              <a:spcAft>
                <a:spcPts val="0"/>
              </a:spcAft>
              <a:defRPr/>
            </a:pPr>
            <a:endParaRPr lang="en-US" b="1" dirty="0">
              <a:solidFill>
                <a:schemeClr val="accent5"/>
              </a:solidFill>
              <a:latin typeface="+mj-lt"/>
              <a:cs typeface="+mn-cs"/>
            </a:endParaRPr>
          </a:p>
          <a:p>
            <a:pPr fontAlgn="auto">
              <a:spcBef>
                <a:spcPts val="0"/>
              </a:spcBef>
              <a:spcAft>
                <a:spcPts val="0"/>
              </a:spcAft>
              <a:defRPr/>
            </a:pPr>
            <a:endParaRPr lang="en-US" b="1" dirty="0">
              <a:solidFill>
                <a:schemeClr val="accent5"/>
              </a:solidFill>
              <a:latin typeface="+mj-lt"/>
              <a:cs typeface="+mn-cs"/>
            </a:endParaRPr>
          </a:p>
          <a:p>
            <a:pPr fontAlgn="auto">
              <a:spcBef>
                <a:spcPts val="0"/>
              </a:spcBef>
              <a:spcAft>
                <a:spcPts val="0"/>
              </a:spcAft>
              <a:defRPr/>
            </a:pPr>
            <a:endParaRPr lang="en-US" dirty="0">
              <a:solidFill>
                <a:schemeClr val="accent5"/>
              </a:solidFill>
              <a:latin typeface="+mj-lt"/>
              <a:cs typeface="+mn-cs"/>
            </a:endParaRPr>
          </a:p>
          <a:p>
            <a:pPr fontAlgn="auto">
              <a:spcBef>
                <a:spcPts val="0"/>
              </a:spcBef>
              <a:spcAft>
                <a:spcPts val="0"/>
              </a:spcAft>
              <a:defRPr/>
            </a:pPr>
            <a:endParaRPr lang="en-US" dirty="0">
              <a:solidFill>
                <a:schemeClr val="accent5"/>
              </a:solidFill>
              <a:latin typeface="+mj-lt"/>
              <a:cs typeface="+mn-cs"/>
            </a:endParaRPr>
          </a:p>
          <a:p>
            <a:pPr fontAlgn="auto">
              <a:spcBef>
                <a:spcPts val="0"/>
              </a:spcBef>
              <a:spcAft>
                <a:spcPts val="0"/>
              </a:spcAft>
              <a:defRPr/>
            </a:pPr>
            <a:endParaRPr lang="en-US" dirty="0">
              <a:solidFill>
                <a:schemeClr val="accent5"/>
              </a:solidFill>
              <a:latin typeface="+mj-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p:txBody>
      </p:sp>
      <p:sp>
        <p:nvSpPr>
          <p:cNvPr id="4" name="TextBox 3"/>
          <p:cNvSpPr txBox="1"/>
          <p:nvPr/>
        </p:nvSpPr>
        <p:spPr>
          <a:xfrm>
            <a:off x="381000" y="3200400"/>
            <a:ext cx="8382000" cy="2308225"/>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fontAlgn="auto">
              <a:spcBef>
                <a:spcPts val="0"/>
              </a:spcBef>
              <a:spcAft>
                <a:spcPts val="0"/>
              </a:spcAft>
              <a:defRPr/>
            </a:pPr>
            <a:r>
              <a:rPr lang="en-US" b="1" dirty="0">
                <a:solidFill>
                  <a:srgbClr val="000000"/>
                </a:solidFill>
              </a:rPr>
              <a:t>When Choosing a Disinfectant, Look for the Following:</a:t>
            </a:r>
            <a:endParaRPr lang="en-US" sz="1600" b="1" dirty="0">
              <a:solidFill>
                <a:srgbClr val="000000"/>
              </a:solidFill>
            </a:endParaRPr>
          </a:p>
          <a:p>
            <a:pPr marL="114300" indent="-114300" fontAlgn="auto">
              <a:spcBef>
                <a:spcPts val="0"/>
              </a:spcBef>
              <a:spcAft>
                <a:spcPts val="0"/>
              </a:spcAft>
              <a:buFont typeface="Arial"/>
              <a:buChar char="•"/>
              <a:defRPr/>
            </a:pPr>
            <a:r>
              <a:rPr lang="en-US" dirty="0">
                <a:solidFill>
                  <a:srgbClr val="000000"/>
                </a:solidFill>
              </a:rPr>
              <a:t>0 rating on the Hazardous Materials Identification System health rating scale</a:t>
            </a:r>
            <a:endParaRPr lang="en-US" sz="1600" dirty="0">
              <a:solidFill>
                <a:srgbClr val="000000"/>
              </a:solidFill>
            </a:endParaRPr>
          </a:p>
          <a:p>
            <a:pPr marL="114300" indent="-114300" fontAlgn="auto">
              <a:spcBef>
                <a:spcPts val="0"/>
              </a:spcBef>
              <a:spcAft>
                <a:spcPts val="0"/>
              </a:spcAft>
              <a:buFont typeface="Arial"/>
              <a:buChar char="•"/>
              <a:defRPr/>
            </a:pPr>
            <a:r>
              <a:rPr lang="en-US" dirty="0">
                <a:solidFill>
                  <a:srgbClr val="000000"/>
                </a:solidFill>
              </a:rPr>
              <a:t>The signal word </a:t>
            </a:r>
            <a:r>
              <a:rPr lang="en-US" b="1" dirty="0">
                <a:solidFill>
                  <a:srgbClr val="000000"/>
                </a:solidFill>
              </a:rPr>
              <a:t>Caution</a:t>
            </a:r>
            <a:r>
              <a:rPr lang="en-US" dirty="0">
                <a:solidFill>
                  <a:srgbClr val="000000"/>
                </a:solidFill>
              </a:rPr>
              <a:t>, </a:t>
            </a:r>
            <a:r>
              <a:rPr lang="en-US" u="sng" dirty="0">
                <a:solidFill>
                  <a:srgbClr val="000000"/>
                </a:solidFill>
              </a:rPr>
              <a:t>rather than</a:t>
            </a:r>
            <a:r>
              <a:rPr lang="en-US" dirty="0">
                <a:solidFill>
                  <a:srgbClr val="000000"/>
                </a:solidFill>
              </a:rPr>
              <a:t> </a:t>
            </a:r>
            <a:r>
              <a:rPr lang="en-US" b="1" dirty="0">
                <a:solidFill>
                  <a:srgbClr val="000000"/>
                </a:solidFill>
              </a:rPr>
              <a:t>Danger</a:t>
            </a:r>
            <a:r>
              <a:rPr lang="en-US" dirty="0">
                <a:solidFill>
                  <a:srgbClr val="000000"/>
                </a:solidFill>
              </a:rPr>
              <a:t>, </a:t>
            </a:r>
            <a:r>
              <a:rPr lang="en-US" b="1" dirty="0">
                <a:solidFill>
                  <a:srgbClr val="000000"/>
                </a:solidFill>
              </a:rPr>
              <a:t>Poison</a:t>
            </a:r>
            <a:r>
              <a:rPr lang="en-US" dirty="0">
                <a:solidFill>
                  <a:srgbClr val="000000"/>
                </a:solidFill>
              </a:rPr>
              <a:t> or </a:t>
            </a:r>
            <a:r>
              <a:rPr lang="en-US" b="1" dirty="0">
                <a:solidFill>
                  <a:srgbClr val="000000"/>
                </a:solidFill>
              </a:rPr>
              <a:t>Warning</a:t>
            </a:r>
            <a:r>
              <a:rPr lang="en-US" dirty="0">
                <a:solidFill>
                  <a:srgbClr val="000000"/>
                </a:solidFill>
              </a:rPr>
              <a:t> on the product label</a:t>
            </a:r>
            <a:endParaRPr lang="en-US" sz="1600" dirty="0">
              <a:solidFill>
                <a:srgbClr val="000000"/>
              </a:solidFill>
            </a:endParaRPr>
          </a:p>
          <a:p>
            <a:pPr marL="114300" indent="-114300" fontAlgn="auto">
              <a:spcBef>
                <a:spcPts val="0"/>
              </a:spcBef>
              <a:spcAft>
                <a:spcPts val="0"/>
              </a:spcAft>
              <a:buFont typeface="Arial"/>
              <a:buChar char="•"/>
              <a:defRPr/>
            </a:pPr>
            <a:r>
              <a:rPr lang="en-US" dirty="0">
                <a:solidFill>
                  <a:srgbClr val="000000"/>
                </a:solidFill>
              </a:rPr>
              <a:t>EPA registration number</a:t>
            </a:r>
            <a:endParaRPr lang="en-US" sz="1600" dirty="0">
              <a:solidFill>
                <a:srgbClr val="000000"/>
              </a:solidFill>
            </a:endParaRPr>
          </a:p>
          <a:p>
            <a:pPr marL="114300" indent="-114300" fontAlgn="auto">
              <a:spcBef>
                <a:spcPts val="0"/>
              </a:spcBef>
              <a:spcAft>
                <a:spcPts val="0"/>
              </a:spcAft>
              <a:buFont typeface="Arial"/>
              <a:buChar char="•"/>
              <a:defRPr/>
            </a:pPr>
            <a:r>
              <a:rPr lang="en-US" dirty="0">
                <a:solidFill>
                  <a:srgbClr val="000000"/>
                </a:solidFill>
              </a:rPr>
              <a:t>Hospital-grade classification (this is a requirement of child care licensing agencies in most states)</a:t>
            </a:r>
            <a:endParaRPr lang="en-US" sz="1600" dirty="0">
              <a:solidFill>
                <a:srgbClr val="000000"/>
              </a:solidFill>
            </a:endParaRPr>
          </a:p>
          <a:p>
            <a:pPr marL="114300" indent="-114300" fontAlgn="auto">
              <a:spcBef>
                <a:spcPts val="0"/>
              </a:spcBef>
              <a:spcAft>
                <a:spcPts val="0"/>
              </a:spcAft>
              <a:buFont typeface="Arial"/>
              <a:buChar char="•"/>
              <a:defRPr/>
            </a:pPr>
            <a:r>
              <a:rPr lang="en-US" dirty="0">
                <a:solidFill>
                  <a:srgbClr val="000000"/>
                </a:solidFill>
              </a:rPr>
              <a:t>Short dwell time or the time the sanitizer must be left wet on the surface</a:t>
            </a:r>
            <a:endParaRPr lang="en-US" sz="1600" dirty="0">
              <a:solidFill>
                <a:srgbClr val="000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7" descr="liquified ozone .jpg"/>
          <p:cNvPicPr>
            <a:picLocks noChangeAspect="1"/>
          </p:cNvPicPr>
          <p:nvPr/>
        </p:nvPicPr>
        <p:blipFill>
          <a:blip r:embed="rId3"/>
          <a:srcRect/>
          <a:stretch>
            <a:fillRect/>
          </a:stretch>
        </p:blipFill>
        <p:spPr bwMode="auto">
          <a:xfrm>
            <a:off x="6248400" y="3810000"/>
            <a:ext cx="2273300" cy="2273300"/>
          </a:xfrm>
          <a:prstGeom prst="rect">
            <a:avLst/>
          </a:prstGeom>
          <a:noFill/>
          <a:ln w="9525">
            <a:noFill/>
            <a:miter lim="800000"/>
            <a:headEnd/>
            <a:tailEnd/>
          </a:ln>
        </p:spPr>
      </p:pic>
      <p:pic>
        <p:nvPicPr>
          <p:cNvPr id="98306" name="Picture 8" descr="dry steam vapor cleaner.jpg"/>
          <p:cNvPicPr>
            <a:picLocks noChangeAspect="1"/>
          </p:cNvPicPr>
          <p:nvPr/>
        </p:nvPicPr>
        <p:blipFill>
          <a:blip r:embed="rId4"/>
          <a:srcRect/>
          <a:stretch>
            <a:fillRect/>
          </a:stretch>
        </p:blipFill>
        <p:spPr bwMode="auto">
          <a:xfrm>
            <a:off x="6248400" y="990600"/>
            <a:ext cx="2438400" cy="2438400"/>
          </a:xfrm>
          <a:prstGeom prst="rect">
            <a:avLst/>
          </a:prstGeom>
          <a:noFill/>
          <a:ln w="9525">
            <a:noFill/>
            <a:miter lim="800000"/>
            <a:headEnd/>
            <a:tailEnd/>
          </a:ln>
        </p:spPr>
      </p:pic>
      <p:sp>
        <p:nvSpPr>
          <p:cNvPr id="2" name="Title 1"/>
          <p:cNvSpPr>
            <a:spLocks noGrp="1"/>
          </p:cNvSpPr>
          <p:nvPr>
            <p:ph type="title"/>
          </p:nvPr>
        </p:nvSpPr>
        <p:spPr>
          <a:xfrm>
            <a:off x="457200" y="152400"/>
            <a:ext cx="8229600" cy="1143000"/>
          </a:xfrm>
        </p:spPr>
        <p:txBody>
          <a:bodyPr/>
          <a:lstStyle/>
          <a:p>
            <a:pPr eaLnBrk="1" fontAlgn="auto" hangingPunct="1">
              <a:spcAft>
                <a:spcPts val="0"/>
              </a:spcAft>
              <a:defRPr/>
            </a:pPr>
            <a:r>
              <a:rPr lang="en-US" b="1" dirty="0" smtClean="0">
                <a:solidFill>
                  <a:schemeClr val="accent5">
                    <a:lumMod val="75000"/>
                  </a:schemeClr>
                </a:solidFill>
                <a:latin typeface="+mj-lt"/>
              </a:rPr>
              <a:t>Devices</a:t>
            </a:r>
            <a:endParaRPr lang="en-US" b="1" dirty="0">
              <a:solidFill>
                <a:schemeClr val="accent5">
                  <a:lumMod val="75000"/>
                </a:schemeClr>
              </a:solidFill>
              <a:latin typeface="+mj-lt"/>
            </a:endParaRPr>
          </a:p>
        </p:txBody>
      </p:sp>
      <p:sp>
        <p:nvSpPr>
          <p:cNvPr id="3" name="Content Placeholder 2"/>
          <p:cNvSpPr>
            <a:spLocks noGrp="1"/>
          </p:cNvSpPr>
          <p:nvPr>
            <p:ph idx="1"/>
          </p:nvPr>
        </p:nvSpPr>
        <p:spPr>
          <a:xfrm>
            <a:off x="0" y="1295400"/>
            <a:ext cx="8229600" cy="4525963"/>
          </a:xfrm>
        </p:spPr>
        <p:txBody>
          <a:bodyPr>
            <a:normAutofit/>
          </a:bodyPr>
          <a:lstStyle/>
          <a:p>
            <a:pPr marL="392113" lvl="1" indent="0" eaLnBrk="1" hangingPunct="1">
              <a:lnSpc>
                <a:spcPct val="90000"/>
              </a:lnSpc>
              <a:buFont typeface="Verdana" pitchFamily="34" charset="0"/>
              <a:buNone/>
            </a:pPr>
            <a:r>
              <a:rPr lang="en-US" sz="2100" b="1" smtClean="0">
                <a:solidFill>
                  <a:schemeClr val="tx1"/>
                </a:solidFill>
              </a:rPr>
              <a:t>Dry steam vapor technology:</a:t>
            </a:r>
          </a:p>
          <a:p>
            <a:pPr marL="392113" lvl="1" indent="0" eaLnBrk="1" hangingPunct="1">
              <a:lnSpc>
                <a:spcPct val="90000"/>
              </a:lnSpc>
              <a:buFont typeface="Arial" charset="0"/>
              <a:buChar char="•"/>
            </a:pPr>
            <a:r>
              <a:rPr lang="en-US" sz="1800" smtClean="0">
                <a:solidFill>
                  <a:schemeClr val="tx1"/>
                </a:solidFill>
              </a:rPr>
              <a:t>Very effective for cleaning and rapid </a:t>
            </a:r>
            <a:r>
              <a:rPr lang="en-US" sz="2000" b="1" u="sng" smtClean="0">
                <a:solidFill>
                  <a:schemeClr val="tx1"/>
                </a:solidFill>
              </a:rPr>
              <a:t>disinfecting</a:t>
            </a:r>
            <a:r>
              <a:rPr lang="en-US" sz="1800" b="1" u="sng" smtClean="0">
                <a:solidFill>
                  <a:schemeClr val="tx1"/>
                </a:solidFill>
              </a:rPr>
              <a:t> </a:t>
            </a:r>
            <a:endParaRPr lang="en-US" sz="1800" smtClean="0">
              <a:solidFill>
                <a:schemeClr val="tx1"/>
              </a:solidFill>
            </a:endParaRPr>
          </a:p>
          <a:p>
            <a:pPr marL="392113" lvl="1" indent="0" eaLnBrk="1" hangingPunct="1">
              <a:lnSpc>
                <a:spcPct val="90000"/>
              </a:lnSpc>
              <a:buFont typeface="Arial" charset="0"/>
              <a:buChar char="•"/>
            </a:pPr>
            <a:r>
              <a:rPr lang="en-US" sz="1800" smtClean="0">
                <a:solidFill>
                  <a:schemeClr val="tx1"/>
                </a:solidFill>
              </a:rPr>
              <a:t>Approved for most surfaces, including</a:t>
            </a:r>
          </a:p>
          <a:p>
            <a:pPr marL="392113" lvl="1" indent="0" eaLnBrk="1" hangingPunct="1">
              <a:lnSpc>
                <a:spcPct val="90000"/>
              </a:lnSpc>
              <a:buFont typeface="Verdana" pitchFamily="34" charset="0"/>
              <a:buNone/>
            </a:pPr>
            <a:r>
              <a:rPr lang="en-US" sz="1800" smtClean="0">
                <a:solidFill>
                  <a:schemeClr val="tx1"/>
                </a:solidFill>
              </a:rPr>
              <a:t>   food contact surfaces. </a:t>
            </a:r>
          </a:p>
          <a:p>
            <a:pPr marL="392113" lvl="1" indent="0" eaLnBrk="1" hangingPunct="1">
              <a:lnSpc>
                <a:spcPct val="90000"/>
              </a:lnSpc>
              <a:buFont typeface="Arial" charset="0"/>
              <a:buChar char="•"/>
            </a:pPr>
            <a:r>
              <a:rPr lang="en-US" sz="1800" smtClean="0">
                <a:solidFill>
                  <a:schemeClr val="tx1"/>
                </a:solidFill>
              </a:rPr>
              <a:t>Unfortunately, still very expensive.</a:t>
            </a:r>
          </a:p>
          <a:p>
            <a:pPr marL="392113" lvl="1" indent="0" eaLnBrk="1" hangingPunct="1">
              <a:lnSpc>
                <a:spcPct val="90000"/>
              </a:lnSpc>
            </a:pPr>
            <a:endParaRPr lang="en-US" sz="1500" smtClean="0">
              <a:solidFill>
                <a:schemeClr val="tx1"/>
              </a:solidFill>
            </a:endParaRPr>
          </a:p>
          <a:p>
            <a:pPr marL="392113" lvl="1" indent="0" eaLnBrk="1" hangingPunct="1">
              <a:lnSpc>
                <a:spcPct val="90000"/>
              </a:lnSpc>
              <a:buFont typeface="Verdana" pitchFamily="34" charset="0"/>
              <a:buNone/>
            </a:pPr>
            <a:r>
              <a:rPr lang="en-US" sz="2100" b="1" smtClean="0">
                <a:solidFill>
                  <a:schemeClr val="tx1"/>
                </a:solidFill>
              </a:rPr>
              <a:t>Liquefied ozone:</a:t>
            </a:r>
          </a:p>
          <a:p>
            <a:pPr marL="392113" lvl="1" indent="0" eaLnBrk="1" hangingPunct="1">
              <a:lnSpc>
                <a:spcPct val="90000"/>
              </a:lnSpc>
              <a:buFont typeface="Arial" charset="0"/>
              <a:buChar char="•"/>
            </a:pPr>
            <a:r>
              <a:rPr lang="en-US" sz="1800" smtClean="0">
                <a:solidFill>
                  <a:schemeClr val="tx1"/>
                </a:solidFill>
              </a:rPr>
              <a:t>recognized by the US Food and Drug </a:t>
            </a:r>
          </a:p>
          <a:p>
            <a:pPr marL="392113" lvl="1" indent="0" eaLnBrk="1" hangingPunct="1">
              <a:lnSpc>
                <a:spcPct val="90000"/>
              </a:lnSpc>
              <a:buFont typeface="Verdana" pitchFamily="34" charset="0"/>
              <a:buNone/>
            </a:pPr>
            <a:r>
              <a:rPr lang="en-US" sz="1800" smtClean="0">
                <a:solidFill>
                  <a:schemeClr val="tx1"/>
                </a:solidFill>
              </a:rPr>
              <a:t>   Administration (FDA) as a commercial disinfectant</a:t>
            </a:r>
          </a:p>
          <a:p>
            <a:pPr marL="392113" lvl="1" indent="0" eaLnBrk="1" hangingPunct="1">
              <a:lnSpc>
                <a:spcPct val="90000"/>
              </a:lnSpc>
              <a:buFont typeface="Arial" charset="0"/>
              <a:buChar char="•"/>
            </a:pPr>
            <a:r>
              <a:rPr lang="en-US" sz="1800" smtClean="0">
                <a:solidFill>
                  <a:schemeClr val="tx1"/>
                </a:solidFill>
              </a:rPr>
              <a:t>Used for both food contact and non-food </a:t>
            </a:r>
          </a:p>
          <a:p>
            <a:pPr marL="392113" lvl="1" indent="0" eaLnBrk="1" hangingPunct="1">
              <a:lnSpc>
                <a:spcPct val="90000"/>
              </a:lnSpc>
              <a:buFont typeface="Verdana" pitchFamily="34" charset="0"/>
              <a:buNone/>
            </a:pPr>
            <a:r>
              <a:rPr lang="en-US" sz="1800" smtClean="0">
                <a:solidFill>
                  <a:schemeClr val="tx1"/>
                </a:solidFill>
              </a:rPr>
              <a:t>   contact surfaces. </a:t>
            </a:r>
          </a:p>
          <a:p>
            <a:pPr marL="392113" lvl="1" indent="0" eaLnBrk="1" hangingPunct="1">
              <a:lnSpc>
                <a:spcPct val="90000"/>
              </a:lnSpc>
              <a:buFont typeface="Arial" charset="0"/>
              <a:buChar char="•"/>
            </a:pPr>
            <a:r>
              <a:rPr lang="en-US" sz="1800" smtClean="0">
                <a:solidFill>
                  <a:schemeClr val="tx1"/>
                </a:solidFill>
              </a:rPr>
              <a:t>Has been awarded the Generally Recognized </a:t>
            </a:r>
          </a:p>
          <a:p>
            <a:pPr marL="392113" lvl="1" indent="0" eaLnBrk="1" hangingPunct="1">
              <a:lnSpc>
                <a:spcPct val="90000"/>
              </a:lnSpc>
              <a:buFont typeface="Verdana" pitchFamily="34" charset="0"/>
              <a:buNone/>
            </a:pPr>
            <a:r>
              <a:rPr lang="en-US" sz="1800" smtClean="0">
                <a:solidFill>
                  <a:schemeClr val="tx1"/>
                </a:solidFill>
              </a:rPr>
              <a:t>  as Safe (GRAS) classification by the FDA.  </a:t>
            </a:r>
          </a:p>
          <a:p>
            <a:pPr marL="392113" lvl="1" indent="0" eaLnBrk="1" hangingPunct="1">
              <a:lnSpc>
                <a:spcPct val="90000"/>
              </a:lnSpc>
              <a:buFont typeface="Verdana" pitchFamily="34" charset="0"/>
              <a:buNone/>
            </a:pPr>
            <a:r>
              <a:rPr lang="en-US" sz="1800" smtClean="0">
                <a:solidFill>
                  <a:schemeClr val="tx1"/>
                </a:solidFill>
              </a:rPr>
              <a:t>  There is </a:t>
            </a:r>
            <a:r>
              <a:rPr lang="en-US" sz="1800" u="sng" smtClean="0">
                <a:solidFill>
                  <a:schemeClr val="tx1"/>
                </a:solidFill>
              </a:rPr>
              <a:t>no residue </a:t>
            </a:r>
            <a:r>
              <a:rPr lang="en-US" sz="1800" smtClean="0">
                <a:solidFill>
                  <a:schemeClr val="tx1"/>
                </a:solidFill>
              </a:rPr>
              <a:t>from the Liquefied Ozone </a:t>
            </a:r>
          </a:p>
          <a:p>
            <a:pPr marL="392113" lvl="1" indent="0" eaLnBrk="1" hangingPunct="1">
              <a:lnSpc>
                <a:spcPct val="90000"/>
              </a:lnSpc>
              <a:buFont typeface="Verdana" pitchFamily="34" charset="0"/>
              <a:buNone/>
            </a:pPr>
            <a:r>
              <a:rPr lang="en-US" sz="1800" smtClean="0">
                <a:solidFill>
                  <a:schemeClr val="tx1"/>
                </a:solidFill>
              </a:rPr>
              <a:t>  device so </a:t>
            </a:r>
            <a:r>
              <a:rPr lang="en-US" sz="1800" u="sng" smtClean="0">
                <a:solidFill>
                  <a:schemeClr val="tx1"/>
                </a:solidFill>
              </a:rPr>
              <a:t>no rinsing is required</a:t>
            </a:r>
            <a:endParaRPr lang="en-US" sz="1800" smtClean="0">
              <a:solidFill>
                <a:schemeClr val="tx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00" y="457200"/>
            <a:ext cx="8839200" cy="862013"/>
          </a:xfrm>
          <a:prstGeom prst="rect">
            <a:avLst/>
          </a:prstGeom>
          <a:noFill/>
        </p:spPr>
        <p:txBody>
          <a:bodyPr>
            <a:spAutoFit/>
          </a:bodyPr>
          <a:lstStyle/>
          <a:p>
            <a:pPr algn="ctr" fontAlgn="auto">
              <a:spcBef>
                <a:spcPts val="0"/>
              </a:spcBef>
              <a:spcAft>
                <a:spcPts val="0"/>
              </a:spcAft>
              <a:defRPr/>
            </a:pPr>
            <a:r>
              <a:rPr lang="en-US" sz="3200" b="1" dirty="0">
                <a:solidFill>
                  <a:srgbClr val="2962A2"/>
                </a:solidFill>
                <a:latin typeface="+mj-lt"/>
                <a:cs typeface="+mn-cs"/>
              </a:rPr>
              <a:t>Microfiber</a:t>
            </a:r>
          </a:p>
          <a:p>
            <a:pPr algn="ctr" fontAlgn="auto">
              <a:spcBef>
                <a:spcPts val="0"/>
              </a:spcBef>
              <a:spcAft>
                <a:spcPts val="0"/>
              </a:spcAft>
              <a:defRPr/>
            </a:pPr>
            <a:endParaRPr lang="en-US" dirty="0">
              <a:solidFill>
                <a:prstClr val="black"/>
              </a:solidFill>
              <a:latin typeface="+mn-lt"/>
              <a:cs typeface="+mn-cs"/>
            </a:endParaRPr>
          </a:p>
        </p:txBody>
      </p:sp>
      <p:pic>
        <p:nvPicPr>
          <p:cNvPr id="100354" name="Placeholder"/>
          <p:cNvPicPr>
            <a:picLocks noChangeAspect="1" noChangeArrowheads="1"/>
          </p:cNvPicPr>
          <p:nvPr/>
        </p:nvPicPr>
        <p:blipFill>
          <a:blip r:embed="rId3"/>
          <a:srcRect/>
          <a:stretch>
            <a:fillRect/>
          </a:stretch>
        </p:blipFill>
        <p:spPr bwMode="auto">
          <a:xfrm rot="226873">
            <a:off x="5762625" y="866775"/>
            <a:ext cx="3262313" cy="2852738"/>
          </a:xfrm>
          <a:prstGeom prst="rect">
            <a:avLst/>
          </a:prstGeom>
          <a:noFill/>
          <a:ln w="9525">
            <a:noFill/>
            <a:miter lim="800000"/>
            <a:headEnd/>
            <a:tailEnd/>
          </a:ln>
        </p:spPr>
      </p:pic>
      <p:pic>
        <p:nvPicPr>
          <p:cNvPr id="100355" name="Picture 8"/>
          <p:cNvPicPr>
            <a:picLocks noChangeAspect="1" noChangeArrowheads="1"/>
          </p:cNvPicPr>
          <p:nvPr/>
        </p:nvPicPr>
        <p:blipFill>
          <a:blip r:embed="rId4"/>
          <a:srcRect/>
          <a:stretch>
            <a:fillRect/>
          </a:stretch>
        </p:blipFill>
        <p:spPr bwMode="auto">
          <a:xfrm rot="-282474">
            <a:off x="5680075" y="3554413"/>
            <a:ext cx="3175000" cy="2981325"/>
          </a:xfrm>
          <a:prstGeom prst="rect">
            <a:avLst/>
          </a:prstGeom>
          <a:noFill/>
          <a:ln w="9525">
            <a:noFill/>
            <a:miter lim="800000"/>
            <a:headEnd/>
            <a:tailEnd/>
          </a:ln>
        </p:spPr>
      </p:pic>
      <p:sp>
        <p:nvSpPr>
          <p:cNvPr id="5" name="TextBox 4"/>
          <p:cNvSpPr txBox="1"/>
          <p:nvPr/>
        </p:nvSpPr>
        <p:spPr>
          <a:xfrm>
            <a:off x="228600" y="1905000"/>
            <a:ext cx="5410200" cy="4760913"/>
          </a:xfrm>
          <a:prstGeom prst="rect">
            <a:avLst/>
          </a:prstGeom>
          <a:noFill/>
        </p:spPr>
        <p:txBody>
          <a:bodyPr>
            <a:spAutoFit/>
          </a:bodyPr>
          <a:lstStyle/>
          <a:p>
            <a:pPr marL="177800" indent="-177800">
              <a:buFont typeface="Arial" charset="0"/>
              <a:buChar char="•"/>
            </a:pPr>
            <a:r>
              <a:rPr lang="en-US">
                <a:latin typeface="Book Antiqua" pitchFamily="18" charset="0"/>
              </a:rPr>
              <a:t>Works very well for removing organic matter (dirt, oils, grease) as well as germs from surfaces. </a:t>
            </a:r>
          </a:p>
          <a:p>
            <a:pPr marL="177800" indent="-177800"/>
            <a:endParaRPr lang="en-US">
              <a:latin typeface="Book Antiqua" pitchFamily="18" charset="0"/>
            </a:endParaRPr>
          </a:p>
          <a:p>
            <a:pPr marL="177800" indent="-177800">
              <a:buFont typeface="Arial" charset="0"/>
              <a:buChar char="•"/>
            </a:pPr>
            <a:r>
              <a:rPr lang="en-US">
                <a:latin typeface="Book Antiqua" pitchFamily="18" charset="0"/>
              </a:rPr>
              <a:t>As a result of its unique design, microfiber cloth has the same surface area as a cotton cloth four times as large! </a:t>
            </a:r>
          </a:p>
          <a:p>
            <a:pPr marL="177800" indent="-177800"/>
            <a:endParaRPr lang="en-US">
              <a:latin typeface="Book Antiqua" pitchFamily="18" charset="0"/>
            </a:endParaRPr>
          </a:p>
          <a:p>
            <a:pPr marL="177800" indent="-177800">
              <a:buFont typeface="Arial" charset="0"/>
              <a:buChar char="•"/>
            </a:pPr>
            <a:r>
              <a:rPr lang="en-US">
                <a:latin typeface="Book Antiqua" pitchFamily="18" charset="0"/>
              </a:rPr>
              <a:t>Microfiber is also very absorbent; It can absorb </a:t>
            </a:r>
            <a:r>
              <a:rPr lang="en-US" u="sng">
                <a:latin typeface="Book Antiqua" pitchFamily="18" charset="0"/>
              </a:rPr>
              <a:t>7 times</a:t>
            </a:r>
            <a:r>
              <a:rPr lang="en-US">
                <a:latin typeface="Book Antiqua" pitchFamily="18" charset="0"/>
              </a:rPr>
              <a:t> it’s weight in water.</a:t>
            </a:r>
          </a:p>
          <a:p>
            <a:pPr marL="177800" indent="-177800"/>
            <a:endParaRPr lang="en-US">
              <a:latin typeface="Book Antiqua" pitchFamily="18" charset="0"/>
            </a:endParaRPr>
          </a:p>
          <a:p>
            <a:pPr marL="177800" indent="-177800">
              <a:buFont typeface="Arial" charset="0"/>
              <a:buChar char="•"/>
            </a:pPr>
            <a:r>
              <a:rPr lang="en-US">
                <a:latin typeface="Book Antiqua" pitchFamily="18" charset="0"/>
              </a:rPr>
              <a:t>Microfiber products are positively charged, meaning they attract negatively charged dirt, germs and grease, and they offer the ability to clean surfaces </a:t>
            </a:r>
            <a:r>
              <a:rPr lang="en-US" b="1">
                <a:latin typeface="Book Antiqua" pitchFamily="18" charset="0"/>
              </a:rPr>
              <a:t>without chemicals</a:t>
            </a:r>
            <a:r>
              <a:rPr lang="en-US">
                <a:latin typeface="Book Antiqua" pitchFamily="18" charset="0"/>
              </a:rPr>
              <a:t>.</a:t>
            </a:r>
          </a:p>
          <a:p>
            <a:pPr marL="177800" indent="-177800">
              <a:buFont typeface="Arial" charset="0"/>
              <a:buChar char="•"/>
            </a:pPr>
            <a:endParaRPr lang="en-US">
              <a:latin typeface="Lucida Sans" pitchFamily="34" charset="0"/>
            </a:endParaRPr>
          </a:p>
          <a:p>
            <a:pPr marL="177800" indent="-177800">
              <a:buFont typeface="Arial" charset="0"/>
              <a:buChar char="•"/>
            </a:pPr>
            <a:endParaRPr lang="en-US">
              <a:latin typeface="Book Antiqua" pitchFamily="18" charset="0"/>
            </a:endParaRPr>
          </a:p>
          <a:p>
            <a:pPr marL="177800" indent="-177800">
              <a:buFont typeface="Arial" charset="0"/>
              <a:buChar char="•"/>
            </a:pPr>
            <a:endParaRPr lang="en-US">
              <a:latin typeface="Book Antiqua" pitchFamily="18" charset="0"/>
            </a:endParaRPr>
          </a:p>
        </p:txBody>
      </p:sp>
      <p:sp>
        <p:nvSpPr>
          <p:cNvPr id="4" name="TextBox 3"/>
          <p:cNvSpPr txBox="1"/>
          <p:nvPr/>
        </p:nvSpPr>
        <p:spPr>
          <a:xfrm>
            <a:off x="304800" y="1143000"/>
            <a:ext cx="4800600" cy="71120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r>
              <a:rPr lang="en-US" sz="2000" b="1">
                <a:solidFill>
                  <a:schemeClr val="tx1"/>
                </a:solidFill>
                <a:cs typeface="Arial" charset="0"/>
              </a:rPr>
              <a:t>GREAT alternative to normal rags or paper towels!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ubtitle 2"/>
          <p:cNvSpPr>
            <a:spLocks noGrp="1"/>
          </p:cNvSpPr>
          <p:nvPr>
            <p:ph idx="1"/>
          </p:nvPr>
        </p:nvSpPr>
        <p:spPr>
          <a:xfrm>
            <a:off x="457200" y="2438400"/>
            <a:ext cx="8229600" cy="3916363"/>
          </a:xfrm>
        </p:spPr>
        <p:txBody>
          <a:bodyPr/>
          <a:lstStyle/>
          <a:p>
            <a:pPr marL="342900" indent="-342900" eaLnBrk="1" hangingPunct="1">
              <a:lnSpc>
                <a:spcPts val="3000"/>
              </a:lnSpc>
              <a:buFont typeface="Arial" charset="0"/>
              <a:buChar char="•"/>
            </a:pPr>
            <a:r>
              <a:rPr lang="en-US" sz="2000" smtClean="0">
                <a:solidFill>
                  <a:schemeClr val="tx1"/>
                </a:solidFill>
                <a:latin typeface="Lucida Sans" pitchFamily="34" charset="0"/>
                <a:cs typeface="Times New Roman" pitchFamily="18" charset="0"/>
              </a:rPr>
              <a:t>Children are more sensitive than adults to the health effects of toxic chemicals in the environment. </a:t>
            </a:r>
          </a:p>
          <a:p>
            <a:pPr marL="342900" indent="-342900" eaLnBrk="1" hangingPunct="1">
              <a:lnSpc>
                <a:spcPts val="3000"/>
              </a:lnSpc>
              <a:buFont typeface="Arial" charset="0"/>
              <a:buChar char="•"/>
            </a:pPr>
            <a:r>
              <a:rPr lang="en-US" sz="2000" smtClean="0">
                <a:solidFill>
                  <a:schemeClr val="tx1"/>
                </a:solidFill>
                <a:latin typeface="Lucida Sans" pitchFamily="34" charset="0"/>
                <a:cs typeface="Times New Roman" pitchFamily="18" charset="0"/>
              </a:rPr>
              <a:t> Up to one-third of childhood cancer is due to environmental causes. </a:t>
            </a:r>
          </a:p>
          <a:p>
            <a:pPr marL="342900" indent="-342900" eaLnBrk="1" hangingPunct="1">
              <a:lnSpc>
                <a:spcPts val="3000"/>
              </a:lnSpc>
              <a:buFont typeface="Arial" charset="0"/>
              <a:buChar char="•"/>
            </a:pPr>
            <a:r>
              <a:rPr lang="en-US" sz="2000" smtClean="0">
                <a:solidFill>
                  <a:schemeClr val="tx1"/>
                </a:solidFill>
                <a:latin typeface="Lucida Sans" pitchFamily="34" charset="0"/>
                <a:cs typeface="Times New Roman" pitchFamily="18" charset="0"/>
              </a:rPr>
              <a:t>Health effects from exposure to environmental toxins may not show up for years or even decades</a:t>
            </a:r>
          </a:p>
        </p:txBody>
      </p:sp>
      <p:sp>
        <p:nvSpPr>
          <p:cNvPr id="2" name="Title 1"/>
          <p:cNvSpPr>
            <a:spLocks noGrp="1"/>
          </p:cNvSpPr>
          <p:nvPr>
            <p:ph type="title"/>
          </p:nvPr>
        </p:nvSpPr>
        <p:spPr>
          <a:xfrm>
            <a:off x="444500" y="783977"/>
            <a:ext cx="8229600" cy="980521"/>
          </a:xfrm>
        </p:spPr>
        <p:txBody>
          <a:bodyPr>
            <a:noAutofit/>
          </a:bodyPr>
          <a:lstStyle/>
          <a:p>
            <a:pPr eaLnBrk="1" fontAlgn="auto" hangingPunct="1">
              <a:spcAft>
                <a:spcPts val="0"/>
              </a:spcAft>
              <a:defRPr/>
            </a:pPr>
            <a:r>
              <a:rPr lang="en-US" sz="3200" b="1" dirty="0" smtClean="0">
                <a:solidFill>
                  <a:srgbClr val="4083CF">
                    <a:lumMod val="75000"/>
                  </a:srgbClr>
                </a:solidFill>
                <a:latin typeface="Lucida Sans"/>
                <a:cs typeface="Lucida Sans"/>
              </a:rPr>
              <a:t>Why is Green Cleaning, Sanitizing, and Disinfecting So </a:t>
            </a:r>
            <a:r>
              <a:rPr lang="en-US" sz="3200" b="1" dirty="0">
                <a:solidFill>
                  <a:srgbClr val="4083CF">
                    <a:lumMod val="75000"/>
                  </a:srgbClr>
                </a:solidFill>
                <a:latin typeface="Lucida Sans"/>
                <a:cs typeface="Lucida Sans"/>
              </a:rPr>
              <a:t>I</a:t>
            </a:r>
            <a:r>
              <a:rPr lang="en-US" sz="3200" b="1" dirty="0" smtClean="0">
                <a:solidFill>
                  <a:srgbClr val="4083CF">
                    <a:lumMod val="75000"/>
                  </a:srgbClr>
                </a:solidFill>
                <a:latin typeface="Lucida Sans"/>
                <a:cs typeface="Lucida Sans"/>
              </a:rPr>
              <a:t>mportant in the ECE Environment?</a:t>
            </a:r>
            <a:endParaRPr lang="en-US" sz="3200" dirty="0">
              <a:latin typeface="+mj-l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00" y="457200"/>
            <a:ext cx="8839200" cy="862013"/>
          </a:xfrm>
          <a:prstGeom prst="rect">
            <a:avLst/>
          </a:prstGeom>
          <a:noFill/>
        </p:spPr>
        <p:txBody>
          <a:bodyPr>
            <a:spAutoFit/>
          </a:bodyPr>
          <a:lstStyle/>
          <a:p>
            <a:pPr algn="ctr" fontAlgn="auto">
              <a:spcBef>
                <a:spcPts val="0"/>
              </a:spcBef>
              <a:spcAft>
                <a:spcPts val="0"/>
              </a:spcAft>
              <a:defRPr/>
            </a:pPr>
            <a:r>
              <a:rPr lang="en-US" sz="3200" b="1" dirty="0">
                <a:solidFill>
                  <a:srgbClr val="2962A2"/>
                </a:solidFill>
                <a:latin typeface="+mj-lt"/>
                <a:cs typeface="+mn-cs"/>
              </a:rPr>
              <a:t>Sponges</a:t>
            </a:r>
          </a:p>
          <a:p>
            <a:pPr algn="ctr" fontAlgn="auto">
              <a:spcBef>
                <a:spcPts val="0"/>
              </a:spcBef>
              <a:spcAft>
                <a:spcPts val="0"/>
              </a:spcAft>
              <a:defRPr/>
            </a:pPr>
            <a:endParaRPr lang="en-US" dirty="0">
              <a:solidFill>
                <a:prstClr val="black"/>
              </a:solidFill>
              <a:latin typeface="+mn-lt"/>
              <a:cs typeface="+mn-cs"/>
            </a:endParaRPr>
          </a:p>
        </p:txBody>
      </p:sp>
      <p:sp>
        <p:nvSpPr>
          <p:cNvPr id="4" name="TextBox 3"/>
          <p:cNvSpPr txBox="1"/>
          <p:nvPr/>
        </p:nvSpPr>
        <p:spPr>
          <a:xfrm>
            <a:off x="152400" y="1143000"/>
            <a:ext cx="4953000" cy="138430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r>
              <a:rPr lang="en-US" sz="2800" b="1">
                <a:solidFill>
                  <a:schemeClr val="tx1"/>
                </a:solidFill>
                <a:cs typeface="Arial" charset="0"/>
              </a:rPr>
              <a:t>Avoid using sponges in your kitchen. Use microfiber instead. </a:t>
            </a:r>
            <a:endParaRPr lang="en-US" sz="2800">
              <a:solidFill>
                <a:schemeClr val="tx1"/>
              </a:solidFill>
              <a:cs typeface="Arial" charset="0"/>
            </a:endParaRPr>
          </a:p>
        </p:txBody>
      </p:sp>
      <p:pic>
        <p:nvPicPr>
          <p:cNvPr id="102403" name="Picture 5"/>
          <p:cNvPicPr>
            <a:picLocks noChangeAspect="1"/>
          </p:cNvPicPr>
          <p:nvPr/>
        </p:nvPicPr>
        <p:blipFill>
          <a:blip r:embed="rId3"/>
          <a:srcRect/>
          <a:stretch>
            <a:fillRect/>
          </a:stretch>
        </p:blipFill>
        <p:spPr bwMode="auto">
          <a:xfrm>
            <a:off x="5181600" y="1066800"/>
            <a:ext cx="3810000" cy="4445000"/>
          </a:xfrm>
          <a:prstGeom prst="rect">
            <a:avLst/>
          </a:prstGeom>
          <a:noFill/>
          <a:ln w="9525">
            <a:noFill/>
            <a:miter lim="800000"/>
            <a:headEnd/>
            <a:tailEnd/>
          </a:ln>
        </p:spPr>
      </p:pic>
      <p:sp>
        <p:nvSpPr>
          <p:cNvPr id="8" name="TextBox 7"/>
          <p:cNvSpPr txBox="1"/>
          <p:nvPr/>
        </p:nvSpPr>
        <p:spPr>
          <a:xfrm rot="10800000" flipV="1">
            <a:off x="152400" y="2820988"/>
            <a:ext cx="4876800" cy="1323975"/>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r>
              <a:rPr lang="en-US" sz="2000">
                <a:solidFill>
                  <a:schemeClr val="tx1"/>
                </a:solidFill>
                <a:cs typeface="Arial" charset="0"/>
              </a:rPr>
              <a:t>Sponges are perfect breeding grounds for germs. They are dirty and wet, providing food and drink for germs to grow. </a:t>
            </a:r>
          </a:p>
          <a:p>
            <a:endParaRPr lang="en-US" sz="2000">
              <a:solidFill>
                <a:schemeClr val="tx1"/>
              </a:solidFill>
              <a:cs typeface="Arial" charset="0"/>
            </a:endParaRPr>
          </a:p>
        </p:txBody>
      </p:sp>
      <p:sp>
        <p:nvSpPr>
          <p:cNvPr id="10" name="TextBox 9"/>
          <p:cNvSpPr txBox="1"/>
          <p:nvPr/>
        </p:nvSpPr>
        <p:spPr>
          <a:xfrm>
            <a:off x="152400" y="4343400"/>
            <a:ext cx="4876800" cy="162560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en-US" sz="2000">
                <a:solidFill>
                  <a:schemeClr val="tx1"/>
                </a:solidFill>
                <a:cs typeface="Arial" charset="0"/>
              </a:rPr>
              <a:t>If you want to use a sponge, microwave it for one minute every day (make sure your sponge is wet and doesn’t contain any metal), or put it in the dishwasher every time you run it.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extBox 6"/>
          <p:cNvSpPr txBox="1">
            <a:spLocks noChangeArrowheads="1"/>
          </p:cNvSpPr>
          <p:nvPr/>
        </p:nvSpPr>
        <p:spPr bwMode="auto">
          <a:xfrm>
            <a:off x="1270000" y="4584700"/>
            <a:ext cx="184150" cy="369888"/>
          </a:xfrm>
          <a:prstGeom prst="rect">
            <a:avLst/>
          </a:prstGeom>
          <a:noFill/>
          <a:ln w="9525">
            <a:noFill/>
            <a:miter lim="800000"/>
            <a:headEnd/>
            <a:tailEnd/>
          </a:ln>
        </p:spPr>
        <p:txBody>
          <a:bodyPr wrap="none">
            <a:spAutoFit/>
          </a:bodyPr>
          <a:lstStyle/>
          <a:p>
            <a:endParaRPr lang="en-US">
              <a:latin typeface="Book Antiqua" pitchFamily="18" charset="0"/>
            </a:endParaRPr>
          </a:p>
        </p:txBody>
      </p:sp>
      <p:graphicFrame>
        <p:nvGraphicFramePr>
          <p:cNvPr id="4" name="Diagram 3"/>
          <p:cNvGraphicFramePr/>
          <p:nvPr>
            <p:extLst>
              <p:ext uri="{D42A27DB-BD31-4B8C-83A1-F6EECF244321}">
                <p14:modId xmlns:p14="http://schemas.microsoft.com/office/powerpoint/2010/main" val="2722818635"/>
              </p:ext>
            </p:extLst>
          </p:nvPr>
        </p:nvGraphicFramePr>
        <p:xfrm>
          <a:off x="0" y="204200"/>
          <a:ext cx="9144000" cy="5815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57200"/>
            <a:ext cx="9132740" cy="830263"/>
          </a:xfrm>
          <a:prstGeom prst="rect">
            <a:avLst/>
          </a:prstGeom>
          <a:noFill/>
        </p:spPr>
        <p:txBody>
          <a:bodyPr wrap="square">
            <a:spAutoFit/>
          </a:bodyPr>
          <a:lstStyle/>
          <a:p>
            <a:pPr algn="ctr" fontAlgn="auto">
              <a:spcBef>
                <a:spcPts val="0"/>
              </a:spcBef>
              <a:spcAft>
                <a:spcPts val="0"/>
              </a:spcAft>
              <a:defRPr/>
            </a:pPr>
            <a:r>
              <a:rPr lang="en-US" sz="2400" b="1" dirty="0">
                <a:solidFill>
                  <a:srgbClr val="2962A2"/>
                </a:solidFill>
                <a:latin typeface="+mj-lt"/>
                <a:cs typeface="+mn-cs"/>
              </a:rPr>
              <a:t>Behavioral </a:t>
            </a:r>
            <a:r>
              <a:rPr lang="en-US" sz="2400" b="1" dirty="0" smtClean="0">
                <a:solidFill>
                  <a:srgbClr val="2962A2"/>
                </a:solidFill>
                <a:latin typeface="+mj-lt"/>
                <a:cs typeface="+mn-cs"/>
              </a:rPr>
              <a:t>Strategies </a:t>
            </a:r>
            <a:r>
              <a:rPr lang="en-US" sz="2400" b="1" dirty="0">
                <a:solidFill>
                  <a:srgbClr val="2962A2"/>
                </a:solidFill>
                <a:latin typeface="+mj-lt"/>
                <a:cs typeface="+mn-cs"/>
              </a:rPr>
              <a:t>T</a:t>
            </a:r>
            <a:r>
              <a:rPr lang="en-US" sz="2400" b="1" dirty="0" smtClean="0">
                <a:solidFill>
                  <a:srgbClr val="2962A2"/>
                </a:solidFill>
                <a:latin typeface="+mj-lt"/>
                <a:cs typeface="+mn-cs"/>
              </a:rPr>
              <a:t>hat </a:t>
            </a:r>
            <a:r>
              <a:rPr lang="en-US" sz="2400" b="1" dirty="0">
                <a:solidFill>
                  <a:srgbClr val="2962A2"/>
                </a:solidFill>
                <a:latin typeface="+mj-lt"/>
                <a:cs typeface="+mn-cs"/>
              </a:rPr>
              <a:t>can </a:t>
            </a:r>
            <a:r>
              <a:rPr lang="en-US" sz="2400" b="1" dirty="0" smtClean="0">
                <a:solidFill>
                  <a:srgbClr val="2962A2"/>
                </a:solidFill>
                <a:latin typeface="+mj-lt"/>
                <a:cs typeface="+mn-cs"/>
              </a:rPr>
              <a:t>Reduce </a:t>
            </a:r>
            <a:r>
              <a:rPr lang="en-US" sz="2400" b="1" dirty="0">
                <a:solidFill>
                  <a:srgbClr val="2962A2"/>
                </a:solidFill>
                <a:latin typeface="+mj-lt"/>
                <a:cs typeface="+mn-cs"/>
              </a:rPr>
              <a:t>I</a:t>
            </a:r>
            <a:r>
              <a:rPr lang="en-US" sz="2400" b="1" dirty="0" smtClean="0">
                <a:solidFill>
                  <a:srgbClr val="2962A2"/>
                </a:solidFill>
                <a:latin typeface="+mj-lt"/>
                <a:cs typeface="+mn-cs"/>
              </a:rPr>
              <a:t>nfectious </a:t>
            </a:r>
            <a:r>
              <a:rPr lang="en-US" sz="2400" b="1" dirty="0">
                <a:solidFill>
                  <a:srgbClr val="2962A2"/>
                </a:solidFill>
                <a:latin typeface="+mj-lt"/>
                <a:cs typeface="+mn-cs"/>
              </a:rPr>
              <a:t>D</a:t>
            </a:r>
            <a:r>
              <a:rPr lang="en-US" sz="2400" b="1" dirty="0" smtClean="0">
                <a:solidFill>
                  <a:srgbClr val="2962A2"/>
                </a:solidFill>
                <a:latin typeface="+mj-lt"/>
                <a:cs typeface="+mn-cs"/>
              </a:rPr>
              <a:t>isease </a:t>
            </a:r>
            <a:r>
              <a:rPr lang="en-US" sz="2400" b="1" dirty="0">
                <a:solidFill>
                  <a:srgbClr val="2962A2"/>
                </a:solidFill>
                <a:latin typeface="+mj-lt"/>
                <a:cs typeface="+mn-cs"/>
              </a:rPr>
              <a:t>S</a:t>
            </a:r>
            <a:r>
              <a:rPr lang="en-US" sz="2400" b="1" dirty="0" smtClean="0">
                <a:solidFill>
                  <a:srgbClr val="2962A2"/>
                </a:solidFill>
                <a:latin typeface="+mj-lt"/>
                <a:cs typeface="+mn-cs"/>
              </a:rPr>
              <a:t>pread</a:t>
            </a:r>
            <a:endParaRPr lang="en-US" sz="2400" dirty="0">
              <a:solidFill>
                <a:srgbClr val="2962A2"/>
              </a:solidFill>
              <a:latin typeface="+mj-lt"/>
              <a:cs typeface="+mn-cs"/>
            </a:endParaRPr>
          </a:p>
        </p:txBody>
      </p:sp>
      <p:sp>
        <p:nvSpPr>
          <p:cNvPr id="106498" name="TextBox 6"/>
          <p:cNvSpPr txBox="1">
            <a:spLocks noChangeArrowheads="1"/>
          </p:cNvSpPr>
          <p:nvPr/>
        </p:nvSpPr>
        <p:spPr bwMode="auto">
          <a:xfrm>
            <a:off x="1270000" y="4584700"/>
            <a:ext cx="184150" cy="369888"/>
          </a:xfrm>
          <a:prstGeom prst="rect">
            <a:avLst/>
          </a:prstGeom>
          <a:noFill/>
          <a:ln w="9525">
            <a:noFill/>
            <a:miter lim="800000"/>
            <a:headEnd/>
            <a:tailEnd/>
          </a:ln>
        </p:spPr>
        <p:txBody>
          <a:bodyPr wrap="none">
            <a:spAutoFit/>
          </a:bodyPr>
          <a:lstStyle/>
          <a:p>
            <a:endParaRPr lang="en-US">
              <a:latin typeface="Book Antiqua" pitchFamily="18" charset="0"/>
            </a:endParaRPr>
          </a:p>
        </p:txBody>
      </p:sp>
      <p:sp>
        <p:nvSpPr>
          <p:cNvPr id="5" name="TextBox 4"/>
          <p:cNvSpPr txBox="1"/>
          <p:nvPr/>
        </p:nvSpPr>
        <p:spPr>
          <a:xfrm>
            <a:off x="3810000" y="3657600"/>
            <a:ext cx="5029200" cy="22987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r>
              <a:rPr lang="en-US" b="1">
                <a:solidFill>
                  <a:schemeClr val="tx1"/>
                </a:solidFill>
                <a:cs typeface="Arial" charset="0"/>
              </a:rPr>
              <a:t>2.) Isolation/social distancing:</a:t>
            </a:r>
            <a:endParaRPr lang="en-US">
              <a:solidFill>
                <a:schemeClr val="tx1"/>
              </a:solidFill>
              <a:cs typeface="Arial" charset="0"/>
            </a:endParaRPr>
          </a:p>
          <a:p>
            <a:r>
              <a:rPr lang="en-US" b="1">
                <a:solidFill>
                  <a:schemeClr val="tx1"/>
                </a:solidFill>
                <a:cs typeface="Arial" charset="0"/>
              </a:rPr>
              <a:t>Stay home if you are sick. Don’t risk passing your germs on to others at your program. </a:t>
            </a:r>
          </a:p>
          <a:p>
            <a:endParaRPr lang="en-US" b="1">
              <a:solidFill>
                <a:schemeClr val="tx1"/>
              </a:solidFill>
              <a:cs typeface="Arial" charset="0"/>
            </a:endParaRPr>
          </a:p>
          <a:p>
            <a:r>
              <a:rPr lang="en-US">
                <a:solidFill>
                  <a:schemeClr val="tx1"/>
                </a:solidFill>
                <a:cs typeface="Arial" charset="0"/>
              </a:rPr>
              <a:t>-Encourage coughing or sneezing children/staff to leave a 3-6 foot buffer between themselves and others.</a:t>
            </a:r>
          </a:p>
          <a:p>
            <a:endParaRPr lang="en-US">
              <a:solidFill>
                <a:schemeClr val="tx1"/>
              </a:solidFill>
              <a:cs typeface="Arial" charset="0"/>
            </a:endParaRPr>
          </a:p>
        </p:txBody>
      </p:sp>
      <p:pic>
        <p:nvPicPr>
          <p:cNvPr id="106500" name="Picture 10" descr="webmd_photo_of_girl_coughing_into_sleeve.jpg"/>
          <p:cNvPicPr>
            <a:picLocks noChangeAspect="1"/>
          </p:cNvPicPr>
          <p:nvPr/>
        </p:nvPicPr>
        <p:blipFill>
          <a:blip r:embed="rId3"/>
          <a:srcRect/>
          <a:stretch>
            <a:fillRect/>
          </a:stretch>
        </p:blipFill>
        <p:spPr bwMode="auto">
          <a:xfrm>
            <a:off x="15875" y="1371600"/>
            <a:ext cx="3140075" cy="2133600"/>
          </a:xfrm>
          <a:prstGeom prst="rect">
            <a:avLst/>
          </a:prstGeom>
          <a:noFill/>
          <a:ln w="9525">
            <a:noFill/>
            <a:miter lim="800000"/>
            <a:headEnd/>
            <a:tailEnd/>
          </a:ln>
        </p:spPr>
      </p:pic>
      <p:sp>
        <p:nvSpPr>
          <p:cNvPr id="12" name="TextBox 11"/>
          <p:cNvSpPr txBox="1"/>
          <p:nvPr/>
        </p:nvSpPr>
        <p:spPr>
          <a:xfrm>
            <a:off x="3200400" y="1371600"/>
            <a:ext cx="5638800" cy="202406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r>
              <a:rPr lang="en-US" b="1">
                <a:solidFill>
                  <a:schemeClr val="tx1"/>
                </a:solidFill>
                <a:cs typeface="Arial" charset="0"/>
              </a:rPr>
              <a:t>1.) Cough and sneeze etiquette:</a:t>
            </a:r>
          </a:p>
          <a:p>
            <a:r>
              <a:rPr lang="en-US" b="1">
                <a:solidFill>
                  <a:schemeClr val="tx1"/>
                </a:solidFill>
                <a:cs typeface="Arial" charset="0"/>
              </a:rPr>
              <a:t>-</a:t>
            </a:r>
            <a:r>
              <a:rPr lang="en-US">
                <a:solidFill>
                  <a:schemeClr val="tx1"/>
                </a:solidFill>
                <a:cs typeface="Arial" charset="0"/>
              </a:rPr>
              <a:t>Cover your nose and mouth with a tissue when you cough or sneeze, then wash your hands</a:t>
            </a:r>
          </a:p>
          <a:p>
            <a:endParaRPr lang="en-US">
              <a:solidFill>
                <a:schemeClr val="tx1"/>
              </a:solidFill>
              <a:cs typeface="Arial" charset="0"/>
            </a:endParaRPr>
          </a:p>
          <a:p>
            <a:r>
              <a:rPr lang="en-US">
                <a:solidFill>
                  <a:schemeClr val="tx1"/>
                </a:solidFill>
                <a:cs typeface="Arial" charset="0"/>
              </a:rPr>
              <a:t>-If a tissue is not available, cover your mouth and nose with your sleeve, not your hand.</a:t>
            </a:r>
          </a:p>
          <a:p>
            <a:endParaRPr lang="en-US">
              <a:solidFill>
                <a:schemeClr val="tx1"/>
              </a:solidFill>
              <a:cs typeface="Arial" charset="0"/>
            </a:endParaRPr>
          </a:p>
        </p:txBody>
      </p:sp>
      <p:pic>
        <p:nvPicPr>
          <p:cNvPr id="106502" name="Picture 12" descr="woman-sick-at-home.jpg"/>
          <p:cNvPicPr>
            <a:picLocks noChangeAspect="1"/>
          </p:cNvPicPr>
          <p:nvPr/>
        </p:nvPicPr>
        <p:blipFill>
          <a:blip r:embed="rId4"/>
          <a:srcRect/>
          <a:stretch>
            <a:fillRect/>
          </a:stretch>
        </p:blipFill>
        <p:spPr bwMode="auto">
          <a:xfrm>
            <a:off x="152400" y="3657600"/>
            <a:ext cx="3581400" cy="2373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533400"/>
            <a:ext cx="8839200" cy="615950"/>
          </a:xfrm>
          <a:prstGeom prst="rect">
            <a:avLst/>
          </a:prstGeom>
          <a:noFill/>
        </p:spPr>
        <p:txBody>
          <a:bodyPr>
            <a:spAutoFit/>
          </a:bodyPr>
          <a:lstStyle/>
          <a:p>
            <a:pPr algn="ctr" fontAlgn="auto">
              <a:spcBef>
                <a:spcPts val="0"/>
              </a:spcBef>
              <a:spcAft>
                <a:spcPts val="0"/>
              </a:spcAft>
              <a:defRPr/>
            </a:pPr>
            <a:r>
              <a:rPr lang="en-US" sz="3400" b="1" dirty="0">
                <a:solidFill>
                  <a:srgbClr val="2962A2"/>
                </a:solidFill>
                <a:latin typeface="Lucida Sans"/>
                <a:ea typeface="+mj-ea"/>
                <a:cs typeface="Times New Roman Bold"/>
              </a:rPr>
              <a:t>Recommendations</a:t>
            </a:r>
          </a:p>
        </p:txBody>
      </p:sp>
      <p:sp>
        <p:nvSpPr>
          <p:cNvPr id="108546" name="TextBox 6"/>
          <p:cNvSpPr txBox="1">
            <a:spLocks noChangeArrowheads="1"/>
          </p:cNvSpPr>
          <p:nvPr/>
        </p:nvSpPr>
        <p:spPr bwMode="auto">
          <a:xfrm>
            <a:off x="1270000" y="4584700"/>
            <a:ext cx="184150" cy="369888"/>
          </a:xfrm>
          <a:prstGeom prst="rect">
            <a:avLst/>
          </a:prstGeom>
          <a:noFill/>
          <a:ln w="9525">
            <a:noFill/>
            <a:miter lim="800000"/>
            <a:headEnd/>
            <a:tailEnd/>
          </a:ln>
        </p:spPr>
        <p:txBody>
          <a:bodyPr wrap="none">
            <a:spAutoFit/>
          </a:bodyPr>
          <a:lstStyle/>
          <a:p>
            <a:endParaRPr lang="en-US">
              <a:latin typeface="Book Antiqua" pitchFamily="18" charset="0"/>
            </a:endParaRPr>
          </a:p>
        </p:txBody>
      </p:sp>
      <p:sp>
        <p:nvSpPr>
          <p:cNvPr id="108547" name="Content Placeholder 1"/>
          <p:cNvSpPr txBox="1">
            <a:spLocks/>
          </p:cNvSpPr>
          <p:nvPr/>
        </p:nvSpPr>
        <p:spPr bwMode="auto">
          <a:xfrm>
            <a:off x="228600" y="1371600"/>
            <a:ext cx="8686800" cy="4953000"/>
          </a:xfrm>
          <a:prstGeom prst="rect">
            <a:avLst/>
          </a:prstGeom>
          <a:noFill/>
          <a:ln w="9525">
            <a:noFill/>
            <a:miter lim="800000"/>
            <a:headEnd/>
            <a:tailEnd/>
          </a:ln>
        </p:spPr>
        <p:txBody>
          <a:bodyPr lIns="45720" rIns="45720"/>
          <a:lstStyle/>
          <a:p>
            <a:pPr marL="109538">
              <a:lnSpc>
                <a:spcPct val="90000"/>
              </a:lnSpc>
              <a:spcBef>
                <a:spcPts val="400"/>
              </a:spcBef>
              <a:buSzPct val="68000"/>
              <a:buFont typeface="Wingdings 3" pitchFamily="18" charset="2"/>
              <a:buNone/>
            </a:pPr>
            <a:r>
              <a:rPr lang="en-US" sz="3100" b="1">
                <a:latin typeface="Book Antiqua" pitchFamily="18" charset="0"/>
              </a:rPr>
              <a:t>Sanitizers</a:t>
            </a:r>
          </a:p>
          <a:p>
            <a:pPr marL="109538">
              <a:lnSpc>
                <a:spcPct val="90000"/>
              </a:lnSpc>
              <a:spcBef>
                <a:spcPts val="400"/>
              </a:spcBef>
              <a:buSzPct val="68000"/>
              <a:buFont typeface="Wingdings 3" pitchFamily="18" charset="2"/>
              <a:buNone/>
            </a:pPr>
            <a:endParaRPr lang="en-US" sz="2500" b="1" u="sng">
              <a:latin typeface="Book Antiqua" pitchFamily="18" charset="0"/>
            </a:endParaRPr>
          </a:p>
          <a:p>
            <a:pPr marL="109538">
              <a:lnSpc>
                <a:spcPct val="90000"/>
              </a:lnSpc>
              <a:spcBef>
                <a:spcPts val="400"/>
              </a:spcBef>
              <a:buSzPct val="68000"/>
              <a:buFont typeface="Wingdings 3" pitchFamily="18" charset="2"/>
              <a:buNone/>
            </a:pPr>
            <a:r>
              <a:rPr lang="en-US" sz="2500" b="1" u="sng">
                <a:latin typeface="Book Antiqua" pitchFamily="18" charset="0"/>
              </a:rPr>
              <a:t>Food contact surface sanitizers</a:t>
            </a:r>
            <a:r>
              <a:rPr lang="en-US" sz="2500" u="sng">
                <a:latin typeface="Book Antiqua" pitchFamily="18" charset="0"/>
              </a:rPr>
              <a:t>:</a:t>
            </a:r>
            <a:r>
              <a:rPr lang="en-US" sz="2500">
                <a:latin typeface="Book Antiqua" pitchFamily="18" charset="0"/>
              </a:rPr>
              <a:t> </a:t>
            </a:r>
          </a:p>
          <a:p>
            <a:pPr marL="109538">
              <a:lnSpc>
                <a:spcPct val="90000"/>
              </a:lnSpc>
              <a:spcBef>
                <a:spcPts val="400"/>
              </a:spcBef>
              <a:buSzPct val="68000"/>
              <a:buFont typeface="Wingdings" pitchFamily="2" charset="2"/>
              <a:buChar char="§"/>
            </a:pPr>
            <a:r>
              <a:rPr lang="en-US" sz="2500">
                <a:latin typeface="Book Antiqua" pitchFamily="18" charset="0"/>
              </a:rPr>
              <a:t>SanidateRTU(H202+PAA) </a:t>
            </a:r>
          </a:p>
          <a:p>
            <a:pPr marL="109538">
              <a:lnSpc>
                <a:spcPct val="90000"/>
              </a:lnSpc>
              <a:spcBef>
                <a:spcPts val="400"/>
              </a:spcBef>
              <a:buSzPct val="68000"/>
              <a:buFont typeface="Wingdings" pitchFamily="2" charset="2"/>
              <a:buChar char="§"/>
            </a:pPr>
            <a:r>
              <a:rPr lang="en-US" sz="2500">
                <a:latin typeface="Book Antiqua" pitchFamily="18" charset="0"/>
              </a:rPr>
              <a:t>Seventh Generation RTU (Thymol) </a:t>
            </a:r>
          </a:p>
          <a:p>
            <a:pPr marL="109538">
              <a:lnSpc>
                <a:spcPct val="90000"/>
              </a:lnSpc>
              <a:spcBef>
                <a:spcPts val="400"/>
              </a:spcBef>
              <a:buSzPct val="68000"/>
              <a:buFont typeface="Wingdings" pitchFamily="2" charset="2"/>
              <a:buChar char="§"/>
            </a:pPr>
            <a:r>
              <a:rPr lang="en-US" sz="2500">
                <a:latin typeface="Book Antiqua" pitchFamily="18" charset="0"/>
              </a:rPr>
              <a:t>	</a:t>
            </a:r>
            <a:r>
              <a:rPr lang="en-US" sz="2500" u="sng">
                <a:latin typeface="Book Antiqua" pitchFamily="18" charset="0"/>
              </a:rPr>
              <a:t>Limited</a:t>
            </a:r>
            <a:r>
              <a:rPr lang="en-US" sz="2500">
                <a:latin typeface="Book Antiqua" pitchFamily="18" charset="0"/>
              </a:rPr>
              <a:t>: Pure Hard Surface RTU (Silver + Citric Acid) </a:t>
            </a:r>
          </a:p>
          <a:p>
            <a:pPr marL="109538">
              <a:lnSpc>
                <a:spcPct val="90000"/>
              </a:lnSpc>
              <a:spcBef>
                <a:spcPts val="400"/>
              </a:spcBef>
              <a:buSzPct val="68000"/>
              <a:buFont typeface="Wingdings 3" pitchFamily="18" charset="2"/>
              <a:buNone/>
            </a:pPr>
            <a:endParaRPr lang="en-US" sz="2500">
              <a:latin typeface="Book Antiqua" pitchFamily="18" charset="0"/>
            </a:endParaRPr>
          </a:p>
          <a:p>
            <a:pPr marL="109538">
              <a:lnSpc>
                <a:spcPct val="90000"/>
              </a:lnSpc>
              <a:spcBef>
                <a:spcPts val="400"/>
              </a:spcBef>
              <a:buSzPct val="68000"/>
              <a:buFont typeface="Wingdings 3" pitchFamily="18" charset="2"/>
              <a:buNone/>
            </a:pPr>
            <a:r>
              <a:rPr lang="en-US" sz="2500" b="1" u="sng">
                <a:latin typeface="Book Antiqua" pitchFamily="18" charset="0"/>
              </a:rPr>
              <a:t>Non food contact surface sanitizers:</a:t>
            </a:r>
            <a:r>
              <a:rPr lang="en-US" sz="2500" u="sng">
                <a:latin typeface="Book Antiqua" pitchFamily="18" charset="0"/>
              </a:rPr>
              <a:t> </a:t>
            </a:r>
          </a:p>
          <a:p>
            <a:pPr marL="109538">
              <a:lnSpc>
                <a:spcPct val="90000"/>
              </a:lnSpc>
              <a:spcBef>
                <a:spcPts val="400"/>
              </a:spcBef>
              <a:buSzPct val="68000"/>
              <a:buFont typeface="Wingdings" pitchFamily="2" charset="2"/>
              <a:buChar char="§"/>
            </a:pPr>
            <a:r>
              <a:rPr lang="en-US" sz="2500">
                <a:latin typeface="Book Antiqua" pitchFamily="18" charset="0"/>
              </a:rPr>
              <a:t>Alpha HP @ 1:128 dilution (Accelerated H202) </a:t>
            </a:r>
          </a:p>
          <a:p>
            <a:pPr marL="109538">
              <a:lnSpc>
                <a:spcPct val="90000"/>
              </a:lnSpc>
              <a:spcBef>
                <a:spcPts val="400"/>
              </a:spcBef>
              <a:buSzPct val="68000"/>
              <a:buFont typeface="Wingdings" pitchFamily="2" charset="2"/>
              <a:buChar char="§"/>
            </a:pPr>
            <a:r>
              <a:rPr lang="en-US" sz="2500">
                <a:latin typeface="Book Antiqua" pitchFamily="18" charset="0"/>
              </a:rPr>
              <a:t>H2Orange118@1:12dilution(H202) </a:t>
            </a:r>
          </a:p>
          <a:p>
            <a:pPr marL="109538">
              <a:lnSpc>
                <a:spcPct val="90000"/>
              </a:lnSpc>
              <a:spcBef>
                <a:spcPts val="400"/>
              </a:spcBef>
              <a:buSzPct val="68000"/>
              <a:buFont typeface="Wingdings" pitchFamily="2" charset="2"/>
              <a:buChar char="§"/>
            </a:pPr>
            <a:r>
              <a:rPr lang="en-US" sz="2500">
                <a:latin typeface="Book Antiqua" pitchFamily="18" charset="0"/>
              </a:rPr>
              <a:t>Windex Multi-Surface Antibacterial RTU; 10 second dwell (Lactic acid) </a:t>
            </a:r>
          </a:p>
          <a:p>
            <a:pPr marL="109538">
              <a:lnSpc>
                <a:spcPct val="90000"/>
              </a:lnSpc>
              <a:spcBef>
                <a:spcPts val="400"/>
              </a:spcBef>
              <a:buSzPct val="68000"/>
              <a:buFont typeface="Wingdings 3" pitchFamily="18" charset="2"/>
              <a:buNone/>
            </a:pPr>
            <a:endParaRPr lang="en-US" sz="2500" b="1" u="sng">
              <a:latin typeface="Lucida Sans"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533400"/>
            <a:ext cx="8839200" cy="615950"/>
          </a:xfrm>
          <a:prstGeom prst="rect">
            <a:avLst/>
          </a:prstGeom>
          <a:noFill/>
        </p:spPr>
        <p:txBody>
          <a:bodyPr>
            <a:spAutoFit/>
          </a:bodyPr>
          <a:lstStyle/>
          <a:p>
            <a:pPr algn="ctr" fontAlgn="auto">
              <a:spcBef>
                <a:spcPts val="0"/>
              </a:spcBef>
              <a:spcAft>
                <a:spcPts val="0"/>
              </a:spcAft>
              <a:defRPr/>
            </a:pPr>
            <a:r>
              <a:rPr lang="en-US" sz="3400" b="1" dirty="0">
                <a:solidFill>
                  <a:srgbClr val="2962A2"/>
                </a:solidFill>
                <a:latin typeface="Lucida Sans"/>
                <a:ea typeface="+mj-ea"/>
                <a:cs typeface="Times New Roman Bold"/>
              </a:rPr>
              <a:t>Product Recommendations</a:t>
            </a:r>
          </a:p>
        </p:txBody>
      </p:sp>
      <p:sp>
        <p:nvSpPr>
          <p:cNvPr id="110594" name="TextBox 6"/>
          <p:cNvSpPr txBox="1">
            <a:spLocks noChangeArrowheads="1"/>
          </p:cNvSpPr>
          <p:nvPr/>
        </p:nvSpPr>
        <p:spPr bwMode="auto">
          <a:xfrm>
            <a:off x="1270000" y="4584700"/>
            <a:ext cx="184150" cy="369888"/>
          </a:xfrm>
          <a:prstGeom prst="rect">
            <a:avLst/>
          </a:prstGeom>
          <a:noFill/>
          <a:ln w="9525">
            <a:noFill/>
            <a:miter lim="800000"/>
            <a:headEnd/>
            <a:tailEnd/>
          </a:ln>
        </p:spPr>
        <p:txBody>
          <a:bodyPr wrap="none">
            <a:spAutoFit/>
          </a:bodyPr>
          <a:lstStyle/>
          <a:p>
            <a:endParaRPr lang="en-US">
              <a:latin typeface="Book Antiqua" pitchFamily="18" charset="0"/>
            </a:endParaRPr>
          </a:p>
        </p:txBody>
      </p:sp>
      <p:sp>
        <p:nvSpPr>
          <p:cNvPr id="110595" name="Content Placeholder 1"/>
          <p:cNvSpPr txBox="1">
            <a:spLocks/>
          </p:cNvSpPr>
          <p:nvPr/>
        </p:nvSpPr>
        <p:spPr bwMode="auto">
          <a:xfrm>
            <a:off x="228600" y="1219200"/>
            <a:ext cx="8686800" cy="5410200"/>
          </a:xfrm>
          <a:prstGeom prst="rect">
            <a:avLst/>
          </a:prstGeom>
          <a:noFill/>
          <a:ln w="9525">
            <a:noFill/>
            <a:miter lim="800000"/>
            <a:headEnd/>
            <a:tailEnd/>
          </a:ln>
        </p:spPr>
        <p:txBody>
          <a:bodyPr lIns="45720" rIns="45720"/>
          <a:lstStyle/>
          <a:p>
            <a:pPr marL="109538">
              <a:spcBef>
                <a:spcPts val="400"/>
              </a:spcBef>
              <a:buSzPct val="68000"/>
              <a:buFont typeface="Wingdings 3" pitchFamily="18" charset="2"/>
              <a:buNone/>
            </a:pPr>
            <a:r>
              <a:rPr lang="en-US" sz="3100" b="1">
                <a:solidFill>
                  <a:srgbClr val="2962A2"/>
                </a:solidFill>
                <a:latin typeface="Book Antiqua" pitchFamily="18" charset="0"/>
              </a:rPr>
              <a:t>Disinfectants</a:t>
            </a:r>
          </a:p>
          <a:p>
            <a:pPr marL="109538">
              <a:spcBef>
                <a:spcPts val="400"/>
              </a:spcBef>
              <a:buSzPct val="68000"/>
              <a:buFont typeface="Wingdings 3" pitchFamily="18" charset="2"/>
              <a:buNone/>
            </a:pPr>
            <a:endParaRPr lang="en-US" sz="2500" u="sng">
              <a:solidFill>
                <a:srgbClr val="4083CF"/>
              </a:solidFill>
              <a:latin typeface="Book Antiqua" pitchFamily="18" charset="0"/>
            </a:endParaRPr>
          </a:p>
          <a:p>
            <a:pPr marL="109538">
              <a:spcBef>
                <a:spcPts val="400"/>
              </a:spcBef>
              <a:buSzPct val="68000"/>
              <a:buFont typeface="Wingdings 3" pitchFamily="18" charset="2"/>
              <a:buNone/>
            </a:pPr>
            <a:r>
              <a:rPr lang="en-US" sz="2500" u="sng">
                <a:latin typeface="Book Antiqua" pitchFamily="18" charset="0"/>
              </a:rPr>
              <a:t>Ready to use (RTU) </a:t>
            </a:r>
          </a:p>
          <a:p>
            <a:pPr marL="109538">
              <a:spcBef>
                <a:spcPts val="400"/>
              </a:spcBef>
              <a:buSzPct val="68000"/>
              <a:buFont typeface="Wingdings" pitchFamily="2" charset="2"/>
              <a:buChar char="§"/>
            </a:pPr>
            <a:r>
              <a:rPr lang="en-US" sz="2500">
                <a:latin typeface="Book Antiqua" pitchFamily="18" charset="0"/>
              </a:rPr>
              <a:t>Clorox Green Works (1.4% H202) 30 sec dwell time</a:t>
            </a:r>
          </a:p>
          <a:p>
            <a:pPr marL="109538">
              <a:spcBef>
                <a:spcPts val="400"/>
              </a:spcBef>
              <a:buSzPct val="68000"/>
              <a:buFont typeface="Wingdings" pitchFamily="2" charset="2"/>
              <a:buChar char="§"/>
            </a:pPr>
            <a:r>
              <a:rPr lang="en-US" sz="2500">
                <a:latin typeface="Book Antiqua" pitchFamily="18" charset="0"/>
              </a:rPr>
              <a:t>OxivirTb(0.5%AHP) 1 min dwell time</a:t>
            </a:r>
          </a:p>
          <a:p>
            <a:pPr marL="109538">
              <a:spcBef>
                <a:spcPts val="400"/>
              </a:spcBef>
              <a:buSzPct val="68000"/>
              <a:buFont typeface="Wingdings" pitchFamily="2" charset="2"/>
              <a:buChar char="§"/>
            </a:pPr>
            <a:r>
              <a:rPr lang="en-US" sz="2500">
                <a:latin typeface="Book Antiqua" pitchFamily="18" charset="0"/>
              </a:rPr>
              <a:t>Clean-Cide (0.6% Citric acid) 10 min dwell time</a:t>
            </a:r>
          </a:p>
          <a:p>
            <a:pPr marL="109538">
              <a:spcBef>
                <a:spcPts val="400"/>
              </a:spcBef>
              <a:buSzPct val="68000"/>
              <a:buFont typeface="Wingdings" pitchFamily="2" charset="2"/>
              <a:buChar char="§"/>
            </a:pPr>
            <a:r>
              <a:rPr lang="en-US" sz="2500">
                <a:latin typeface="Book Antiqua" pitchFamily="18" charset="0"/>
              </a:rPr>
              <a:t>Quantum Tb (0.138% Caprylic acid) 10 min dwell time</a:t>
            </a:r>
          </a:p>
          <a:p>
            <a:pPr marL="109538">
              <a:spcBef>
                <a:spcPts val="400"/>
              </a:spcBef>
              <a:buSzPct val="68000"/>
              <a:buFont typeface="Wingdings 3" pitchFamily="18" charset="2"/>
              <a:buNone/>
            </a:pPr>
            <a:r>
              <a:rPr lang="en-US" sz="2500" u="sng">
                <a:latin typeface="Book Antiqua" pitchFamily="18" charset="0"/>
              </a:rPr>
              <a:t>Limited</a:t>
            </a:r>
            <a:r>
              <a:rPr lang="en-US" sz="2500">
                <a:latin typeface="Book Antiqua" pitchFamily="18" charset="0"/>
              </a:rPr>
              <a:t>: </a:t>
            </a:r>
          </a:p>
          <a:p>
            <a:pPr marL="109538">
              <a:spcBef>
                <a:spcPts val="400"/>
              </a:spcBef>
              <a:buSzPct val="68000"/>
              <a:buFont typeface="Arial" charset="0"/>
              <a:buChar char="•"/>
            </a:pPr>
            <a:r>
              <a:rPr lang="en-US" sz="2500">
                <a:latin typeface="Book Antiqua" pitchFamily="18" charset="0"/>
              </a:rPr>
              <a:t>Pure Hard Surface (Silver + Citric Acid) 1 min dwell time</a:t>
            </a:r>
          </a:p>
          <a:p>
            <a:pPr marL="109538">
              <a:spcBef>
                <a:spcPts val="400"/>
              </a:spcBef>
              <a:buSzPct val="68000"/>
              <a:buFont typeface="Wingdings 3" pitchFamily="18" charset="2"/>
              <a:buNone/>
            </a:pPr>
            <a:r>
              <a:rPr lang="en-US" sz="2500" u="sng">
                <a:latin typeface="Book Antiqua" pitchFamily="18" charset="0"/>
              </a:rPr>
              <a:t>Concentrate </a:t>
            </a:r>
          </a:p>
          <a:p>
            <a:pPr marL="109538">
              <a:spcBef>
                <a:spcPts val="400"/>
              </a:spcBef>
              <a:buSzPct val="68000"/>
              <a:buFont typeface="Wingdings" pitchFamily="2" charset="2"/>
              <a:buChar char="§"/>
            </a:pPr>
            <a:r>
              <a:rPr lang="en-US" sz="2500">
                <a:latin typeface="Book Antiqua" pitchFamily="18" charset="0"/>
              </a:rPr>
              <a:t>5 min: Oxivir Five 16 (4.25% AHP; 1:16) </a:t>
            </a:r>
          </a:p>
          <a:p>
            <a:pPr marL="109538">
              <a:spcBef>
                <a:spcPts val="400"/>
              </a:spcBef>
              <a:buSzPct val="68000"/>
              <a:buFont typeface="Wingdings 3" pitchFamily="18" charset="2"/>
              <a:buNone/>
            </a:pPr>
            <a:endParaRPr lang="en-US" sz="2500">
              <a:latin typeface="Lucida Sans"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338" y="457200"/>
            <a:ext cx="8839200" cy="615950"/>
          </a:xfrm>
          <a:prstGeom prst="rect">
            <a:avLst/>
          </a:prstGeom>
          <a:noFill/>
        </p:spPr>
        <p:txBody>
          <a:bodyPr>
            <a:spAutoFit/>
          </a:bodyPr>
          <a:lstStyle/>
          <a:p>
            <a:pPr algn="ctr" fontAlgn="auto">
              <a:spcBef>
                <a:spcPts val="0"/>
              </a:spcBef>
              <a:spcAft>
                <a:spcPts val="0"/>
              </a:spcAft>
              <a:defRPr/>
            </a:pPr>
            <a:r>
              <a:rPr lang="en-US" sz="3400" b="1" dirty="0">
                <a:solidFill>
                  <a:srgbClr val="2962A2"/>
                </a:solidFill>
                <a:latin typeface="Lucida Sans"/>
                <a:ea typeface="+mj-ea"/>
                <a:cs typeface="Times New Roman Bold"/>
              </a:rPr>
              <a:t>Product Recommendations</a:t>
            </a:r>
          </a:p>
        </p:txBody>
      </p:sp>
      <p:sp>
        <p:nvSpPr>
          <p:cNvPr id="112642" name="TextBox 6"/>
          <p:cNvSpPr txBox="1">
            <a:spLocks noChangeArrowheads="1"/>
          </p:cNvSpPr>
          <p:nvPr/>
        </p:nvSpPr>
        <p:spPr bwMode="auto">
          <a:xfrm>
            <a:off x="1270000" y="4584700"/>
            <a:ext cx="184150" cy="369888"/>
          </a:xfrm>
          <a:prstGeom prst="rect">
            <a:avLst/>
          </a:prstGeom>
          <a:noFill/>
          <a:ln w="9525">
            <a:noFill/>
            <a:miter lim="800000"/>
            <a:headEnd/>
            <a:tailEnd/>
          </a:ln>
        </p:spPr>
        <p:txBody>
          <a:bodyPr wrap="none">
            <a:spAutoFit/>
          </a:bodyPr>
          <a:lstStyle/>
          <a:p>
            <a:endParaRPr lang="en-US">
              <a:latin typeface="Book Antiqua" pitchFamily="18" charset="0"/>
            </a:endParaRPr>
          </a:p>
        </p:txBody>
      </p:sp>
      <p:sp>
        <p:nvSpPr>
          <p:cNvPr id="112643" name="Content Placeholder 1"/>
          <p:cNvSpPr txBox="1">
            <a:spLocks/>
          </p:cNvSpPr>
          <p:nvPr/>
        </p:nvSpPr>
        <p:spPr bwMode="auto">
          <a:xfrm>
            <a:off x="228600" y="1219200"/>
            <a:ext cx="8686800" cy="5410200"/>
          </a:xfrm>
          <a:prstGeom prst="rect">
            <a:avLst/>
          </a:prstGeom>
          <a:noFill/>
          <a:ln w="9525">
            <a:noFill/>
            <a:miter lim="800000"/>
            <a:headEnd/>
            <a:tailEnd/>
          </a:ln>
        </p:spPr>
        <p:txBody>
          <a:bodyPr lIns="45720" rIns="45720"/>
          <a:lstStyle/>
          <a:p>
            <a:pPr marL="109538">
              <a:spcBef>
                <a:spcPts val="400"/>
              </a:spcBef>
              <a:buSzPct val="68000"/>
              <a:buFont typeface="Wingdings 3" pitchFamily="18" charset="2"/>
              <a:buNone/>
            </a:pPr>
            <a:r>
              <a:rPr lang="en-US" sz="3100" b="1">
                <a:solidFill>
                  <a:srgbClr val="2962A2"/>
                </a:solidFill>
                <a:latin typeface="Book Antiqua" pitchFamily="18" charset="0"/>
              </a:rPr>
              <a:t>Disinfectants</a:t>
            </a:r>
          </a:p>
          <a:p>
            <a:pPr marL="109538">
              <a:spcBef>
                <a:spcPts val="400"/>
              </a:spcBef>
              <a:buSzPct val="68000"/>
              <a:buFont typeface="Wingdings 3" pitchFamily="18" charset="2"/>
              <a:buNone/>
            </a:pPr>
            <a:endParaRPr lang="en-US" sz="2700" u="sng">
              <a:solidFill>
                <a:srgbClr val="4083CF"/>
              </a:solidFill>
              <a:latin typeface="Book Antiqua" pitchFamily="18" charset="0"/>
            </a:endParaRPr>
          </a:p>
          <a:p>
            <a:pPr marL="109538">
              <a:spcBef>
                <a:spcPts val="400"/>
              </a:spcBef>
              <a:buSzPct val="68000"/>
              <a:buFont typeface="Wingdings 3" pitchFamily="18" charset="2"/>
              <a:buNone/>
            </a:pPr>
            <a:r>
              <a:rPr lang="en-US" sz="2800" u="sng">
                <a:latin typeface="Book Antiqua" pitchFamily="18" charset="0"/>
              </a:rPr>
              <a:t>Ready-to-use (contd.)</a:t>
            </a:r>
          </a:p>
          <a:p>
            <a:pPr marL="109538">
              <a:spcBef>
                <a:spcPts val="400"/>
              </a:spcBef>
              <a:buSzPct val="68000"/>
              <a:buFont typeface="Wingdings" pitchFamily="2" charset="2"/>
              <a:buChar char="§"/>
            </a:pPr>
            <a:r>
              <a:rPr lang="en-US" sz="2800">
                <a:latin typeface="Book Antiqua" pitchFamily="18" charset="0"/>
              </a:rPr>
              <a:t>Oxivir Five 16 @ 1:16 dilution (Accelerated H202)</a:t>
            </a:r>
          </a:p>
          <a:p>
            <a:pPr marL="109538">
              <a:spcBef>
                <a:spcPts val="400"/>
              </a:spcBef>
              <a:buSzPct val="68000"/>
              <a:buFont typeface="Wingdings" pitchFamily="2" charset="2"/>
              <a:buChar char="§"/>
            </a:pPr>
            <a:r>
              <a:rPr lang="en-US" sz="2800">
                <a:latin typeface="Book Antiqua" pitchFamily="18" charset="0"/>
              </a:rPr>
              <a:t>Clorox Green Works RTU(H202) </a:t>
            </a:r>
          </a:p>
          <a:p>
            <a:pPr marL="109538">
              <a:spcBef>
                <a:spcPts val="400"/>
              </a:spcBef>
              <a:buSzPct val="68000"/>
              <a:buFont typeface="Wingdings" pitchFamily="2" charset="2"/>
              <a:buChar char="§"/>
            </a:pPr>
            <a:r>
              <a:rPr lang="en-US" sz="2800">
                <a:latin typeface="Book Antiqua" pitchFamily="18" charset="0"/>
              </a:rPr>
              <a:t>Oxivir Tb RTU (Accelerated H202) </a:t>
            </a:r>
          </a:p>
          <a:p>
            <a:pPr marL="109538">
              <a:spcBef>
                <a:spcPts val="400"/>
              </a:spcBef>
              <a:buSzPct val="68000"/>
              <a:buFont typeface="Wingdings" pitchFamily="2" charset="2"/>
              <a:buChar char="§"/>
            </a:pPr>
            <a:r>
              <a:rPr lang="en-US" sz="2800">
                <a:latin typeface="Book Antiqua" pitchFamily="18" charset="0"/>
              </a:rPr>
              <a:t>Limited: Pure Hard Surface RTU (Silver + Citric Acid) </a:t>
            </a:r>
            <a:endParaRPr lang="en-US" sz="2800" u="sng">
              <a:latin typeface="Book Antiqua" pitchFamily="18" charset="0"/>
            </a:endParaRPr>
          </a:p>
          <a:p>
            <a:pPr marL="109538">
              <a:spcBef>
                <a:spcPts val="400"/>
              </a:spcBef>
              <a:buSzPct val="68000"/>
              <a:buFont typeface="Wingdings 3" pitchFamily="18" charset="2"/>
              <a:buNone/>
            </a:pPr>
            <a:r>
              <a:rPr lang="en-US" sz="2800" u="sng">
                <a:latin typeface="Book Antiqua" pitchFamily="18" charset="0"/>
              </a:rPr>
              <a:t>Concentrate </a:t>
            </a:r>
          </a:p>
          <a:p>
            <a:pPr marL="109538">
              <a:spcBef>
                <a:spcPts val="400"/>
              </a:spcBef>
              <a:buSzPct val="68000"/>
              <a:buFont typeface="Wingdings" pitchFamily="2" charset="2"/>
              <a:buChar char="§"/>
            </a:pPr>
            <a:r>
              <a:rPr lang="en-US" sz="2800">
                <a:latin typeface="Book Antiqua" pitchFamily="18" charset="0"/>
              </a:rPr>
              <a:t>5 min: Oxivir Five 16 (4.25% AHP; 1:16) </a:t>
            </a:r>
          </a:p>
          <a:p>
            <a:pPr marL="109538">
              <a:spcBef>
                <a:spcPts val="400"/>
              </a:spcBef>
              <a:buSzPct val="68000"/>
              <a:buFont typeface="Wingdings 3" pitchFamily="18" charset="2"/>
              <a:buNone/>
            </a:pPr>
            <a:endParaRPr lang="en-US" sz="2700">
              <a:latin typeface="Lucida Sans"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533400"/>
            <a:ext cx="8839200" cy="615950"/>
          </a:xfrm>
          <a:prstGeom prst="rect">
            <a:avLst/>
          </a:prstGeom>
          <a:noFill/>
        </p:spPr>
        <p:txBody>
          <a:bodyPr>
            <a:spAutoFit/>
          </a:bodyPr>
          <a:lstStyle/>
          <a:p>
            <a:pPr algn="ctr" fontAlgn="auto">
              <a:spcBef>
                <a:spcPts val="0"/>
              </a:spcBef>
              <a:spcAft>
                <a:spcPts val="0"/>
              </a:spcAft>
              <a:defRPr/>
            </a:pPr>
            <a:r>
              <a:rPr lang="en-US" sz="3400" b="1" dirty="0">
                <a:solidFill>
                  <a:srgbClr val="2962A2"/>
                </a:solidFill>
                <a:latin typeface="Lucida Sans"/>
                <a:ea typeface="+mj-ea"/>
                <a:cs typeface="Times New Roman Bold"/>
              </a:rPr>
              <a:t>Resources</a:t>
            </a:r>
          </a:p>
        </p:txBody>
      </p:sp>
      <p:sp>
        <p:nvSpPr>
          <p:cNvPr id="114690" name="TextBox 6"/>
          <p:cNvSpPr txBox="1">
            <a:spLocks noChangeArrowheads="1"/>
          </p:cNvSpPr>
          <p:nvPr/>
        </p:nvSpPr>
        <p:spPr bwMode="auto">
          <a:xfrm>
            <a:off x="1270000" y="4584700"/>
            <a:ext cx="184150" cy="369888"/>
          </a:xfrm>
          <a:prstGeom prst="rect">
            <a:avLst/>
          </a:prstGeom>
          <a:noFill/>
          <a:ln w="9525">
            <a:noFill/>
            <a:miter lim="800000"/>
            <a:headEnd/>
            <a:tailEnd/>
          </a:ln>
        </p:spPr>
        <p:txBody>
          <a:bodyPr wrap="none">
            <a:spAutoFit/>
          </a:bodyPr>
          <a:lstStyle/>
          <a:p>
            <a:endParaRPr lang="en-US">
              <a:latin typeface="Book Antiqua" pitchFamily="18" charset="0"/>
            </a:endParaRPr>
          </a:p>
        </p:txBody>
      </p:sp>
      <p:sp>
        <p:nvSpPr>
          <p:cNvPr id="3" name="TextBox 2"/>
          <p:cNvSpPr txBox="1"/>
          <p:nvPr/>
        </p:nvSpPr>
        <p:spPr>
          <a:xfrm>
            <a:off x="228600" y="1295400"/>
            <a:ext cx="8686800" cy="5354638"/>
          </a:xfrm>
          <a:prstGeom prst="rect">
            <a:avLst/>
          </a:prstGeom>
          <a:noFill/>
        </p:spPr>
        <p:txBody>
          <a:bodyPr>
            <a:spAutoFit/>
          </a:bodyPr>
          <a:lstStyle/>
          <a:p>
            <a:pPr fontAlgn="auto">
              <a:spcBef>
                <a:spcPts val="0"/>
              </a:spcBef>
              <a:spcAft>
                <a:spcPts val="0"/>
              </a:spcAft>
              <a:defRPr/>
            </a:pPr>
            <a:r>
              <a:rPr lang="en-US" b="1" dirty="0">
                <a:solidFill>
                  <a:schemeClr val="accent5"/>
                </a:solidFill>
                <a:latin typeface="+mn-lt"/>
                <a:cs typeface="+mn-cs"/>
              </a:rPr>
              <a:t>For more information visit these websites:</a:t>
            </a:r>
          </a:p>
          <a:p>
            <a:pPr fontAlgn="auto">
              <a:spcBef>
                <a:spcPts val="0"/>
              </a:spcBef>
              <a:spcAft>
                <a:spcPts val="0"/>
              </a:spcAft>
              <a:defRPr/>
            </a:pPr>
            <a:r>
              <a:rPr lang="en-US" dirty="0">
                <a:solidFill>
                  <a:schemeClr val="accent5"/>
                </a:solidFill>
                <a:latin typeface="+mn-lt"/>
                <a:cs typeface="+mn-cs"/>
              </a:rPr>
              <a:t> </a:t>
            </a:r>
          </a:p>
          <a:p>
            <a:pPr fontAlgn="auto">
              <a:spcBef>
                <a:spcPts val="0"/>
              </a:spcBef>
              <a:spcAft>
                <a:spcPts val="0"/>
              </a:spcAft>
              <a:defRPr/>
            </a:pPr>
            <a:r>
              <a:rPr lang="en-US" dirty="0">
                <a:solidFill>
                  <a:schemeClr val="accent5"/>
                </a:solidFill>
                <a:latin typeface="+mn-lt"/>
                <a:cs typeface="+mn-cs"/>
              </a:rPr>
              <a:t>Design for the Environment – list of products available at: </a:t>
            </a:r>
            <a:r>
              <a:rPr lang="en-US" u="sng" dirty="0">
                <a:solidFill>
                  <a:schemeClr val="accent5"/>
                </a:solidFill>
                <a:latin typeface="+mn-lt"/>
                <a:cs typeface="+mn-cs"/>
                <a:hlinkClick r:id="rId3"/>
              </a:rPr>
              <a:t>http://www.epa.gov/dfe/</a:t>
            </a:r>
            <a:r>
              <a:rPr lang="en-US" dirty="0">
                <a:solidFill>
                  <a:schemeClr val="accent5"/>
                </a:solidFill>
                <a:latin typeface="+mn-lt"/>
                <a:cs typeface="+mn-cs"/>
              </a:rPr>
              <a:t>.</a:t>
            </a:r>
          </a:p>
          <a:p>
            <a:pPr fontAlgn="auto">
              <a:spcBef>
                <a:spcPts val="0"/>
              </a:spcBef>
              <a:spcAft>
                <a:spcPts val="0"/>
              </a:spcAft>
              <a:defRPr/>
            </a:pPr>
            <a:r>
              <a:rPr lang="en-US" dirty="0">
                <a:solidFill>
                  <a:schemeClr val="accent5"/>
                </a:solidFill>
                <a:latin typeface="+mn-lt"/>
                <a:cs typeface="+mn-cs"/>
              </a:rPr>
              <a:t> </a:t>
            </a:r>
          </a:p>
          <a:p>
            <a:pPr fontAlgn="auto">
              <a:spcBef>
                <a:spcPts val="0"/>
              </a:spcBef>
              <a:spcAft>
                <a:spcPts val="0"/>
              </a:spcAft>
              <a:defRPr/>
            </a:pPr>
            <a:r>
              <a:rPr lang="en-US" dirty="0" err="1">
                <a:solidFill>
                  <a:schemeClr val="accent5"/>
                </a:solidFill>
                <a:latin typeface="+mn-lt"/>
                <a:cs typeface="+mn-cs"/>
              </a:rPr>
              <a:t>EcoLogo</a:t>
            </a:r>
            <a:r>
              <a:rPr lang="en-US" dirty="0">
                <a:solidFill>
                  <a:schemeClr val="accent5"/>
                </a:solidFill>
                <a:latin typeface="+mn-lt"/>
                <a:cs typeface="+mn-cs"/>
              </a:rPr>
              <a:t> - list of products available at: </a:t>
            </a:r>
            <a:r>
              <a:rPr lang="en-US" u="sng" dirty="0">
                <a:solidFill>
                  <a:schemeClr val="accent5"/>
                </a:solidFill>
                <a:latin typeface="+mn-lt"/>
                <a:cs typeface="+mn-cs"/>
                <a:hlinkClick r:id="rId4"/>
              </a:rPr>
              <a:t>http://www.ecologo.org/en/certifiedgreenproducts/?category_id=21#21</a:t>
            </a:r>
            <a:r>
              <a:rPr lang="en-US" dirty="0">
                <a:solidFill>
                  <a:schemeClr val="accent5"/>
                </a:solidFill>
                <a:latin typeface="+mn-lt"/>
                <a:cs typeface="+mn-cs"/>
              </a:rPr>
              <a:t>.</a:t>
            </a:r>
          </a:p>
          <a:p>
            <a:pPr fontAlgn="auto">
              <a:spcBef>
                <a:spcPts val="0"/>
              </a:spcBef>
              <a:spcAft>
                <a:spcPts val="0"/>
              </a:spcAft>
              <a:defRPr/>
            </a:pPr>
            <a:r>
              <a:rPr lang="en-US" dirty="0">
                <a:solidFill>
                  <a:schemeClr val="accent5"/>
                </a:solidFill>
                <a:latin typeface="+mn-lt"/>
                <a:cs typeface="+mn-cs"/>
              </a:rPr>
              <a:t> </a:t>
            </a:r>
          </a:p>
          <a:p>
            <a:pPr fontAlgn="auto">
              <a:spcBef>
                <a:spcPts val="0"/>
              </a:spcBef>
              <a:spcAft>
                <a:spcPts val="0"/>
              </a:spcAft>
              <a:defRPr/>
            </a:pPr>
            <a:r>
              <a:rPr lang="en-US" dirty="0">
                <a:solidFill>
                  <a:schemeClr val="accent5"/>
                </a:solidFill>
                <a:latin typeface="+mn-lt"/>
                <a:cs typeface="+mn-cs"/>
              </a:rPr>
              <a:t>Environmental Working Group – information on what’s in specific cleaning products. Available at: </a:t>
            </a:r>
            <a:r>
              <a:rPr lang="en-US" u="sng" dirty="0">
                <a:solidFill>
                  <a:schemeClr val="accent5"/>
                </a:solidFill>
                <a:latin typeface="+mn-lt"/>
                <a:cs typeface="+mn-cs"/>
                <a:hlinkClick r:id="rId5"/>
              </a:rPr>
              <a:t>http://www.ewg.org/cleaners/hallofshame/?utm_source=201208cleanershosfull&amp;utm_medium=email&amp;utm_content=first-link&amp;utm_campaign=toxics</a:t>
            </a:r>
            <a:r>
              <a:rPr lang="en-US" dirty="0">
                <a:solidFill>
                  <a:schemeClr val="accent5"/>
                </a:solidFill>
                <a:latin typeface="+mn-lt"/>
                <a:cs typeface="+mn-cs"/>
              </a:rPr>
              <a:t>.</a:t>
            </a:r>
          </a:p>
          <a:p>
            <a:pPr fontAlgn="auto">
              <a:spcBef>
                <a:spcPts val="0"/>
              </a:spcBef>
              <a:spcAft>
                <a:spcPts val="0"/>
              </a:spcAft>
              <a:defRPr/>
            </a:pPr>
            <a:endParaRPr lang="en-US" dirty="0">
              <a:solidFill>
                <a:schemeClr val="accent5"/>
              </a:solidFill>
              <a:latin typeface="+mj-lt"/>
              <a:cs typeface="+mn-cs"/>
            </a:endParaRPr>
          </a:p>
          <a:p>
            <a:pPr fontAlgn="auto">
              <a:spcBef>
                <a:spcPts val="0"/>
              </a:spcBef>
              <a:spcAft>
                <a:spcPts val="0"/>
              </a:spcAft>
              <a:defRPr/>
            </a:pPr>
            <a:endParaRPr lang="en-US" dirty="0">
              <a:solidFill>
                <a:schemeClr val="accent5"/>
              </a:solidFill>
              <a:latin typeface="+mj-lt"/>
              <a:cs typeface="+mn-cs"/>
            </a:endParaRPr>
          </a:p>
          <a:p>
            <a:pPr fontAlgn="auto">
              <a:spcBef>
                <a:spcPts val="0"/>
              </a:spcBef>
              <a:spcAft>
                <a:spcPts val="0"/>
              </a:spcAft>
              <a:defRPr/>
            </a:pPr>
            <a:endParaRPr lang="en-US" dirty="0">
              <a:solidFill>
                <a:schemeClr val="accent5"/>
              </a:solidFill>
              <a:latin typeface="+mj-lt"/>
              <a:cs typeface="+mn-cs"/>
            </a:endParaRPr>
          </a:p>
          <a:p>
            <a:pPr fontAlgn="auto">
              <a:spcBef>
                <a:spcPts val="0"/>
              </a:spcBef>
              <a:spcAft>
                <a:spcPts val="0"/>
              </a:spcAft>
              <a:defRPr/>
            </a:pPr>
            <a:endParaRPr lang="en-US" dirty="0">
              <a:solidFill>
                <a:schemeClr val="accent5"/>
              </a:solidFill>
              <a:latin typeface="+mj-lt"/>
              <a:cs typeface="+mn-cs"/>
            </a:endParaRPr>
          </a:p>
          <a:p>
            <a:pPr fontAlgn="auto">
              <a:spcBef>
                <a:spcPts val="0"/>
              </a:spcBef>
              <a:spcAft>
                <a:spcPts val="0"/>
              </a:spcAft>
              <a:defRPr/>
            </a:pPr>
            <a:endParaRPr lang="en-US" dirty="0">
              <a:solidFill>
                <a:schemeClr val="accent5"/>
              </a:solidFill>
              <a:latin typeface="+mj-lt"/>
              <a:cs typeface="+mn-cs"/>
            </a:endParaRPr>
          </a:p>
          <a:p>
            <a:pPr fontAlgn="auto">
              <a:spcBef>
                <a:spcPts val="0"/>
              </a:spcBef>
              <a:spcAft>
                <a:spcPts val="0"/>
              </a:spcAft>
              <a:defRPr/>
            </a:pPr>
            <a:endParaRPr lang="en-US" dirty="0">
              <a:solidFill>
                <a:schemeClr val="accent5"/>
              </a:solidFill>
              <a:latin typeface="+mj-lt"/>
              <a:cs typeface="+mn-cs"/>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457200"/>
            <a:ext cx="8839200" cy="615950"/>
          </a:xfrm>
          <a:prstGeom prst="rect">
            <a:avLst/>
          </a:prstGeom>
          <a:noFill/>
        </p:spPr>
        <p:txBody>
          <a:bodyPr>
            <a:spAutoFit/>
          </a:bodyPr>
          <a:lstStyle/>
          <a:p>
            <a:pPr algn="ctr" fontAlgn="auto">
              <a:spcBef>
                <a:spcPts val="0"/>
              </a:spcBef>
              <a:spcAft>
                <a:spcPts val="0"/>
              </a:spcAft>
              <a:defRPr/>
            </a:pPr>
            <a:r>
              <a:rPr lang="en-US" sz="3400" b="1" dirty="0">
                <a:solidFill>
                  <a:srgbClr val="2962A2"/>
                </a:solidFill>
                <a:latin typeface="+mj-lt"/>
                <a:cs typeface="+mn-cs"/>
              </a:rPr>
              <a:t>Resources</a:t>
            </a:r>
            <a:endParaRPr lang="en-US" sz="3400" b="1" u="sng" dirty="0">
              <a:solidFill>
                <a:srgbClr val="2962A2"/>
              </a:solidFill>
              <a:latin typeface="+mj-lt"/>
              <a:cs typeface="+mn-cs"/>
            </a:endParaRPr>
          </a:p>
        </p:txBody>
      </p:sp>
      <p:sp>
        <p:nvSpPr>
          <p:cNvPr id="116738" name="TextBox 6"/>
          <p:cNvSpPr txBox="1">
            <a:spLocks noChangeArrowheads="1"/>
          </p:cNvSpPr>
          <p:nvPr/>
        </p:nvSpPr>
        <p:spPr bwMode="auto">
          <a:xfrm>
            <a:off x="1270000" y="4584700"/>
            <a:ext cx="184150" cy="369888"/>
          </a:xfrm>
          <a:prstGeom prst="rect">
            <a:avLst/>
          </a:prstGeom>
          <a:noFill/>
          <a:ln w="9525">
            <a:noFill/>
            <a:miter lim="800000"/>
            <a:headEnd/>
            <a:tailEnd/>
          </a:ln>
        </p:spPr>
        <p:txBody>
          <a:bodyPr wrap="none">
            <a:spAutoFit/>
          </a:bodyPr>
          <a:lstStyle/>
          <a:p>
            <a:endParaRPr lang="en-US">
              <a:latin typeface="Book Antiqua" pitchFamily="18" charset="0"/>
            </a:endParaRPr>
          </a:p>
        </p:txBody>
      </p:sp>
      <p:sp>
        <p:nvSpPr>
          <p:cNvPr id="3" name="TextBox 2"/>
          <p:cNvSpPr txBox="1"/>
          <p:nvPr/>
        </p:nvSpPr>
        <p:spPr>
          <a:xfrm>
            <a:off x="228600" y="990600"/>
            <a:ext cx="8686800" cy="5632450"/>
          </a:xfrm>
          <a:prstGeom prst="rect">
            <a:avLst/>
          </a:prstGeom>
          <a:noFill/>
        </p:spPr>
        <p:txBody>
          <a:bodyPr>
            <a:spAutoFit/>
          </a:bodyPr>
          <a:lstStyle/>
          <a:p>
            <a:pPr fontAlgn="auto">
              <a:spcBef>
                <a:spcPts val="0"/>
              </a:spcBef>
              <a:spcAft>
                <a:spcPts val="0"/>
              </a:spcAft>
              <a:defRPr/>
            </a:pPr>
            <a:r>
              <a:rPr lang="en-US" dirty="0">
                <a:latin typeface="+mn-lt"/>
                <a:cs typeface="+mn-cs"/>
              </a:rPr>
              <a:t> </a:t>
            </a:r>
          </a:p>
          <a:p>
            <a:pPr fontAlgn="auto">
              <a:spcBef>
                <a:spcPts val="0"/>
              </a:spcBef>
              <a:spcAft>
                <a:spcPts val="0"/>
              </a:spcAft>
              <a:defRPr/>
            </a:pPr>
            <a:r>
              <a:rPr lang="en-US" dirty="0">
                <a:solidFill>
                  <a:schemeClr val="accent5"/>
                </a:solidFill>
                <a:latin typeface="+mn-lt"/>
                <a:cs typeface="+mn-cs"/>
              </a:rPr>
              <a:t>Grassroots Environmental Education - The </a:t>
            </a:r>
            <a:r>
              <a:rPr lang="en-US" dirty="0" err="1">
                <a:solidFill>
                  <a:schemeClr val="accent5"/>
                </a:solidFill>
                <a:latin typeface="+mn-lt"/>
                <a:cs typeface="+mn-cs"/>
              </a:rPr>
              <a:t>ChildSafe</a:t>
            </a:r>
            <a:r>
              <a:rPr lang="en-US" dirty="0">
                <a:solidFill>
                  <a:schemeClr val="accent5"/>
                </a:solidFill>
                <a:latin typeface="+mn-lt"/>
                <a:cs typeface="+mn-cs"/>
              </a:rPr>
              <a:t> Product List. Available at: </a:t>
            </a:r>
            <a:r>
              <a:rPr lang="en-US" u="sng" dirty="0">
                <a:solidFill>
                  <a:schemeClr val="accent5"/>
                </a:solidFill>
                <a:latin typeface="+mn-lt"/>
                <a:cs typeface="+mn-cs"/>
                <a:hlinkClick r:id="rId3"/>
              </a:rPr>
              <a:t>http://www.grassrootsinfo.org/cslist10-11.html</a:t>
            </a:r>
            <a:r>
              <a:rPr lang="en-US" dirty="0">
                <a:solidFill>
                  <a:schemeClr val="accent5"/>
                </a:solidFill>
                <a:latin typeface="+mn-lt"/>
                <a:cs typeface="+mn-cs"/>
              </a:rPr>
              <a:t>.</a:t>
            </a:r>
          </a:p>
          <a:p>
            <a:pPr fontAlgn="auto">
              <a:spcBef>
                <a:spcPts val="0"/>
              </a:spcBef>
              <a:spcAft>
                <a:spcPts val="0"/>
              </a:spcAft>
              <a:defRPr/>
            </a:pPr>
            <a:r>
              <a:rPr lang="en-US" dirty="0">
                <a:solidFill>
                  <a:schemeClr val="accent5"/>
                </a:solidFill>
                <a:latin typeface="+mn-lt"/>
                <a:cs typeface="+mn-cs"/>
              </a:rPr>
              <a:t> </a:t>
            </a:r>
          </a:p>
          <a:p>
            <a:pPr fontAlgn="auto">
              <a:spcBef>
                <a:spcPts val="0"/>
              </a:spcBef>
              <a:spcAft>
                <a:spcPts val="0"/>
              </a:spcAft>
              <a:defRPr/>
            </a:pPr>
            <a:r>
              <a:rPr lang="en-US" dirty="0">
                <a:solidFill>
                  <a:schemeClr val="accent5"/>
                </a:solidFill>
                <a:latin typeface="+mn-lt"/>
                <a:cs typeface="+mn-cs"/>
              </a:rPr>
              <a:t>Green Guard Environmental Institute – Children and Schools certified cleaning products. Available at: </a:t>
            </a:r>
            <a:r>
              <a:rPr lang="en-US" u="sng" dirty="0">
                <a:solidFill>
                  <a:schemeClr val="accent5"/>
                </a:solidFill>
                <a:latin typeface="+mn-lt"/>
                <a:cs typeface="+mn-cs"/>
                <a:hlinkClick r:id="rId4"/>
              </a:rPr>
              <a:t>http://www.greenguard.org/en/SearchResults.aspx?CategoryID=30&amp;pageNumber=1</a:t>
            </a:r>
            <a:r>
              <a:rPr lang="en-US" dirty="0">
                <a:solidFill>
                  <a:schemeClr val="accent5"/>
                </a:solidFill>
                <a:latin typeface="+mn-lt"/>
                <a:cs typeface="+mn-cs"/>
              </a:rPr>
              <a:t>.</a:t>
            </a:r>
          </a:p>
          <a:p>
            <a:pPr fontAlgn="auto">
              <a:spcBef>
                <a:spcPts val="0"/>
              </a:spcBef>
              <a:spcAft>
                <a:spcPts val="0"/>
              </a:spcAft>
              <a:defRPr/>
            </a:pPr>
            <a:r>
              <a:rPr lang="en-US" dirty="0">
                <a:solidFill>
                  <a:schemeClr val="accent5"/>
                </a:solidFill>
                <a:latin typeface="+mn-lt"/>
                <a:cs typeface="+mn-cs"/>
              </a:rPr>
              <a:t> </a:t>
            </a:r>
          </a:p>
          <a:p>
            <a:pPr fontAlgn="auto">
              <a:spcBef>
                <a:spcPts val="0"/>
              </a:spcBef>
              <a:spcAft>
                <a:spcPts val="0"/>
              </a:spcAft>
              <a:defRPr/>
            </a:pPr>
            <a:r>
              <a:rPr lang="en-US" dirty="0">
                <a:solidFill>
                  <a:schemeClr val="accent5"/>
                </a:solidFill>
                <a:latin typeface="+mn-lt"/>
                <a:cs typeface="+mn-cs"/>
              </a:rPr>
              <a:t>Green Seal - list of products available at: </a:t>
            </a:r>
            <a:r>
              <a:rPr lang="en-US" u="sng" dirty="0">
                <a:solidFill>
                  <a:schemeClr val="accent5"/>
                </a:solidFill>
                <a:latin typeface="+mn-lt"/>
                <a:cs typeface="+mn-cs"/>
                <a:hlinkClick r:id="rId5"/>
              </a:rPr>
              <a:t>http://www.greenseal.org/FindGreenSealProductsAndServices.aspx</a:t>
            </a:r>
            <a:r>
              <a:rPr lang="en-US" dirty="0">
                <a:solidFill>
                  <a:schemeClr val="accent5"/>
                </a:solidFill>
                <a:latin typeface="+mn-lt"/>
                <a:cs typeface="+mn-cs"/>
              </a:rPr>
              <a:t>.</a:t>
            </a:r>
          </a:p>
          <a:p>
            <a:pPr fontAlgn="auto">
              <a:spcBef>
                <a:spcPts val="0"/>
              </a:spcBef>
              <a:spcAft>
                <a:spcPts val="0"/>
              </a:spcAft>
              <a:defRPr/>
            </a:pPr>
            <a:r>
              <a:rPr lang="en-US" dirty="0">
                <a:solidFill>
                  <a:schemeClr val="accent5"/>
                </a:solidFill>
                <a:latin typeface="+mn-lt"/>
                <a:cs typeface="+mn-cs"/>
              </a:rPr>
              <a:t> </a:t>
            </a:r>
          </a:p>
          <a:p>
            <a:pPr fontAlgn="auto">
              <a:spcBef>
                <a:spcPts val="0"/>
              </a:spcBef>
              <a:spcAft>
                <a:spcPts val="0"/>
              </a:spcAft>
              <a:defRPr/>
            </a:pPr>
            <a:r>
              <a:rPr lang="en-US" dirty="0">
                <a:solidFill>
                  <a:schemeClr val="accent5"/>
                </a:solidFill>
                <a:latin typeface="+mn-lt"/>
                <a:cs typeface="+mn-cs"/>
              </a:rPr>
              <a:t>Women’s Voices for the Earth – Information on what’s in specific cleaning products and recipes for making your own less-toxic cleaner.  Available at: </a:t>
            </a:r>
            <a:r>
              <a:rPr lang="en-US" u="sng" dirty="0">
                <a:solidFill>
                  <a:schemeClr val="accent5"/>
                </a:solidFill>
                <a:latin typeface="+mn-lt"/>
                <a:cs typeface="+mn-cs"/>
                <a:hlinkClick r:id="rId6"/>
              </a:rPr>
              <a:t>http://www.womensvoices.org/protect-your-health/cleaning-products/</a:t>
            </a:r>
            <a:r>
              <a:rPr lang="en-US" dirty="0">
                <a:solidFill>
                  <a:schemeClr val="accent5"/>
                </a:solidFill>
                <a:latin typeface="+mn-lt"/>
                <a:cs typeface="+mn-cs"/>
              </a:rPr>
              <a:t> </a:t>
            </a:r>
          </a:p>
          <a:p>
            <a:pPr fontAlgn="auto">
              <a:spcBef>
                <a:spcPts val="0"/>
              </a:spcBef>
              <a:spcAft>
                <a:spcPts val="0"/>
              </a:spcAft>
              <a:defRPr/>
            </a:pPr>
            <a:endParaRPr lang="en-US" dirty="0">
              <a:solidFill>
                <a:schemeClr val="accent5"/>
              </a:solidFill>
              <a:latin typeface="+mj-lt"/>
              <a:cs typeface="+mn-cs"/>
            </a:endParaRPr>
          </a:p>
          <a:p>
            <a:pPr fontAlgn="auto">
              <a:spcBef>
                <a:spcPts val="0"/>
              </a:spcBef>
              <a:spcAft>
                <a:spcPts val="0"/>
              </a:spcAft>
              <a:defRPr/>
            </a:pPr>
            <a:endParaRPr lang="en-US" dirty="0">
              <a:solidFill>
                <a:schemeClr val="accent5"/>
              </a:solidFill>
              <a:latin typeface="+mj-lt"/>
              <a:cs typeface="+mn-cs"/>
            </a:endParaRPr>
          </a:p>
          <a:p>
            <a:pPr fontAlgn="auto">
              <a:spcBef>
                <a:spcPts val="0"/>
              </a:spcBef>
              <a:spcAft>
                <a:spcPts val="0"/>
              </a:spcAft>
              <a:defRPr/>
            </a:pPr>
            <a:endParaRPr lang="en-US" dirty="0">
              <a:solidFill>
                <a:schemeClr val="accent5"/>
              </a:solidFill>
              <a:latin typeface="+mj-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838200"/>
            <a:ext cx="8839200" cy="708025"/>
          </a:xfrm>
          <a:prstGeom prst="rect">
            <a:avLst/>
          </a:prstGeom>
          <a:noFill/>
        </p:spPr>
        <p:txBody>
          <a:bodyPr>
            <a:spAutoFit/>
          </a:bodyPr>
          <a:lstStyle/>
          <a:p>
            <a:pPr algn="ctr" fontAlgn="auto">
              <a:spcBef>
                <a:spcPts val="0"/>
              </a:spcBef>
              <a:spcAft>
                <a:spcPts val="0"/>
              </a:spcAft>
              <a:defRPr/>
            </a:pPr>
            <a:r>
              <a:rPr lang="en-US" sz="4000" b="1" dirty="0">
                <a:solidFill>
                  <a:srgbClr val="2962A2"/>
                </a:solidFill>
                <a:latin typeface="+mj-lt"/>
                <a:cs typeface="+mn-cs"/>
              </a:rPr>
              <a:t>Questions?</a:t>
            </a:r>
            <a:endParaRPr lang="en-US" sz="4000" b="1" u="sng" dirty="0">
              <a:solidFill>
                <a:srgbClr val="2962A2"/>
              </a:solidFill>
              <a:latin typeface="+mj-lt"/>
              <a:cs typeface="+mn-cs"/>
            </a:endParaRPr>
          </a:p>
        </p:txBody>
      </p:sp>
      <p:sp>
        <p:nvSpPr>
          <p:cNvPr id="118786" name="TextBox 6"/>
          <p:cNvSpPr txBox="1">
            <a:spLocks noChangeArrowheads="1"/>
          </p:cNvSpPr>
          <p:nvPr/>
        </p:nvSpPr>
        <p:spPr bwMode="auto">
          <a:xfrm>
            <a:off x="1270000" y="4584700"/>
            <a:ext cx="184150" cy="369888"/>
          </a:xfrm>
          <a:prstGeom prst="rect">
            <a:avLst/>
          </a:prstGeom>
          <a:noFill/>
          <a:ln w="9525">
            <a:noFill/>
            <a:miter lim="800000"/>
            <a:headEnd/>
            <a:tailEnd/>
          </a:ln>
        </p:spPr>
        <p:txBody>
          <a:bodyPr wrap="none">
            <a:spAutoFit/>
          </a:bodyPr>
          <a:lstStyle/>
          <a:p>
            <a:endParaRPr lang="en-US">
              <a:latin typeface="Book Antiqua" pitchFamily="18" charset="0"/>
            </a:endParaRPr>
          </a:p>
        </p:txBody>
      </p:sp>
      <p:sp>
        <p:nvSpPr>
          <p:cNvPr id="3" name="TextBox 2"/>
          <p:cNvSpPr txBox="1"/>
          <p:nvPr/>
        </p:nvSpPr>
        <p:spPr>
          <a:xfrm>
            <a:off x="228600" y="2057400"/>
            <a:ext cx="8686800" cy="3694113"/>
          </a:xfrm>
          <a:prstGeom prst="rect">
            <a:avLst/>
          </a:prstGeom>
          <a:noFill/>
        </p:spPr>
        <p:txBody>
          <a:bodyPr>
            <a:spAutoFit/>
          </a:bodyPr>
          <a:lstStyle/>
          <a:p>
            <a:pPr fontAlgn="auto">
              <a:spcBef>
                <a:spcPts val="0"/>
              </a:spcBef>
              <a:spcAft>
                <a:spcPts val="0"/>
              </a:spcAft>
              <a:defRPr/>
            </a:pPr>
            <a:r>
              <a:rPr lang="en-US" dirty="0">
                <a:latin typeface="+mn-lt"/>
                <a:cs typeface="+mn-cs"/>
              </a:rPr>
              <a:t> </a:t>
            </a:r>
            <a:r>
              <a:rPr lang="en-US" dirty="0">
                <a:solidFill>
                  <a:schemeClr val="accent5"/>
                </a:solidFill>
                <a:latin typeface="+mj-lt"/>
                <a:cs typeface="+mn-cs"/>
              </a:rPr>
              <a:t>Victoria Leonard, PhD</a:t>
            </a:r>
          </a:p>
          <a:p>
            <a:pPr fontAlgn="auto">
              <a:spcBef>
                <a:spcPts val="0"/>
              </a:spcBef>
              <a:spcAft>
                <a:spcPts val="0"/>
              </a:spcAft>
              <a:defRPr/>
            </a:pPr>
            <a:r>
              <a:rPr lang="en-US" dirty="0">
                <a:solidFill>
                  <a:schemeClr val="accent5"/>
                </a:solidFill>
                <a:latin typeface="+mj-lt"/>
                <a:cs typeface="+mn-cs"/>
              </a:rPr>
              <a:t>UCSF Institute for Health and Aging </a:t>
            </a:r>
          </a:p>
          <a:p>
            <a:pPr fontAlgn="auto">
              <a:spcBef>
                <a:spcPts val="0"/>
              </a:spcBef>
              <a:spcAft>
                <a:spcPts val="0"/>
              </a:spcAft>
              <a:defRPr/>
            </a:pPr>
            <a:r>
              <a:rPr lang="en-US" dirty="0">
                <a:solidFill>
                  <a:schemeClr val="accent5"/>
                </a:solidFill>
                <a:latin typeface="+mj-lt"/>
                <a:cs typeface="+mn-cs"/>
                <a:hlinkClick r:id="rId3"/>
              </a:rPr>
              <a:t>Victoria.Leonard@UCSF.edu</a:t>
            </a:r>
            <a:endParaRPr lang="en-US" dirty="0">
              <a:solidFill>
                <a:schemeClr val="accent5"/>
              </a:solidFill>
              <a:latin typeface="+mj-lt"/>
              <a:cs typeface="+mn-cs"/>
            </a:endParaRPr>
          </a:p>
          <a:p>
            <a:pPr fontAlgn="auto">
              <a:spcBef>
                <a:spcPts val="0"/>
              </a:spcBef>
              <a:spcAft>
                <a:spcPts val="0"/>
              </a:spcAft>
              <a:defRPr/>
            </a:pPr>
            <a:endParaRPr lang="en-US" dirty="0">
              <a:solidFill>
                <a:schemeClr val="accent5"/>
              </a:solidFill>
              <a:latin typeface="+mj-lt"/>
              <a:cs typeface="+mn-cs"/>
            </a:endParaRPr>
          </a:p>
          <a:p>
            <a:pPr fontAlgn="auto">
              <a:spcBef>
                <a:spcPts val="0"/>
              </a:spcBef>
              <a:spcAft>
                <a:spcPts val="0"/>
              </a:spcAft>
              <a:defRPr/>
            </a:pPr>
            <a:r>
              <a:rPr lang="en-US" dirty="0" err="1">
                <a:solidFill>
                  <a:schemeClr val="accent5"/>
                </a:solidFill>
                <a:latin typeface="+mj-lt"/>
                <a:cs typeface="+mn-cs"/>
              </a:rPr>
              <a:t>Asa</a:t>
            </a:r>
            <a:r>
              <a:rPr lang="en-US" dirty="0">
                <a:solidFill>
                  <a:schemeClr val="accent5"/>
                </a:solidFill>
                <a:latin typeface="+mj-lt"/>
                <a:cs typeface="+mn-cs"/>
              </a:rPr>
              <a:t> Bradman, PhD</a:t>
            </a:r>
          </a:p>
          <a:p>
            <a:pPr fontAlgn="auto">
              <a:spcBef>
                <a:spcPts val="0"/>
              </a:spcBef>
              <a:spcAft>
                <a:spcPts val="0"/>
              </a:spcAft>
              <a:defRPr/>
            </a:pPr>
            <a:r>
              <a:rPr lang="en-US" dirty="0">
                <a:solidFill>
                  <a:schemeClr val="accent5"/>
                </a:solidFill>
                <a:latin typeface="+mj-lt"/>
                <a:cs typeface="+mn-cs"/>
              </a:rPr>
              <a:t>(Please insert your title and contact)</a:t>
            </a:r>
          </a:p>
          <a:p>
            <a:pPr fontAlgn="auto">
              <a:spcBef>
                <a:spcPts val="0"/>
              </a:spcBef>
              <a:spcAft>
                <a:spcPts val="0"/>
              </a:spcAft>
              <a:defRPr/>
            </a:pPr>
            <a:r>
              <a:rPr lang="en-US" dirty="0">
                <a:solidFill>
                  <a:schemeClr val="accent5"/>
                </a:solidFill>
                <a:latin typeface="+mj-lt"/>
                <a:cs typeface="+mn-cs"/>
                <a:hlinkClick r:id="rId4"/>
              </a:rPr>
              <a:t>Abradman@Berkeley.edu</a:t>
            </a:r>
            <a:endParaRPr lang="en-US" dirty="0">
              <a:solidFill>
                <a:schemeClr val="accent5"/>
              </a:solidFill>
              <a:latin typeface="+mj-lt"/>
              <a:cs typeface="+mn-cs"/>
            </a:endParaRPr>
          </a:p>
          <a:p>
            <a:pPr fontAlgn="auto">
              <a:spcBef>
                <a:spcPts val="0"/>
              </a:spcBef>
              <a:spcAft>
                <a:spcPts val="0"/>
              </a:spcAft>
              <a:defRPr/>
            </a:pPr>
            <a:endParaRPr lang="en-US" dirty="0">
              <a:solidFill>
                <a:schemeClr val="accent5"/>
              </a:solidFill>
              <a:latin typeface="+mj-lt"/>
              <a:cs typeface="+mn-cs"/>
            </a:endParaRPr>
          </a:p>
          <a:p>
            <a:pPr fontAlgn="auto">
              <a:spcBef>
                <a:spcPts val="0"/>
              </a:spcBef>
              <a:spcAft>
                <a:spcPts val="0"/>
              </a:spcAft>
              <a:defRPr/>
            </a:pPr>
            <a:r>
              <a:rPr lang="en-US" dirty="0">
                <a:solidFill>
                  <a:schemeClr val="accent5"/>
                </a:solidFill>
                <a:latin typeface="+mj-lt"/>
                <a:cs typeface="+mn-cs"/>
              </a:rPr>
              <a:t>Jesse Berns</a:t>
            </a:r>
          </a:p>
          <a:p>
            <a:pPr fontAlgn="auto">
              <a:spcBef>
                <a:spcPts val="0"/>
              </a:spcBef>
              <a:spcAft>
                <a:spcPts val="0"/>
              </a:spcAft>
              <a:defRPr/>
            </a:pPr>
            <a:r>
              <a:rPr lang="en-US" dirty="0">
                <a:solidFill>
                  <a:schemeClr val="accent5"/>
                </a:solidFill>
                <a:latin typeface="+mj-lt"/>
                <a:cs typeface="+mn-cs"/>
              </a:rPr>
              <a:t>MPH(C) Epidemiology, U.C. Berkeley</a:t>
            </a:r>
          </a:p>
          <a:p>
            <a:pPr fontAlgn="auto">
              <a:spcBef>
                <a:spcPts val="0"/>
              </a:spcBef>
              <a:spcAft>
                <a:spcPts val="0"/>
              </a:spcAft>
              <a:defRPr/>
            </a:pPr>
            <a:r>
              <a:rPr lang="en-US" dirty="0">
                <a:solidFill>
                  <a:schemeClr val="accent5"/>
                </a:solidFill>
                <a:latin typeface="+mj-lt"/>
                <a:cs typeface="+mn-cs"/>
              </a:rPr>
              <a:t>Research Assistant, UCSF Institute for Health and Aging </a:t>
            </a:r>
          </a:p>
          <a:p>
            <a:pPr fontAlgn="auto">
              <a:spcBef>
                <a:spcPts val="0"/>
              </a:spcBef>
              <a:spcAft>
                <a:spcPts val="0"/>
              </a:spcAft>
              <a:defRPr/>
            </a:pPr>
            <a:r>
              <a:rPr lang="en-US" dirty="0">
                <a:solidFill>
                  <a:schemeClr val="accent5"/>
                </a:solidFill>
                <a:latin typeface="+mj-lt"/>
                <a:cs typeface="+mn-cs"/>
                <a:hlinkClick r:id="rId5"/>
              </a:rPr>
              <a:t>Jessberns1@Berkeley.edu</a:t>
            </a:r>
            <a:endParaRPr lang="en-US" dirty="0">
              <a:solidFill>
                <a:schemeClr val="accent5"/>
              </a:solidFill>
              <a:latin typeface="+mj-lt"/>
              <a:cs typeface="+mn-cs"/>
            </a:endParaRPr>
          </a:p>
          <a:p>
            <a:pPr fontAlgn="auto">
              <a:spcBef>
                <a:spcPts val="0"/>
              </a:spcBef>
              <a:spcAft>
                <a:spcPts val="0"/>
              </a:spcAft>
              <a:defRPr/>
            </a:pPr>
            <a:endParaRPr lang="en-US" dirty="0">
              <a:latin typeface="+mn-lt"/>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p:cNvSpPr>
            <a:spLocks noGrp="1"/>
          </p:cNvSpPr>
          <p:nvPr>
            <p:ph type="body" idx="1"/>
          </p:nvPr>
        </p:nvSpPr>
        <p:spPr>
          <a:xfrm>
            <a:off x="457200" y="2286000"/>
            <a:ext cx="8229600" cy="3721100"/>
          </a:xfrm>
        </p:spPr>
        <p:txBody>
          <a:bodyPr/>
          <a:lstStyle/>
          <a:p>
            <a:pPr eaLnBrk="1" hangingPunct="1">
              <a:lnSpc>
                <a:spcPts val="3000"/>
              </a:lnSpc>
              <a:buFont typeface="Arial" charset="0"/>
              <a:buChar char="•"/>
            </a:pPr>
            <a:r>
              <a:rPr lang="en-US" sz="2000" smtClean="0">
                <a:solidFill>
                  <a:schemeClr val="tx1"/>
                </a:solidFill>
                <a:latin typeface="Lucida Sans" pitchFamily="34" charset="0"/>
                <a:cs typeface="Times New Roman" pitchFamily="18" charset="0"/>
              </a:rPr>
              <a:t>Pregnant women, often on staff in ECE, and their unborn babies, are particularly vulnerable to the health effects of hazardous products used in ECE. </a:t>
            </a:r>
          </a:p>
          <a:p>
            <a:pPr eaLnBrk="1" hangingPunct="1">
              <a:lnSpc>
                <a:spcPts val="3000"/>
              </a:lnSpc>
              <a:buFont typeface="Arial" charset="0"/>
              <a:buNone/>
            </a:pPr>
            <a:endParaRPr lang="en-US" sz="2000" smtClean="0">
              <a:solidFill>
                <a:schemeClr val="tx1"/>
              </a:solidFill>
              <a:latin typeface="Lucida Sans" pitchFamily="34" charset="0"/>
              <a:cs typeface="Times New Roman" pitchFamily="18" charset="0"/>
            </a:endParaRPr>
          </a:p>
          <a:p>
            <a:pPr eaLnBrk="1" hangingPunct="1">
              <a:lnSpc>
                <a:spcPts val="3000"/>
              </a:lnSpc>
              <a:buFont typeface="Arial" charset="0"/>
              <a:buChar char="•"/>
            </a:pPr>
            <a:r>
              <a:rPr lang="en-US" sz="2000" smtClean="0">
                <a:solidFill>
                  <a:schemeClr val="tx1"/>
                </a:solidFill>
                <a:latin typeface="Lucida Sans" pitchFamily="34" charset="0"/>
                <a:cs typeface="Times New Roman" pitchFamily="18" charset="0"/>
              </a:rPr>
              <a:t>“Precautionary Principle”</a:t>
            </a:r>
          </a:p>
          <a:p>
            <a:pPr eaLnBrk="1" hangingPunct="1">
              <a:lnSpc>
                <a:spcPts val="3000"/>
              </a:lnSpc>
              <a:buFont typeface="Arial" charset="0"/>
              <a:buChar char="•"/>
            </a:pPr>
            <a:endParaRPr lang="en-US" sz="2000" smtClean="0">
              <a:solidFill>
                <a:schemeClr val="tx1"/>
              </a:solidFill>
              <a:latin typeface="Lucida Sans" pitchFamily="34" charset="0"/>
              <a:cs typeface="Times New Roman" pitchFamily="18" charset="0"/>
            </a:endParaRPr>
          </a:p>
          <a:p>
            <a:pPr eaLnBrk="1" hangingPunct="1"/>
            <a:endParaRPr lang="en-US" smtClean="0"/>
          </a:p>
        </p:txBody>
      </p:sp>
      <p:sp>
        <p:nvSpPr>
          <p:cNvPr id="3" name="TextBox 2"/>
          <p:cNvSpPr txBox="1"/>
          <p:nvPr/>
        </p:nvSpPr>
        <p:spPr>
          <a:xfrm>
            <a:off x="304800" y="533400"/>
            <a:ext cx="8411356" cy="1569660"/>
          </a:xfrm>
          <a:prstGeom prst="rect">
            <a:avLst/>
          </a:prstGeom>
          <a:noFill/>
        </p:spPr>
        <p:txBody>
          <a:bodyPr wrap="square" rtlCol="0">
            <a:spAutoFit/>
          </a:bodyPr>
          <a:lstStyle/>
          <a:p>
            <a:pPr algn="ctr"/>
            <a:r>
              <a:rPr lang="en-US" sz="3200" b="1" dirty="0">
                <a:solidFill>
                  <a:srgbClr val="4083CF">
                    <a:lumMod val="75000"/>
                  </a:srgbClr>
                </a:solidFill>
                <a:latin typeface="Lucida Sans"/>
                <a:cs typeface="Lucida Sans"/>
              </a:rPr>
              <a:t>Why is Green Cleaning, Sanitizing, and Disinfecting So Important in the ECE Environment?</a:t>
            </a:r>
            <a:endParaRPr lang="en-U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03200" y="5543550"/>
            <a:ext cx="5181600" cy="446088"/>
          </a:xfrm>
          <a:prstGeom prst="rect">
            <a:avLst/>
          </a:prstGeom>
          <a:noFill/>
        </p:spPr>
        <p:txBody>
          <a:bodyPr>
            <a:spAutoFit/>
          </a:bodyPr>
          <a:lstStyle/>
          <a:p>
            <a:pPr algn="r" fontAlgn="t">
              <a:spcBef>
                <a:spcPts val="0"/>
              </a:spcBef>
              <a:spcAft>
                <a:spcPts val="0"/>
              </a:spcAft>
              <a:defRPr/>
            </a:pPr>
            <a:r>
              <a:rPr lang="en-US" sz="500" b="1" dirty="0">
                <a:solidFill>
                  <a:schemeClr val="accent4"/>
                </a:solidFill>
                <a:latin typeface="Calibri"/>
                <a:cs typeface="+mn-cs"/>
              </a:rPr>
              <a:t/>
            </a:r>
            <a:br>
              <a:rPr lang="en-US" sz="500" b="1" dirty="0">
                <a:solidFill>
                  <a:schemeClr val="accent4"/>
                </a:solidFill>
                <a:latin typeface="Calibri"/>
                <a:cs typeface="+mn-cs"/>
              </a:rPr>
            </a:br>
            <a:endParaRPr lang="en-US" dirty="0">
              <a:solidFill>
                <a:schemeClr val="bg1"/>
              </a:solidFill>
              <a:latin typeface="Arial" pitchFamily="34" charset="0"/>
              <a:cs typeface="Arial" pitchFamily="34" charset="0"/>
            </a:endParaRPr>
          </a:p>
        </p:txBody>
      </p:sp>
      <p:sp>
        <p:nvSpPr>
          <p:cNvPr id="35842" name="Subtitle 2"/>
          <p:cNvSpPr>
            <a:spLocks noGrp="1"/>
          </p:cNvSpPr>
          <p:nvPr>
            <p:ph idx="1"/>
          </p:nvPr>
        </p:nvSpPr>
        <p:spPr>
          <a:xfrm>
            <a:off x="457200" y="2133600"/>
            <a:ext cx="8229600" cy="4068763"/>
          </a:xfrm>
        </p:spPr>
        <p:txBody>
          <a:bodyPr/>
          <a:lstStyle/>
          <a:p>
            <a:pPr eaLnBrk="1" hangingPunct="1">
              <a:lnSpc>
                <a:spcPct val="90000"/>
              </a:lnSpc>
              <a:buSzPct val="87000"/>
              <a:buFont typeface="Arial" charset="0"/>
              <a:buChar char="•"/>
            </a:pPr>
            <a:r>
              <a:rPr lang="en-US" sz="2400" smtClean="0">
                <a:solidFill>
                  <a:schemeClr val="tx1"/>
                </a:solidFill>
                <a:latin typeface="Lucida Sans" pitchFamily="34" charset="0"/>
              </a:rPr>
              <a:t>Recognize the hazards of group care for young children</a:t>
            </a:r>
          </a:p>
          <a:p>
            <a:pPr marL="742950" lvl="1" indent="-285750" eaLnBrk="1" hangingPunct="1">
              <a:lnSpc>
                <a:spcPct val="90000"/>
              </a:lnSpc>
              <a:buSzPct val="87000"/>
              <a:buFont typeface="Arial" charset="0"/>
              <a:buChar char="•"/>
            </a:pPr>
            <a:r>
              <a:rPr lang="en-US" sz="2400" smtClean="0">
                <a:solidFill>
                  <a:schemeClr val="tx1"/>
                </a:solidFill>
                <a:latin typeface="Lucida Sans" pitchFamily="34" charset="0"/>
              </a:rPr>
              <a:t> provides ideal conditions for the transmission of infectious disease.</a:t>
            </a:r>
          </a:p>
          <a:p>
            <a:pPr eaLnBrk="1" hangingPunct="1">
              <a:lnSpc>
                <a:spcPct val="90000"/>
              </a:lnSpc>
              <a:buSzPct val="87000"/>
              <a:buFont typeface="Arial" charset="0"/>
              <a:buChar char="•"/>
            </a:pPr>
            <a:r>
              <a:rPr lang="en-US" sz="2400" smtClean="0">
                <a:solidFill>
                  <a:schemeClr val="tx1"/>
                </a:solidFill>
                <a:latin typeface="Lucida Sans" pitchFamily="34" charset="0"/>
              </a:rPr>
              <a:t>Protect young children (and coworkers) from infectious diseases</a:t>
            </a:r>
          </a:p>
          <a:p>
            <a:pPr marL="742950" lvl="1" indent="-285750" eaLnBrk="1" hangingPunct="1">
              <a:lnSpc>
                <a:spcPct val="90000"/>
              </a:lnSpc>
              <a:buSzPct val="87000"/>
              <a:buFont typeface="Arial" charset="0"/>
              <a:buChar char="•"/>
            </a:pPr>
            <a:r>
              <a:rPr lang="en-US" sz="2400" smtClean="0">
                <a:solidFill>
                  <a:schemeClr val="tx1"/>
                </a:solidFill>
                <a:latin typeface="Lucida Sans" pitchFamily="34" charset="0"/>
              </a:rPr>
              <a:t>the harmful health effects of hazardous products</a:t>
            </a:r>
          </a:p>
          <a:p>
            <a:pPr eaLnBrk="1" hangingPunct="1">
              <a:lnSpc>
                <a:spcPct val="90000"/>
              </a:lnSpc>
              <a:buSzPct val="87000"/>
              <a:buFont typeface="Arial" charset="0"/>
              <a:buChar char="•"/>
            </a:pPr>
            <a:r>
              <a:rPr lang="en-US" sz="2400" smtClean="0">
                <a:solidFill>
                  <a:schemeClr val="tx1"/>
                </a:solidFill>
                <a:latin typeface="Lucida Sans" pitchFamily="34" charset="0"/>
              </a:rPr>
              <a:t>Choose and use the least harmful products to clean, sanitize and disinfect.</a:t>
            </a:r>
          </a:p>
          <a:p>
            <a:pPr eaLnBrk="1" hangingPunct="1">
              <a:lnSpc>
                <a:spcPct val="90000"/>
              </a:lnSpc>
            </a:pPr>
            <a:endParaRPr lang="en-US" sz="2400" b="1" smtClean="0">
              <a:solidFill>
                <a:schemeClr val="tx1"/>
              </a:solidFill>
              <a:latin typeface="Lucida Sans" pitchFamily="34" charset="0"/>
            </a:endParaRPr>
          </a:p>
          <a:p>
            <a:pPr eaLnBrk="1" hangingPunct="1">
              <a:lnSpc>
                <a:spcPct val="90000"/>
              </a:lnSpc>
            </a:pPr>
            <a:endParaRPr lang="en-US" sz="2400" smtClean="0">
              <a:solidFill>
                <a:schemeClr val="tx1"/>
              </a:solidFill>
              <a:latin typeface="Lucida Sans" pitchFamily="34" charset="0"/>
            </a:endParaRPr>
          </a:p>
        </p:txBody>
      </p:sp>
      <p:sp>
        <p:nvSpPr>
          <p:cNvPr id="3" name="Title 2"/>
          <p:cNvSpPr>
            <a:spLocks noGrp="1"/>
          </p:cNvSpPr>
          <p:nvPr>
            <p:ph type="title"/>
          </p:nvPr>
        </p:nvSpPr>
        <p:spPr>
          <a:xfrm>
            <a:off x="304800" y="533400"/>
            <a:ext cx="8534400" cy="1143001"/>
          </a:xfrm>
        </p:spPr>
        <p:txBody>
          <a:bodyPr>
            <a:noAutofit/>
          </a:bodyPr>
          <a:lstStyle/>
          <a:p>
            <a:pPr eaLnBrk="1" fontAlgn="auto" hangingPunct="1">
              <a:spcAft>
                <a:spcPts val="0"/>
              </a:spcAft>
              <a:defRPr/>
            </a:pPr>
            <a:r>
              <a:rPr lang="en-US" sz="3600" b="1" dirty="0" smtClean="0">
                <a:latin typeface="Lucida Sans"/>
                <a:cs typeface="Lucida Sans"/>
              </a:rPr>
              <a:t>By the End of Today, You </a:t>
            </a:r>
            <a:r>
              <a:rPr lang="en-US" sz="3600" b="1" dirty="0">
                <a:latin typeface="Lucida Sans"/>
                <a:cs typeface="Lucida Sans"/>
              </a:rPr>
              <a:t>W</a:t>
            </a:r>
            <a:r>
              <a:rPr lang="en-US" sz="3600" b="1" dirty="0" smtClean="0">
                <a:latin typeface="Lucida Sans"/>
                <a:cs typeface="Lucida Sans"/>
              </a:rPr>
              <a:t>ill </a:t>
            </a:r>
            <a:br>
              <a:rPr lang="en-US" sz="3600" b="1" dirty="0" smtClean="0">
                <a:latin typeface="Lucida Sans"/>
                <a:cs typeface="Lucida Sans"/>
              </a:rPr>
            </a:br>
            <a:r>
              <a:rPr lang="en-US" sz="3600" b="1" dirty="0" smtClean="0">
                <a:latin typeface="Lucida Sans"/>
                <a:cs typeface="Lucida Sans"/>
              </a:rPr>
              <a:t>Be </a:t>
            </a:r>
            <a:r>
              <a:rPr lang="en-US" sz="3600" b="1" dirty="0">
                <a:latin typeface="Lucida Sans"/>
                <a:cs typeface="Lucida Sans"/>
              </a:rPr>
              <a:t>A</a:t>
            </a:r>
            <a:r>
              <a:rPr lang="en-US" sz="3600" b="1" dirty="0" smtClean="0">
                <a:latin typeface="Lucida Sans"/>
                <a:cs typeface="Lucida Sans"/>
              </a:rPr>
              <a:t>ble </a:t>
            </a:r>
            <a:r>
              <a:rPr lang="en-US" sz="3600" b="1" dirty="0">
                <a:latin typeface="Lucida Sans"/>
                <a:cs typeface="Lucida Sans"/>
              </a:rPr>
              <a:t>T</a:t>
            </a:r>
            <a:r>
              <a:rPr lang="en-US" sz="3600" b="1" dirty="0" smtClean="0">
                <a:latin typeface="Lucida Sans"/>
                <a:cs typeface="Lucida Sans"/>
              </a:rPr>
              <a:t>o:</a:t>
            </a:r>
            <a:endParaRPr lang="en-US" sz="3600" b="1" dirty="0">
              <a:latin typeface="Lucida Sans"/>
              <a:cs typeface="Lucida San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p:cNvSpPr>
          <p:nvPr>
            <p:ph type="title"/>
          </p:nvPr>
        </p:nvSpPr>
        <p:spPr bwMode="auto">
          <a:xfrm>
            <a:off x="457200" y="609600"/>
            <a:ext cx="8229600" cy="1143000"/>
          </a:xfrm>
        </p:spPr>
        <p:txBody>
          <a:bodyPr wrap="square" lIns="91440" tIns="45720" rIns="91440" bIns="45720" numCol="1" anchorCtr="0" compatLnSpc="1">
            <a:prstTxWarp prst="textNoShape">
              <a:avLst/>
            </a:prstTxWarp>
            <a:normAutofit/>
          </a:bodyPr>
          <a:lstStyle/>
          <a:p>
            <a:pPr eaLnBrk="1" hangingPunct="1">
              <a:defRPr/>
            </a:pPr>
            <a:r>
              <a:rPr lang="en-US" sz="4800" b="1" dirty="0" smtClean="0">
                <a:latin typeface="Times New Roman Bold" pitchFamily="18" charset="0"/>
                <a:cs typeface="Times New Roman Bold" pitchFamily="18" charset="0"/>
              </a:rPr>
              <a:t>Today’s Information</a:t>
            </a:r>
          </a:p>
        </p:txBody>
      </p:sp>
      <p:sp>
        <p:nvSpPr>
          <p:cNvPr id="36866" name="Rectangle 3"/>
          <p:cNvSpPr>
            <a:spLocks noGrp="1"/>
          </p:cNvSpPr>
          <p:nvPr>
            <p:ph type="body" idx="1"/>
          </p:nvPr>
        </p:nvSpPr>
        <p:spPr>
          <a:xfrm>
            <a:off x="457200" y="1981200"/>
            <a:ext cx="8229600" cy="4025900"/>
          </a:xfrm>
        </p:spPr>
        <p:txBody>
          <a:bodyPr/>
          <a:lstStyle/>
          <a:p>
            <a:pPr eaLnBrk="1" hangingPunct="1">
              <a:lnSpc>
                <a:spcPct val="90000"/>
              </a:lnSpc>
              <a:buSzPct val="87000"/>
              <a:buFont typeface="Arial" charset="0"/>
              <a:buChar char="•"/>
            </a:pPr>
            <a:r>
              <a:rPr lang="en-US" sz="2200" smtClean="0">
                <a:solidFill>
                  <a:schemeClr val="tx1"/>
                </a:solidFill>
                <a:latin typeface="Lucida Sans" pitchFamily="34" charset="0"/>
              </a:rPr>
              <a:t>Understand how behaviors can reduce the risk of infectious disease as well as, or better than,  chemical products.</a:t>
            </a:r>
          </a:p>
          <a:p>
            <a:pPr eaLnBrk="1" hangingPunct="1">
              <a:lnSpc>
                <a:spcPct val="90000"/>
              </a:lnSpc>
              <a:buSzPct val="87000"/>
              <a:buFont typeface="Arial" charset="0"/>
              <a:buChar char="•"/>
            </a:pPr>
            <a:endParaRPr lang="en-US" sz="2200" smtClean="0">
              <a:solidFill>
                <a:schemeClr val="tx1"/>
              </a:solidFill>
              <a:latin typeface="Lucida Sans" pitchFamily="34" charset="0"/>
            </a:endParaRPr>
          </a:p>
          <a:p>
            <a:pPr eaLnBrk="1" hangingPunct="1">
              <a:lnSpc>
                <a:spcPct val="90000"/>
              </a:lnSpc>
              <a:buSzPct val="87000"/>
              <a:buFont typeface="Arial" charset="0"/>
              <a:buChar char="•"/>
            </a:pPr>
            <a:r>
              <a:rPr lang="en-US" sz="2200" b="1" smtClean="0">
                <a:solidFill>
                  <a:schemeClr val="tx1"/>
                </a:solidFill>
                <a:latin typeface="Lucida Sans" pitchFamily="34" charset="0"/>
              </a:rPr>
              <a:t>Start your own Green Cleaning, Sanitizing and Disinfecting Program.</a:t>
            </a:r>
          </a:p>
          <a:p>
            <a:pPr eaLnBrk="1" hangingPunct="1"/>
            <a:endParaRPr lang="en-US" smtClean="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ubtitle 2"/>
          <p:cNvSpPr>
            <a:spLocks noGrp="1"/>
          </p:cNvSpPr>
          <p:nvPr>
            <p:ph idx="1"/>
          </p:nvPr>
        </p:nvSpPr>
        <p:spPr/>
        <p:txBody>
          <a:bodyPr/>
          <a:lstStyle/>
          <a:p>
            <a:pPr marL="109538" indent="0" eaLnBrk="1" hangingPunct="1">
              <a:lnSpc>
                <a:spcPct val="105000"/>
              </a:lnSpc>
              <a:spcBef>
                <a:spcPct val="0"/>
              </a:spcBef>
              <a:spcAft>
                <a:spcPts val="1000"/>
              </a:spcAft>
              <a:buFont typeface="Wingdings 3" pitchFamily="18" charset="2"/>
              <a:buNone/>
            </a:pPr>
            <a:r>
              <a:rPr lang="en-US" sz="2900" b="1" dirty="0" smtClean="0">
                <a:solidFill>
                  <a:srgbClr val="2962A2"/>
                </a:solidFill>
                <a:latin typeface="Lucida Sans" pitchFamily="34" charset="0"/>
                <a:ea typeface="Calibri" pitchFamily="34" charset="0"/>
                <a:cs typeface="Times New Roman" pitchFamily="18" charset="0"/>
              </a:rPr>
              <a:t>The Toolkit includes:</a:t>
            </a:r>
          </a:p>
          <a:p>
            <a:pPr marL="598488" lvl="1" indent="-342900" eaLnBrk="1" hangingPunct="1">
              <a:lnSpc>
                <a:spcPct val="150000"/>
              </a:lnSpc>
              <a:spcBef>
                <a:spcPct val="0"/>
              </a:spcBef>
              <a:buFont typeface="Symbol" pitchFamily="18" charset="2"/>
              <a:buChar char=""/>
            </a:pPr>
            <a:r>
              <a:rPr lang="en-US" sz="2400" dirty="0" smtClean="0">
                <a:solidFill>
                  <a:schemeClr val="tx1"/>
                </a:solidFill>
                <a:latin typeface="Lucida Sans" pitchFamily="34" charset="0"/>
                <a:ea typeface="Calibri" pitchFamily="34" charset="0"/>
                <a:cs typeface="Times New Roman" pitchFamily="18" charset="0"/>
              </a:rPr>
              <a:t>A Green Cleaning, Sanitizing and Disinfecting for Early Care and Education curriculum booklet</a:t>
            </a:r>
          </a:p>
          <a:p>
            <a:pPr marL="598488" lvl="1" indent="-342900" eaLnBrk="1" hangingPunct="1">
              <a:lnSpc>
                <a:spcPct val="150000"/>
              </a:lnSpc>
              <a:spcBef>
                <a:spcPct val="0"/>
              </a:spcBef>
              <a:buFont typeface="Symbol" pitchFamily="18" charset="2"/>
              <a:buChar char=""/>
            </a:pPr>
            <a:r>
              <a:rPr lang="en-US" sz="2400" dirty="0" smtClean="0">
                <a:solidFill>
                  <a:schemeClr val="tx1"/>
                </a:solidFill>
                <a:latin typeface="Lucida Sans" pitchFamily="34" charset="0"/>
                <a:ea typeface="Calibri" pitchFamily="34" charset="0"/>
                <a:cs typeface="Times New Roman" pitchFamily="18" charset="0"/>
              </a:rPr>
              <a:t>4 Posters</a:t>
            </a:r>
          </a:p>
          <a:p>
            <a:pPr marL="598488" lvl="1" indent="-342900" eaLnBrk="1" hangingPunct="1">
              <a:lnSpc>
                <a:spcPct val="150000"/>
              </a:lnSpc>
              <a:spcBef>
                <a:spcPct val="0"/>
              </a:spcBef>
              <a:buFont typeface="Symbol" pitchFamily="18" charset="2"/>
              <a:buChar char=""/>
            </a:pPr>
            <a:r>
              <a:rPr lang="en-US" sz="2400" dirty="0" smtClean="0">
                <a:solidFill>
                  <a:schemeClr val="tx1"/>
                </a:solidFill>
                <a:latin typeface="Lucida Sans" pitchFamily="34" charset="0"/>
                <a:ea typeface="Calibri" pitchFamily="34" charset="0"/>
                <a:cs typeface="Times New Roman" pitchFamily="18" charset="0"/>
              </a:rPr>
              <a:t>9 stand alone fact sheets for ECE providers</a:t>
            </a:r>
          </a:p>
          <a:p>
            <a:pPr marL="598488" lvl="1" indent="-342900" eaLnBrk="1" hangingPunct="1">
              <a:lnSpc>
                <a:spcPct val="150000"/>
              </a:lnSpc>
              <a:spcBef>
                <a:spcPct val="0"/>
              </a:spcBef>
              <a:buFont typeface="Symbol" pitchFamily="18" charset="2"/>
              <a:buChar char=""/>
            </a:pPr>
            <a:r>
              <a:rPr lang="en-US" sz="2400" dirty="0" smtClean="0">
                <a:solidFill>
                  <a:schemeClr val="tx1"/>
                </a:solidFill>
                <a:latin typeface="Lucida Sans" pitchFamily="34" charset="0"/>
                <a:ea typeface="Calibri" pitchFamily="34" charset="0"/>
                <a:cs typeface="Times New Roman" pitchFamily="18" charset="0"/>
              </a:rPr>
              <a:t>2 fact sheets for families</a:t>
            </a:r>
          </a:p>
          <a:p>
            <a:pPr marL="109538" indent="0" eaLnBrk="1" hangingPunct="1">
              <a:lnSpc>
                <a:spcPct val="105000"/>
              </a:lnSpc>
              <a:spcBef>
                <a:spcPct val="0"/>
              </a:spcBef>
              <a:spcAft>
                <a:spcPts val="1000"/>
              </a:spcAft>
            </a:pPr>
            <a:endParaRPr lang="en-US" sz="2400" dirty="0" smtClean="0">
              <a:solidFill>
                <a:schemeClr val="tx1"/>
              </a:solidFill>
              <a:latin typeface="Calibri" pitchFamily="34" charset="0"/>
              <a:ea typeface="Calibri" pitchFamily="34" charset="0"/>
              <a:cs typeface="Times New Roman" pitchFamily="18" charset="0"/>
            </a:endParaRPr>
          </a:p>
          <a:p>
            <a:pPr marL="109538" indent="0" algn="ctr" eaLnBrk="1" hangingPunct="1">
              <a:lnSpc>
                <a:spcPct val="90000"/>
              </a:lnSpc>
            </a:pPr>
            <a:endParaRPr lang="en-US" sz="2400" b="1" i="1" dirty="0" smtClean="0">
              <a:solidFill>
                <a:schemeClr val="tx1"/>
              </a:solidFill>
              <a:latin typeface="Times New Roman" pitchFamily="18" charset="0"/>
              <a:ea typeface="Calibri" pitchFamily="34" charset="0"/>
              <a:cs typeface="Times New Roman" pitchFamily="18" charset="0"/>
            </a:endParaRPr>
          </a:p>
          <a:p>
            <a:pPr marL="109538" indent="0" algn="ctr" eaLnBrk="1" hangingPunct="1">
              <a:lnSpc>
                <a:spcPts val="3000"/>
              </a:lnSpc>
              <a:buFont typeface="Arial" charset="0"/>
              <a:buChar char="•"/>
            </a:pPr>
            <a:endParaRPr lang="en-US" sz="2600" dirty="0" smtClean="0">
              <a:solidFill>
                <a:srgbClr val="2B80E2"/>
              </a:solidFill>
              <a:latin typeface="Times New Roman" pitchFamily="18" charset="0"/>
              <a:ea typeface="Calibri" pitchFamily="34" charset="0"/>
              <a:cs typeface="Times New Roman" pitchFamily="18" charset="0"/>
            </a:endParaRPr>
          </a:p>
          <a:p>
            <a:pPr marL="109538" indent="0" algn="ctr" eaLnBrk="1" hangingPunct="1">
              <a:lnSpc>
                <a:spcPts val="3000"/>
              </a:lnSpc>
            </a:pPr>
            <a:endParaRPr lang="en-US" sz="2600" dirty="0" smtClean="0">
              <a:solidFill>
                <a:srgbClr val="2B80E2"/>
              </a:solidFill>
              <a:latin typeface="Times New Roman" pitchFamily="18" charset="0"/>
              <a:ea typeface="Calibri" pitchFamily="34" charset="0"/>
              <a:cs typeface="Times New Roman" pitchFamily="18" charset="0"/>
            </a:endParaRPr>
          </a:p>
        </p:txBody>
      </p:sp>
      <p:sp>
        <p:nvSpPr>
          <p:cNvPr id="2" name="Title 1"/>
          <p:cNvSpPr>
            <a:spLocks noGrp="1"/>
          </p:cNvSpPr>
          <p:nvPr>
            <p:ph type="title"/>
          </p:nvPr>
        </p:nvSpPr>
        <p:spPr>
          <a:xfrm>
            <a:off x="457200" y="381000"/>
            <a:ext cx="8229600" cy="1143000"/>
          </a:xfrm>
        </p:spPr>
        <p:txBody>
          <a:bodyPr>
            <a:normAutofit fontScale="90000"/>
          </a:bodyPr>
          <a:lstStyle/>
          <a:p>
            <a:pPr eaLnBrk="1" fontAlgn="auto" hangingPunct="1">
              <a:spcAft>
                <a:spcPts val="0"/>
              </a:spcAft>
              <a:defRPr/>
            </a:pPr>
            <a:r>
              <a:rPr lang="en-US" sz="4400" cap="all" dirty="0" smtClean="0">
                <a:solidFill>
                  <a:srgbClr val="FC4F58"/>
                </a:solidFill>
                <a:latin typeface="+mj-lt"/>
                <a:cs typeface="Arial Bold"/>
              </a:rPr>
              <a:t/>
            </a:r>
            <a:br>
              <a:rPr lang="en-US" sz="4400" cap="all" dirty="0" smtClean="0">
                <a:solidFill>
                  <a:srgbClr val="FC4F58"/>
                </a:solidFill>
                <a:latin typeface="+mj-lt"/>
                <a:cs typeface="Arial Bold"/>
              </a:rPr>
            </a:br>
            <a:r>
              <a:rPr lang="en-US" sz="4900" cap="all" dirty="0" err="1" smtClean="0">
                <a:solidFill>
                  <a:srgbClr val="2962A2"/>
                </a:solidFill>
                <a:latin typeface="Times New Roman" pitchFamily="18" charset="0"/>
                <a:cs typeface="Times New Roman" pitchFamily="18" charset="0"/>
              </a:rPr>
              <a:t>ToolkiT</a:t>
            </a:r>
            <a:r>
              <a:rPr lang="en-US" sz="4900" cap="all" dirty="0" smtClean="0">
                <a:solidFill>
                  <a:srgbClr val="2962A2"/>
                </a:solidFill>
                <a:latin typeface="Times New Roman" pitchFamily="18" charset="0"/>
                <a:cs typeface="Times New Roman" pitchFamily="18" charset="0"/>
              </a:rPr>
              <a:t> OVERVIEW</a:t>
            </a:r>
            <a:r>
              <a:rPr lang="en-US" sz="4900" cap="all" dirty="0">
                <a:solidFill>
                  <a:srgbClr val="FC4F58"/>
                </a:solidFill>
                <a:latin typeface="Times New Roman" pitchFamily="18" charset="0"/>
                <a:cs typeface="Times New Roman" pitchFamily="18" charset="0"/>
              </a:rPr>
              <a:t/>
            </a:r>
            <a:br>
              <a:rPr lang="en-US" sz="4900" cap="all" dirty="0">
                <a:solidFill>
                  <a:srgbClr val="FC4F58"/>
                </a:solidFill>
                <a:latin typeface="Times New Roman" pitchFamily="18" charset="0"/>
                <a:cs typeface="Times New Roman" pitchFamily="18" charset="0"/>
              </a:rPr>
            </a:br>
            <a:endParaRPr lang="en-US" sz="49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C300085469990">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TC300085469990">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TC300085469990</Template>
  <TotalTime>5907</TotalTime>
  <Words>4476</Words>
  <Application>Microsoft Office PowerPoint</Application>
  <PresentationFormat>On-screen Show (4:3)</PresentationFormat>
  <Paragraphs>566</Paragraphs>
  <Slides>58</Slides>
  <Notes>35</Notes>
  <HiddenSlides>0</HiddenSlides>
  <MMClips>0</MMClips>
  <ScaleCrop>false</ScaleCrop>
  <HeadingPairs>
    <vt:vector size="4" baseType="variant">
      <vt:variant>
        <vt:lpstr>Theme</vt:lpstr>
      </vt:variant>
      <vt:variant>
        <vt:i4>2</vt:i4>
      </vt:variant>
      <vt:variant>
        <vt:lpstr>Slide Titles</vt:lpstr>
      </vt:variant>
      <vt:variant>
        <vt:i4>58</vt:i4>
      </vt:variant>
    </vt:vector>
  </HeadingPairs>
  <TitlesOfParts>
    <vt:vector size="60" baseType="lpstr">
      <vt:lpstr>TC300085469990</vt:lpstr>
      <vt:lpstr>1_TC300085469990</vt:lpstr>
      <vt:lpstr>Green Cleaning, Sanitizing and Disinfection: A Toolkit for Early Care and Education</vt:lpstr>
      <vt:lpstr>Who We Are</vt:lpstr>
      <vt:lpstr>Icebreaker Questions</vt:lpstr>
      <vt:lpstr>Why Are We Here Today?</vt:lpstr>
      <vt:lpstr>Why is Green Cleaning, Sanitizing, and Disinfecting So Important in the ECE Environment?</vt:lpstr>
      <vt:lpstr>PowerPoint Presentation</vt:lpstr>
      <vt:lpstr>By the End of Today, You Will  Be Able To:</vt:lpstr>
      <vt:lpstr>Today’s Information</vt:lpstr>
      <vt:lpstr> ToolkiT OVERVIEW </vt:lpstr>
      <vt:lpstr>Tool Kit Overview</vt:lpstr>
      <vt:lpstr>Information in the Toolkit </vt:lpstr>
      <vt:lpstr> What are Infectious Diseases? </vt:lpstr>
      <vt:lpstr>PowerPoint Presentation</vt:lpstr>
      <vt:lpstr>PowerPoint Presentation</vt:lpstr>
      <vt:lpstr> Infectious Diseases Pose Risks to Young Children in ECE  </vt:lpstr>
      <vt:lpstr> Infectious Diseases Pose Risks to Young Children in ECE  </vt:lpstr>
      <vt:lpstr> Infectious Diseases Pose Risks to Young Children in ECE  </vt:lpstr>
      <vt:lpstr> Infectious Diseases Pose Risks to Young Children in ECE  </vt:lpstr>
      <vt:lpstr>PowerPoint Presentation</vt:lpstr>
      <vt:lpstr>Other Ways Germs Spread</vt:lpstr>
      <vt:lpstr>How Can We Reduce the Spread of Infectious Disease?</vt:lpstr>
      <vt:lpstr>How Can We Reduce the Spread of Infectious Disease?</vt:lpstr>
      <vt:lpstr> Why is it Important to Clean and Sanitize in ECE Centers? </vt:lpstr>
      <vt:lpstr>Exposure</vt:lpstr>
      <vt:lpstr>Hazards of Cleaners, Sanitizers and Disinfectants    </vt:lpstr>
      <vt:lpstr>Why is it Important to Clean and Sanitize in ECE Centers?</vt:lpstr>
      <vt:lpstr>Why is it Important to Clean and Sanitize in ECE Centers?</vt:lpstr>
      <vt:lpstr>PowerPoint Presentation</vt:lpstr>
      <vt:lpstr>Asthma and Asthmagens</vt:lpstr>
      <vt:lpstr>Asthma and Asthmagens</vt:lpstr>
      <vt:lpstr>Endocrine Disrupting Chemicals (EDCs)</vt:lpstr>
      <vt:lpstr>What About the Environment?</vt:lpstr>
      <vt:lpstr>Triclosan</vt:lpstr>
      <vt:lpstr>Fragrances</vt:lpstr>
      <vt:lpstr> Fragrances and Human Health </vt:lpstr>
      <vt:lpstr> Fragrances and Human Health </vt:lpstr>
      <vt:lpstr>PowerPoint Presentation</vt:lpstr>
      <vt:lpstr>PowerPoint Presentation</vt:lpstr>
      <vt:lpstr>PowerPoint Presentation</vt:lpstr>
      <vt:lpstr>PowerPoint Presentation</vt:lpstr>
      <vt:lpstr>PowerPoint Presentation</vt:lpstr>
      <vt:lpstr>Identifying Safer Products</vt:lpstr>
      <vt:lpstr> Institutional Products are: </vt:lpstr>
      <vt:lpstr> Retail Products:  </vt:lpstr>
      <vt:lpstr>PowerPoint Presentation</vt:lpstr>
      <vt:lpstr>PowerPoint Presentation</vt:lpstr>
      <vt:lpstr>PowerPoint Presentation</vt:lpstr>
      <vt:lpstr>Devices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dc:creator>
  <cp:lastModifiedBy>Victoria Leonard</cp:lastModifiedBy>
  <cp:revision>197</cp:revision>
  <cp:lastPrinted>2012-12-14T17:52:52Z</cp:lastPrinted>
  <dcterms:created xsi:type="dcterms:W3CDTF">2012-12-03T18:52:34Z</dcterms:created>
  <dcterms:modified xsi:type="dcterms:W3CDTF">2013-03-09T01:51:52Z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TC300085469990</vt:lpwstr>
  </property>
</Properties>
</file>