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64" r:id="rId3"/>
    <p:sldId id="265" r:id="rId4"/>
    <p:sldId id="717" r:id="rId5"/>
    <p:sldId id="266" r:id="rId6"/>
    <p:sldId id="684" r:id="rId7"/>
    <p:sldId id="268" r:id="rId8"/>
    <p:sldId id="257" r:id="rId9"/>
    <p:sldId id="258" r:id="rId10"/>
    <p:sldId id="262" r:id="rId11"/>
    <p:sldId id="259" r:id="rId12"/>
    <p:sldId id="270" r:id="rId13"/>
    <p:sldId id="271" r:id="rId14"/>
    <p:sldId id="278" r:id="rId15"/>
    <p:sldId id="698" r:id="rId16"/>
    <p:sldId id="708" r:id="rId17"/>
    <p:sldId id="718" r:id="rId18"/>
    <p:sldId id="721" r:id="rId19"/>
    <p:sldId id="277" r:id="rId20"/>
    <p:sldId id="273" r:id="rId21"/>
    <p:sldId id="279" r:id="rId22"/>
    <p:sldId id="690" r:id="rId23"/>
    <p:sldId id="707" r:id="rId24"/>
    <p:sldId id="719" r:id="rId25"/>
    <p:sldId id="691" r:id="rId26"/>
    <p:sldId id="724" r:id="rId27"/>
    <p:sldId id="710" r:id="rId28"/>
    <p:sldId id="274" r:id="rId29"/>
    <p:sldId id="687" r:id="rId30"/>
    <p:sldId id="283" r:id="rId31"/>
    <p:sldId id="694" r:id="rId32"/>
    <p:sldId id="685" r:id="rId33"/>
    <p:sldId id="688" r:id="rId34"/>
    <p:sldId id="689" r:id="rId35"/>
    <p:sldId id="720" r:id="rId36"/>
    <p:sldId id="725" r:id="rId37"/>
    <p:sldId id="711" r:id="rId38"/>
    <p:sldId id="696" r:id="rId39"/>
    <p:sldId id="702" r:id="rId40"/>
    <p:sldId id="705" r:id="rId41"/>
    <p:sldId id="695" r:id="rId42"/>
    <p:sldId id="697" r:id="rId43"/>
    <p:sldId id="693" r:id="rId44"/>
    <p:sldId id="28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76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DDD11F-1E78-49B0-8923-7CC9D3AB1281}" v="111" dt="2023-12-01T17:11:05.6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0887" autoAdjust="0"/>
  </p:normalViewPr>
  <p:slideViewPr>
    <p:cSldViewPr snapToGrid="0">
      <p:cViewPr varScale="1">
        <p:scale>
          <a:sx n="85" d="100"/>
          <a:sy n="85" d="100"/>
        </p:scale>
        <p:origin x="159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sv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svg"/><Relationship Id="rId4" Type="http://schemas.openxmlformats.org/officeDocument/2006/relationships/image" Target="../media/image102.svg"/><Relationship Id="rId9" Type="http://schemas.openxmlformats.org/officeDocument/2006/relationships/image" Target="../media/image107.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AF8913-18C4-4A4C-A4E8-0CA8719ED5AC}"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A598AD8-E905-4D9D-9E98-F064A57236BE}">
      <dgm:prSet/>
      <dgm:spPr/>
      <dgm:t>
        <a:bodyPr/>
        <a:lstStyle/>
        <a:p>
          <a:pPr>
            <a:defRPr b="1"/>
          </a:pPr>
          <a:r>
            <a:rPr lang="en-US" b="1" i="0" dirty="0">
              <a:latin typeface="Vag"/>
            </a:rPr>
            <a:t>Which do you think are likely causes of leukemia in children?</a:t>
          </a:r>
          <a:endParaRPr lang="en-US" dirty="0">
            <a:latin typeface="Vag"/>
          </a:endParaRPr>
        </a:p>
      </dgm:t>
    </dgm:pt>
    <dgm:pt modelId="{E2DA285A-401C-4CF3-A229-F8AF91D9BA35}" type="parTrans" cxnId="{2A6E68FC-9581-4A1F-B32E-613FE9675FCA}">
      <dgm:prSet/>
      <dgm:spPr/>
      <dgm:t>
        <a:bodyPr/>
        <a:lstStyle/>
        <a:p>
          <a:endParaRPr lang="en-US"/>
        </a:p>
      </dgm:t>
    </dgm:pt>
    <dgm:pt modelId="{7DB09119-1D66-44A1-BA03-C0161FE94199}" type="sibTrans" cxnId="{2A6E68FC-9581-4A1F-B32E-613FE9675FCA}">
      <dgm:prSet/>
      <dgm:spPr/>
      <dgm:t>
        <a:bodyPr/>
        <a:lstStyle/>
        <a:p>
          <a:endParaRPr lang="en-US"/>
        </a:p>
      </dgm:t>
    </dgm:pt>
    <dgm:pt modelId="{C02EE626-2BFB-4848-8174-86186CC104F6}">
      <dgm:prSet/>
      <dgm:spPr/>
      <dgm:t>
        <a:bodyPr/>
        <a:lstStyle/>
        <a:p>
          <a:r>
            <a:rPr lang="en-US" b="0" i="0"/>
            <a:t>Genetics (92%)</a:t>
          </a:r>
          <a:endParaRPr lang="en-US"/>
        </a:p>
      </dgm:t>
    </dgm:pt>
    <dgm:pt modelId="{52D7118F-46D0-4C43-9853-10443B206A82}" type="parTrans" cxnId="{280441C2-E050-44FC-BC16-4A84B28F72E8}">
      <dgm:prSet/>
      <dgm:spPr/>
      <dgm:t>
        <a:bodyPr/>
        <a:lstStyle/>
        <a:p>
          <a:endParaRPr lang="en-US"/>
        </a:p>
      </dgm:t>
    </dgm:pt>
    <dgm:pt modelId="{AD69F302-AA43-492B-AFA9-42BC8068F831}" type="sibTrans" cxnId="{280441C2-E050-44FC-BC16-4A84B28F72E8}">
      <dgm:prSet/>
      <dgm:spPr/>
      <dgm:t>
        <a:bodyPr/>
        <a:lstStyle/>
        <a:p>
          <a:endParaRPr lang="en-US"/>
        </a:p>
      </dgm:t>
    </dgm:pt>
    <dgm:pt modelId="{3860A84A-92C4-483A-925A-1349E9A85219}">
      <dgm:prSet/>
      <dgm:spPr/>
      <dgm:t>
        <a:bodyPr/>
        <a:lstStyle/>
        <a:p>
          <a:r>
            <a:rPr lang="en-US" b="0" i="0"/>
            <a:t>Health Status (25%)</a:t>
          </a:r>
          <a:endParaRPr lang="en-US"/>
        </a:p>
      </dgm:t>
    </dgm:pt>
    <dgm:pt modelId="{DF520185-968B-46FF-95AD-0FADBC5A0137}" type="parTrans" cxnId="{F33B9194-B439-43D4-9E81-2A6996C31185}">
      <dgm:prSet/>
      <dgm:spPr/>
      <dgm:t>
        <a:bodyPr/>
        <a:lstStyle/>
        <a:p>
          <a:endParaRPr lang="en-US"/>
        </a:p>
      </dgm:t>
    </dgm:pt>
    <dgm:pt modelId="{2BCE57F7-2779-4B80-9021-0E92B304689A}" type="sibTrans" cxnId="{F33B9194-B439-43D4-9E81-2A6996C31185}">
      <dgm:prSet/>
      <dgm:spPr/>
      <dgm:t>
        <a:bodyPr/>
        <a:lstStyle/>
        <a:p>
          <a:endParaRPr lang="en-US"/>
        </a:p>
      </dgm:t>
    </dgm:pt>
    <dgm:pt modelId="{810A3701-FFDD-437C-B02A-120752C6B7FB}">
      <dgm:prSet/>
      <dgm:spPr/>
      <dgm:t>
        <a:bodyPr/>
        <a:lstStyle/>
        <a:p>
          <a:r>
            <a:rPr lang="en-US" b="0" i="0"/>
            <a:t>Environment (78%)</a:t>
          </a:r>
          <a:endParaRPr lang="en-US"/>
        </a:p>
      </dgm:t>
    </dgm:pt>
    <dgm:pt modelId="{6E43F001-1CEB-4952-BD4A-61010BA4E33B}" type="parTrans" cxnId="{70BA563F-6ECF-49A2-854B-F52068E9C39A}">
      <dgm:prSet/>
      <dgm:spPr/>
      <dgm:t>
        <a:bodyPr/>
        <a:lstStyle/>
        <a:p>
          <a:endParaRPr lang="en-US"/>
        </a:p>
      </dgm:t>
    </dgm:pt>
    <dgm:pt modelId="{B3B15FB9-C8AE-4666-8137-959F235707ED}" type="sibTrans" cxnId="{70BA563F-6ECF-49A2-854B-F52068E9C39A}">
      <dgm:prSet/>
      <dgm:spPr/>
      <dgm:t>
        <a:bodyPr/>
        <a:lstStyle/>
        <a:p>
          <a:endParaRPr lang="en-US"/>
        </a:p>
      </dgm:t>
    </dgm:pt>
    <dgm:pt modelId="{664FD5F8-AABB-47BC-970A-42B51312189E}">
      <dgm:prSet/>
      <dgm:spPr/>
      <dgm:t>
        <a:bodyPr/>
        <a:lstStyle/>
        <a:p>
          <a:r>
            <a:rPr lang="en-US" b="0" i="0"/>
            <a:t>None of Above (7%)</a:t>
          </a:r>
          <a:endParaRPr lang="en-US"/>
        </a:p>
      </dgm:t>
    </dgm:pt>
    <dgm:pt modelId="{A1F7CBF9-D724-43F2-A4C6-07A2299E8366}" type="parTrans" cxnId="{E6045EDE-A0FE-4CFA-BD80-F3BA57576F0E}">
      <dgm:prSet/>
      <dgm:spPr/>
      <dgm:t>
        <a:bodyPr/>
        <a:lstStyle/>
        <a:p>
          <a:endParaRPr lang="en-US"/>
        </a:p>
      </dgm:t>
    </dgm:pt>
    <dgm:pt modelId="{1EA87091-B97E-4089-9F12-2624752A1F45}" type="sibTrans" cxnId="{E6045EDE-A0FE-4CFA-BD80-F3BA57576F0E}">
      <dgm:prSet/>
      <dgm:spPr/>
      <dgm:t>
        <a:bodyPr/>
        <a:lstStyle/>
        <a:p>
          <a:endParaRPr lang="en-US"/>
        </a:p>
      </dgm:t>
    </dgm:pt>
    <dgm:pt modelId="{E0492A41-0447-4097-9CFD-362763825B78}">
      <dgm:prSet/>
      <dgm:spPr/>
      <dgm:t>
        <a:bodyPr/>
        <a:lstStyle/>
        <a:p>
          <a:pPr>
            <a:defRPr b="1"/>
          </a:pPr>
          <a:r>
            <a:rPr lang="en-US" b="1" i="0"/>
            <a:t>Are environmental exposures important contributors to childhood cancer?</a:t>
          </a:r>
          <a:endParaRPr lang="en-US"/>
        </a:p>
      </dgm:t>
    </dgm:pt>
    <dgm:pt modelId="{D8EB17FF-3EBE-47B8-A2CD-9CF6638046F8}" type="parTrans" cxnId="{E1A66888-CCC4-4E56-9DBF-9949E49C3917}">
      <dgm:prSet/>
      <dgm:spPr/>
      <dgm:t>
        <a:bodyPr/>
        <a:lstStyle/>
        <a:p>
          <a:endParaRPr lang="en-US"/>
        </a:p>
      </dgm:t>
    </dgm:pt>
    <dgm:pt modelId="{3C14DF0F-33DD-499C-99ED-2225EC7D6306}" type="sibTrans" cxnId="{E1A66888-CCC4-4E56-9DBF-9949E49C3917}">
      <dgm:prSet/>
      <dgm:spPr/>
      <dgm:t>
        <a:bodyPr/>
        <a:lstStyle/>
        <a:p>
          <a:endParaRPr lang="en-US"/>
        </a:p>
      </dgm:t>
    </dgm:pt>
    <dgm:pt modelId="{CD7A9E38-ECC5-4665-BA75-4C11054BB452}">
      <dgm:prSet/>
      <dgm:spPr/>
      <dgm:t>
        <a:bodyPr/>
        <a:lstStyle/>
        <a:p>
          <a:r>
            <a:rPr lang="en-US" b="0" i="0"/>
            <a:t>Strongly Agree/Agree (61%)</a:t>
          </a:r>
          <a:endParaRPr lang="en-US"/>
        </a:p>
      </dgm:t>
    </dgm:pt>
    <dgm:pt modelId="{7FF36507-8152-4667-B348-1CAE5BBE0733}" type="parTrans" cxnId="{E0AF50CD-1030-4488-8961-DFAE8DF29E5B}">
      <dgm:prSet/>
      <dgm:spPr/>
      <dgm:t>
        <a:bodyPr/>
        <a:lstStyle/>
        <a:p>
          <a:endParaRPr lang="en-US"/>
        </a:p>
      </dgm:t>
    </dgm:pt>
    <dgm:pt modelId="{36DE3A0D-B5B9-468A-862F-C72C8812A5A7}" type="sibTrans" cxnId="{E0AF50CD-1030-4488-8961-DFAE8DF29E5B}">
      <dgm:prSet/>
      <dgm:spPr/>
      <dgm:t>
        <a:bodyPr/>
        <a:lstStyle/>
        <a:p>
          <a:endParaRPr lang="en-US"/>
        </a:p>
      </dgm:t>
    </dgm:pt>
    <dgm:pt modelId="{B6AFCBDA-2E6B-4782-94E0-FBCECE04C5B8}">
      <dgm:prSet/>
      <dgm:spPr/>
      <dgm:t>
        <a:bodyPr/>
        <a:lstStyle/>
        <a:p>
          <a:r>
            <a:rPr lang="en-US" b="0" i="0"/>
            <a:t>Disagree/Strongly Disagree (15%) </a:t>
          </a:r>
          <a:endParaRPr lang="en-US"/>
        </a:p>
      </dgm:t>
    </dgm:pt>
    <dgm:pt modelId="{08E4D6B4-BA6D-403D-AA98-8A2AED164C4B}" type="parTrans" cxnId="{11D514CF-3F57-4F7B-B704-871A6CA0EC8E}">
      <dgm:prSet/>
      <dgm:spPr/>
      <dgm:t>
        <a:bodyPr/>
        <a:lstStyle/>
        <a:p>
          <a:endParaRPr lang="en-US"/>
        </a:p>
      </dgm:t>
    </dgm:pt>
    <dgm:pt modelId="{DFCB78B8-90A8-4B3C-9DF6-3C4D0ADCC9E2}" type="sibTrans" cxnId="{11D514CF-3F57-4F7B-B704-871A6CA0EC8E}">
      <dgm:prSet/>
      <dgm:spPr/>
      <dgm:t>
        <a:bodyPr/>
        <a:lstStyle/>
        <a:p>
          <a:endParaRPr lang="en-US"/>
        </a:p>
      </dgm:t>
    </dgm:pt>
    <dgm:pt modelId="{EA73CB93-2F70-453D-935A-E6FBB3E20532}">
      <dgm:prSet/>
      <dgm:spPr/>
      <dgm:t>
        <a:bodyPr/>
        <a:lstStyle/>
        <a:p>
          <a:pPr>
            <a:defRPr b="1"/>
          </a:pPr>
          <a:r>
            <a:rPr lang="en-US" b="1" i="0"/>
            <a:t>How often, if ever, have you suspected the cancer was related to something in the patient’s environment?</a:t>
          </a:r>
          <a:endParaRPr lang="en-US"/>
        </a:p>
      </dgm:t>
    </dgm:pt>
    <dgm:pt modelId="{20E5F836-A829-46A6-9CE2-68C52C7F86C8}" type="parTrans" cxnId="{F3ECE611-6EB9-4F98-A955-2790530322E2}">
      <dgm:prSet/>
      <dgm:spPr/>
      <dgm:t>
        <a:bodyPr/>
        <a:lstStyle/>
        <a:p>
          <a:endParaRPr lang="en-US"/>
        </a:p>
      </dgm:t>
    </dgm:pt>
    <dgm:pt modelId="{3A033D33-B8A7-4059-B4D7-02FB2759334C}" type="sibTrans" cxnId="{F3ECE611-6EB9-4F98-A955-2790530322E2}">
      <dgm:prSet/>
      <dgm:spPr/>
      <dgm:t>
        <a:bodyPr/>
        <a:lstStyle/>
        <a:p>
          <a:endParaRPr lang="en-US"/>
        </a:p>
      </dgm:t>
    </dgm:pt>
    <dgm:pt modelId="{0D8D79A3-41CE-4033-AE3E-2FE8538395AB}">
      <dgm:prSet/>
      <dgm:spPr/>
      <dgm:t>
        <a:bodyPr/>
        <a:lstStyle/>
        <a:p>
          <a:r>
            <a:rPr lang="en-US" b="0" i="0"/>
            <a:t>Frequently or Occasionally (27%)</a:t>
          </a:r>
          <a:endParaRPr lang="en-US"/>
        </a:p>
      </dgm:t>
    </dgm:pt>
    <dgm:pt modelId="{ECB11A78-F235-4AA6-B4EF-B4D35CD9516F}" type="parTrans" cxnId="{F0C4A853-9C9E-41F3-A73F-03F2B023D1AE}">
      <dgm:prSet/>
      <dgm:spPr/>
      <dgm:t>
        <a:bodyPr/>
        <a:lstStyle/>
        <a:p>
          <a:endParaRPr lang="en-US"/>
        </a:p>
      </dgm:t>
    </dgm:pt>
    <dgm:pt modelId="{5F386C69-A162-4485-B4C6-69AA0D008C5E}" type="sibTrans" cxnId="{F0C4A853-9C9E-41F3-A73F-03F2B023D1AE}">
      <dgm:prSet/>
      <dgm:spPr/>
      <dgm:t>
        <a:bodyPr/>
        <a:lstStyle/>
        <a:p>
          <a:endParaRPr lang="en-US"/>
        </a:p>
      </dgm:t>
    </dgm:pt>
    <dgm:pt modelId="{F462F269-D746-4E96-8D10-9DF34D201846}">
      <dgm:prSet/>
      <dgm:spPr/>
      <dgm:t>
        <a:bodyPr/>
        <a:lstStyle/>
        <a:p>
          <a:r>
            <a:rPr lang="en-US" b="0" i="0"/>
            <a:t>Rarely (50%)</a:t>
          </a:r>
          <a:endParaRPr lang="en-US"/>
        </a:p>
      </dgm:t>
    </dgm:pt>
    <dgm:pt modelId="{58E6923A-8A52-4CC5-AAEA-E3D5883E3201}" type="parTrans" cxnId="{D5138B53-E77F-4D35-8C92-58CDAA055E73}">
      <dgm:prSet/>
      <dgm:spPr/>
      <dgm:t>
        <a:bodyPr/>
        <a:lstStyle/>
        <a:p>
          <a:endParaRPr lang="en-US"/>
        </a:p>
      </dgm:t>
    </dgm:pt>
    <dgm:pt modelId="{304EB4C8-8263-4DBE-987D-D5BCD32B067C}" type="sibTrans" cxnId="{D5138B53-E77F-4D35-8C92-58CDAA055E73}">
      <dgm:prSet/>
      <dgm:spPr/>
      <dgm:t>
        <a:bodyPr/>
        <a:lstStyle/>
        <a:p>
          <a:endParaRPr lang="en-US"/>
        </a:p>
      </dgm:t>
    </dgm:pt>
    <dgm:pt modelId="{1EEA9344-B1BF-4026-8641-8022F476AA50}">
      <dgm:prSet/>
      <dgm:spPr/>
      <dgm:t>
        <a:bodyPr/>
        <a:lstStyle/>
        <a:p>
          <a:r>
            <a:rPr lang="en-US" b="0" i="0"/>
            <a:t>Never (23%)</a:t>
          </a:r>
          <a:endParaRPr lang="en-US"/>
        </a:p>
      </dgm:t>
    </dgm:pt>
    <dgm:pt modelId="{1AD5EEC6-312A-4D45-9D02-F601E497A9F2}" type="parTrans" cxnId="{95133283-0B1E-4837-8EE5-7C1D68570024}">
      <dgm:prSet/>
      <dgm:spPr/>
      <dgm:t>
        <a:bodyPr/>
        <a:lstStyle/>
        <a:p>
          <a:endParaRPr lang="en-US"/>
        </a:p>
      </dgm:t>
    </dgm:pt>
    <dgm:pt modelId="{519A3B18-A601-4736-B403-65F357DFE079}" type="sibTrans" cxnId="{95133283-0B1E-4837-8EE5-7C1D68570024}">
      <dgm:prSet/>
      <dgm:spPr/>
      <dgm:t>
        <a:bodyPr/>
        <a:lstStyle/>
        <a:p>
          <a:endParaRPr lang="en-US"/>
        </a:p>
      </dgm:t>
    </dgm:pt>
    <dgm:pt modelId="{A15396FA-1127-4AB6-8E14-521D35021903}">
      <dgm:prSet/>
      <dgm:spPr/>
      <dgm:t>
        <a:bodyPr/>
        <a:lstStyle/>
        <a:p>
          <a:pPr>
            <a:defRPr b="1"/>
          </a:pPr>
          <a:r>
            <a:rPr lang="en-US" b="1" i="0" dirty="0">
              <a:latin typeface="Vag"/>
            </a:rPr>
            <a:t>How often have you received questions from patients or parents about potential workplace or environmental exposures as possible causes of disease?</a:t>
          </a:r>
          <a:endParaRPr lang="en-US" dirty="0">
            <a:latin typeface="Vag"/>
          </a:endParaRPr>
        </a:p>
      </dgm:t>
    </dgm:pt>
    <dgm:pt modelId="{DF58840C-DF94-45AE-B60C-BA6C129AECE4}" type="parTrans" cxnId="{8105615D-F130-49F9-9703-273493E00135}">
      <dgm:prSet/>
      <dgm:spPr/>
      <dgm:t>
        <a:bodyPr/>
        <a:lstStyle/>
        <a:p>
          <a:endParaRPr lang="en-US"/>
        </a:p>
      </dgm:t>
    </dgm:pt>
    <dgm:pt modelId="{669957E6-FF53-4F0F-8AE2-642747D567AA}" type="sibTrans" cxnId="{8105615D-F130-49F9-9703-273493E00135}">
      <dgm:prSet/>
      <dgm:spPr/>
      <dgm:t>
        <a:bodyPr/>
        <a:lstStyle/>
        <a:p>
          <a:endParaRPr lang="en-US"/>
        </a:p>
      </dgm:t>
    </dgm:pt>
    <dgm:pt modelId="{DE25F12C-AE47-42F1-AEBA-90B6285CEFB8}">
      <dgm:prSet/>
      <dgm:spPr/>
      <dgm:t>
        <a:bodyPr/>
        <a:lstStyle/>
        <a:p>
          <a:r>
            <a:rPr lang="en-US" b="0" i="0"/>
            <a:t>Frequently or Occasionally (88%)</a:t>
          </a:r>
          <a:endParaRPr lang="en-US"/>
        </a:p>
      </dgm:t>
    </dgm:pt>
    <dgm:pt modelId="{DD7111DD-D31D-4AEA-A31D-7D25E055868D}" type="parTrans" cxnId="{7C06F824-D1B5-41BA-85E5-BC92FC34A00A}">
      <dgm:prSet/>
      <dgm:spPr/>
      <dgm:t>
        <a:bodyPr/>
        <a:lstStyle/>
        <a:p>
          <a:endParaRPr lang="en-US"/>
        </a:p>
      </dgm:t>
    </dgm:pt>
    <dgm:pt modelId="{EE1AC576-39BF-43D8-8609-49EF94EAA945}" type="sibTrans" cxnId="{7C06F824-D1B5-41BA-85E5-BC92FC34A00A}">
      <dgm:prSet/>
      <dgm:spPr/>
      <dgm:t>
        <a:bodyPr/>
        <a:lstStyle/>
        <a:p>
          <a:endParaRPr lang="en-US"/>
        </a:p>
      </dgm:t>
    </dgm:pt>
    <dgm:pt modelId="{CA7B7BEB-B93B-46DE-BD75-89A821F358F5}" type="pres">
      <dgm:prSet presAssocID="{49AF8913-18C4-4A4C-A4E8-0CA8719ED5AC}" presName="root" presStyleCnt="0">
        <dgm:presLayoutVars>
          <dgm:dir/>
          <dgm:resizeHandles val="exact"/>
        </dgm:presLayoutVars>
      </dgm:prSet>
      <dgm:spPr/>
    </dgm:pt>
    <dgm:pt modelId="{6FC92BA4-E95B-45D9-8F8B-269BBE6D44DB}" type="pres">
      <dgm:prSet presAssocID="{4A598AD8-E905-4D9D-9E98-F064A57236BE}" presName="compNode" presStyleCnt="0"/>
      <dgm:spPr/>
    </dgm:pt>
    <dgm:pt modelId="{5A2F2854-CC17-4E83-A8DC-3B49D48F30CF}" type="pres">
      <dgm:prSet presAssocID="{4A598AD8-E905-4D9D-9E98-F064A57236B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NA"/>
        </a:ext>
      </dgm:extLst>
    </dgm:pt>
    <dgm:pt modelId="{4DE9964B-D0E0-452A-BDC6-5834EFAD2430}" type="pres">
      <dgm:prSet presAssocID="{4A598AD8-E905-4D9D-9E98-F064A57236BE}" presName="iconSpace" presStyleCnt="0"/>
      <dgm:spPr/>
    </dgm:pt>
    <dgm:pt modelId="{4A3EB9CF-A603-4BC8-A733-A921FBE7659B}" type="pres">
      <dgm:prSet presAssocID="{4A598AD8-E905-4D9D-9E98-F064A57236BE}" presName="parTx" presStyleLbl="revTx" presStyleIdx="0" presStyleCnt="8">
        <dgm:presLayoutVars>
          <dgm:chMax val="0"/>
          <dgm:chPref val="0"/>
        </dgm:presLayoutVars>
      </dgm:prSet>
      <dgm:spPr/>
    </dgm:pt>
    <dgm:pt modelId="{EB9E2970-E421-46B8-B75F-512831A87E81}" type="pres">
      <dgm:prSet presAssocID="{4A598AD8-E905-4D9D-9E98-F064A57236BE}" presName="txSpace" presStyleCnt="0"/>
      <dgm:spPr/>
    </dgm:pt>
    <dgm:pt modelId="{76B55794-63A4-4FBC-BB4C-C6C3B008CC0C}" type="pres">
      <dgm:prSet presAssocID="{4A598AD8-E905-4D9D-9E98-F064A57236BE}" presName="desTx" presStyleLbl="revTx" presStyleIdx="1" presStyleCnt="8">
        <dgm:presLayoutVars/>
      </dgm:prSet>
      <dgm:spPr/>
    </dgm:pt>
    <dgm:pt modelId="{78FC9F04-8549-4CBB-8AFC-540F6D439C52}" type="pres">
      <dgm:prSet presAssocID="{7DB09119-1D66-44A1-BA03-C0161FE94199}" presName="sibTrans" presStyleCnt="0"/>
      <dgm:spPr/>
    </dgm:pt>
    <dgm:pt modelId="{3C67A967-3677-4CF3-9CDC-6F7FA45AD6B7}" type="pres">
      <dgm:prSet presAssocID="{E0492A41-0447-4097-9CFD-362763825B78}" presName="compNode" presStyleCnt="0"/>
      <dgm:spPr/>
    </dgm:pt>
    <dgm:pt modelId="{D0701F89-66DF-4E9D-9A4C-1E4A59E459B7}" type="pres">
      <dgm:prSet presAssocID="{E0492A41-0447-4097-9CFD-362763825B7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565E4F91-DA7B-4BBA-8C9F-2CAC9D59E933}" type="pres">
      <dgm:prSet presAssocID="{E0492A41-0447-4097-9CFD-362763825B78}" presName="iconSpace" presStyleCnt="0"/>
      <dgm:spPr/>
    </dgm:pt>
    <dgm:pt modelId="{78AB62F3-A33E-4F2C-90F0-195E9031ED8F}" type="pres">
      <dgm:prSet presAssocID="{E0492A41-0447-4097-9CFD-362763825B78}" presName="parTx" presStyleLbl="revTx" presStyleIdx="2" presStyleCnt="8">
        <dgm:presLayoutVars>
          <dgm:chMax val="0"/>
          <dgm:chPref val="0"/>
        </dgm:presLayoutVars>
      </dgm:prSet>
      <dgm:spPr/>
    </dgm:pt>
    <dgm:pt modelId="{3EDC6B43-452D-4119-A52B-C20A59E0ECF3}" type="pres">
      <dgm:prSet presAssocID="{E0492A41-0447-4097-9CFD-362763825B78}" presName="txSpace" presStyleCnt="0"/>
      <dgm:spPr/>
    </dgm:pt>
    <dgm:pt modelId="{7ED3F2AD-A9DE-4C4C-BB6A-2BDCB002EBC7}" type="pres">
      <dgm:prSet presAssocID="{E0492A41-0447-4097-9CFD-362763825B78}" presName="desTx" presStyleLbl="revTx" presStyleIdx="3" presStyleCnt="8">
        <dgm:presLayoutVars/>
      </dgm:prSet>
      <dgm:spPr/>
    </dgm:pt>
    <dgm:pt modelId="{9847CDD0-968E-4ACD-92AE-C8E5CEBEA25D}" type="pres">
      <dgm:prSet presAssocID="{3C14DF0F-33DD-499C-99ED-2225EC7D6306}" presName="sibTrans" presStyleCnt="0"/>
      <dgm:spPr/>
    </dgm:pt>
    <dgm:pt modelId="{03635844-9456-4534-87AA-4E58EA23B2D3}" type="pres">
      <dgm:prSet presAssocID="{EA73CB93-2F70-453D-935A-E6FBB3E20532}" presName="compNode" presStyleCnt="0"/>
      <dgm:spPr/>
    </dgm:pt>
    <dgm:pt modelId="{8E50F3EF-D646-407B-979D-93A5FF7D731F}" type="pres">
      <dgm:prSet presAssocID="{EA73CB93-2F70-453D-935A-E6FBB3E2053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tor"/>
        </a:ext>
      </dgm:extLst>
    </dgm:pt>
    <dgm:pt modelId="{4ABD9E2F-8A21-4573-BCEB-1009895404F0}" type="pres">
      <dgm:prSet presAssocID="{EA73CB93-2F70-453D-935A-E6FBB3E20532}" presName="iconSpace" presStyleCnt="0"/>
      <dgm:spPr/>
    </dgm:pt>
    <dgm:pt modelId="{797343E7-D1A4-41D1-8995-5040C5858444}" type="pres">
      <dgm:prSet presAssocID="{EA73CB93-2F70-453D-935A-E6FBB3E20532}" presName="parTx" presStyleLbl="revTx" presStyleIdx="4" presStyleCnt="8">
        <dgm:presLayoutVars>
          <dgm:chMax val="0"/>
          <dgm:chPref val="0"/>
        </dgm:presLayoutVars>
      </dgm:prSet>
      <dgm:spPr/>
    </dgm:pt>
    <dgm:pt modelId="{EA7B41AF-D4EC-4F21-961A-A122F8F155C1}" type="pres">
      <dgm:prSet presAssocID="{EA73CB93-2F70-453D-935A-E6FBB3E20532}" presName="txSpace" presStyleCnt="0"/>
      <dgm:spPr/>
    </dgm:pt>
    <dgm:pt modelId="{74486D66-338B-4311-BD26-8DDCEC7B4411}" type="pres">
      <dgm:prSet presAssocID="{EA73CB93-2F70-453D-935A-E6FBB3E20532}" presName="desTx" presStyleLbl="revTx" presStyleIdx="5" presStyleCnt="8">
        <dgm:presLayoutVars/>
      </dgm:prSet>
      <dgm:spPr/>
    </dgm:pt>
    <dgm:pt modelId="{7A8B9655-621C-4ADF-A1A2-52BDBA5F0433}" type="pres">
      <dgm:prSet presAssocID="{3A033D33-B8A7-4059-B4D7-02FB2759334C}" presName="sibTrans" presStyleCnt="0"/>
      <dgm:spPr/>
    </dgm:pt>
    <dgm:pt modelId="{356BD284-5822-474A-AA5D-04ED2BEF3F4D}" type="pres">
      <dgm:prSet presAssocID="{A15396FA-1127-4AB6-8E14-521D35021903}" presName="compNode" presStyleCnt="0"/>
      <dgm:spPr/>
    </dgm:pt>
    <dgm:pt modelId="{E2DDFC29-532E-4C2D-9426-B521D2814A00}" type="pres">
      <dgm:prSet presAssocID="{A15396FA-1127-4AB6-8E14-521D3502190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DAE96C7D-B81E-4A3C-B1B3-D9453046118E}" type="pres">
      <dgm:prSet presAssocID="{A15396FA-1127-4AB6-8E14-521D35021903}" presName="iconSpace" presStyleCnt="0"/>
      <dgm:spPr/>
    </dgm:pt>
    <dgm:pt modelId="{45115663-1674-4BAD-A37E-5BE499B09CFD}" type="pres">
      <dgm:prSet presAssocID="{A15396FA-1127-4AB6-8E14-521D35021903}" presName="parTx" presStyleLbl="revTx" presStyleIdx="6" presStyleCnt="8">
        <dgm:presLayoutVars>
          <dgm:chMax val="0"/>
          <dgm:chPref val="0"/>
        </dgm:presLayoutVars>
      </dgm:prSet>
      <dgm:spPr/>
    </dgm:pt>
    <dgm:pt modelId="{86CACE1A-E5E8-4947-9A6E-2FA476AC21D4}" type="pres">
      <dgm:prSet presAssocID="{A15396FA-1127-4AB6-8E14-521D35021903}" presName="txSpace" presStyleCnt="0"/>
      <dgm:spPr/>
    </dgm:pt>
    <dgm:pt modelId="{714785E9-8045-49C1-B670-1D841EC21E3E}" type="pres">
      <dgm:prSet presAssocID="{A15396FA-1127-4AB6-8E14-521D35021903}" presName="desTx" presStyleLbl="revTx" presStyleIdx="7" presStyleCnt="8">
        <dgm:presLayoutVars/>
      </dgm:prSet>
      <dgm:spPr/>
    </dgm:pt>
  </dgm:ptLst>
  <dgm:cxnLst>
    <dgm:cxn modelId="{5CEC1205-C684-4F76-8D0B-35D3D4260392}" type="presOf" srcId="{DE25F12C-AE47-42F1-AEBA-90B6285CEFB8}" destId="{714785E9-8045-49C1-B670-1D841EC21E3E}" srcOrd="0" destOrd="0" presId="urn:microsoft.com/office/officeart/2018/2/layout/IconLabelDescriptionList"/>
    <dgm:cxn modelId="{DAAE7D0C-D6A0-4B19-BECD-6475EF39D5E1}" type="presOf" srcId="{B6AFCBDA-2E6B-4782-94E0-FBCECE04C5B8}" destId="{7ED3F2AD-A9DE-4C4C-BB6A-2BDCB002EBC7}" srcOrd="0" destOrd="1" presId="urn:microsoft.com/office/officeart/2018/2/layout/IconLabelDescriptionList"/>
    <dgm:cxn modelId="{F3ECE611-6EB9-4F98-A955-2790530322E2}" srcId="{49AF8913-18C4-4A4C-A4E8-0CA8719ED5AC}" destId="{EA73CB93-2F70-453D-935A-E6FBB3E20532}" srcOrd="2" destOrd="0" parTransId="{20E5F836-A829-46A6-9CE2-68C52C7F86C8}" sibTransId="{3A033D33-B8A7-4059-B4D7-02FB2759334C}"/>
    <dgm:cxn modelId="{FA512014-5B9C-48BE-A570-21D4B4F5019F}" type="presOf" srcId="{1EEA9344-B1BF-4026-8641-8022F476AA50}" destId="{74486D66-338B-4311-BD26-8DDCEC7B4411}" srcOrd="0" destOrd="2" presId="urn:microsoft.com/office/officeart/2018/2/layout/IconLabelDescriptionList"/>
    <dgm:cxn modelId="{E170621D-ECCB-4051-AF97-DD211AD2D1D6}" type="presOf" srcId="{E0492A41-0447-4097-9CFD-362763825B78}" destId="{78AB62F3-A33E-4F2C-90F0-195E9031ED8F}" srcOrd="0" destOrd="0" presId="urn:microsoft.com/office/officeart/2018/2/layout/IconLabelDescriptionList"/>
    <dgm:cxn modelId="{7C06F824-D1B5-41BA-85E5-BC92FC34A00A}" srcId="{A15396FA-1127-4AB6-8E14-521D35021903}" destId="{DE25F12C-AE47-42F1-AEBA-90B6285CEFB8}" srcOrd="0" destOrd="0" parTransId="{DD7111DD-D31D-4AEA-A31D-7D25E055868D}" sibTransId="{EE1AC576-39BF-43D8-8609-49EF94EAA945}"/>
    <dgm:cxn modelId="{70BA563F-6ECF-49A2-854B-F52068E9C39A}" srcId="{4A598AD8-E905-4D9D-9E98-F064A57236BE}" destId="{810A3701-FFDD-437C-B02A-120752C6B7FB}" srcOrd="2" destOrd="0" parTransId="{6E43F001-1CEB-4952-BD4A-61010BA4E33B}" sibTransId="{B3B15FB9-C8AE-4666-8137-959F235707ED}"/>
    <dgm:cxn modelId="{CDDF2644-26FC-4A24-9C8F-D5CA416AE24B}" type="presOf" srcId="{0D8D79A3-41CE-4033-AE3E-2FE8538395AB}" destId="{74486D66-338B-4311-BD26-8DDCEC7B4411}" srcOrd="0" destOrd="0" presId="urn:microsoft.com/office/officeart/2018/2/layout/IconLabelDescriptionList"/>
    <dgm:cxn modelId="{AF41624B-3B12-4F1E-B82D-BF417B905FE3}" type="presOf" srcId="{664FD5F8-AABB-47BC-970A-42B51312189E}" destId="{76B55794-63A4-4FBC-BB4C-C6C3B008CC0C}" srcOrd="0" destOrd="3" presId="urn:microsoft.com/office/officeart/2018/2/layout/IconLabelDescriptionList"/>
    <dgm:cxn modelId="{2528BF4F-C345-4559-B9CA-32F70A8FB9E0}" type="presOf" srcId="{C02EE626-2BFB-4848-8174-86186CC104F6}" destId="{76B55794-63A4-4FBC-BB4C-C6C3B008CC0C}" srcOrd="0" destOrd="0" presId="urn:microsoft.com/office/officeart/2018/2/layout/IconLabelDescriptionList"/>
    <dgm:cxn modelId="{D5138B53-E77F-4D35-8C92-58CDAA055E73}" srcId="{EA73CB93-2F70-453D-935A-E6FBB3E20532}" destId="{F462F269-D746-4E96-8D10-9DF34D201846}" srcOrd="1" destOrd="0" parTransId="{58E6923A-8A52-4CC5-AAEA-E3D5883E3201}" sibTransId="{304EB4C8-8263-4DBE-987D-D5BCD32B067C}"/>
    <dgm:cxn modelId="{F0C4A853-9C9E-41F3-A73F-03F2B023D1AE}" srcId="{EA73CB93-2F70-453D-935A-E6FBB3E20532}" destId="{0D8D79A3-41CE-4033-AE3E-2FE8538395AB}" srcOrd="0" destOrd="0" parTransId="{ECB11A78-F235-4AA6-B4EF-B4D35CD9516F}" sibTransId="{5F386C69-A162-4485-B4C6-69AA0D008C5E}"/>
    <dgm:cxn modelId="{9B33295A-1C41-4440-A406-2E256C1FA991}" type="presOf" srcId="{EA73CB93-2F70-453D-935A-E6FBB3E20532}" destId="{797343E7-D1A4-41D1-8995-5040C5858444}" srcOrd="0" destOrd="0" presId="urn:microsoft.com/office/officeart/2018/2/layout/IconLabelDescriptionList"/>
    <dgm:cxn modelId="{8105615D-F130-49F9-9703-273493E00135}" srcId="{49AF8913-18C4-4A4C-A4E8-0CA8719ED5AC}" destId="{A15396FA-1127-4AB6-8E14-521D35021903}" srcOrd="3" destOrd="0" parTransId="{DF58840C-DF94-45AE-B60C-BA6C129AECE4}" sibTransId="{669957E6-FF53-4F0F-8AE2-642747D567AA}"/>
    <dgm:cxn modelId="{95133283-0B1E-4837-8EE5-7C1D68570024}" srcId="{EA73CB93-2F70-453D-935A-E6FBB3E20532}" destId="{1EEA9344-B1BF-4026-8641-8022F476AA50}" srcOrd="2" destOrd="0" parTransId="{1AD5EEC6-312A-4D45-9D02-F601E497A9F2}" sibTransId="{519A3B18-A601-4736-B403-65F357DFE079}"/>
    <dgm:cxn modelId="{C8FFDF87-A1F4-4B0F-AC00-AAAF08F11E41}" type="presOf" srcId="{F462F269-D746-4E96-8D10-9DF34D201846}" destId="{74486D66-338B-4311-BD26-8DDCEC7B4411}" srcOrd="0" destOrd="1" presId="urn:microsoft.com/office/officeart/2018/2/layout/IconLabelDescriptionList"/>
    <dgm:cxn modelId="{E1A66888-CCC4-4E56-9DBF-9949E49C3917}" srcId="{49AF8913-18C4-4A4C-A4E8-0CA8719ED5AC}" destId="{E0492A41-0447-4097-9CFD-362763825B78}" srcOrd="1" destOrd="0" parTransId="{D8EB17FF-3EBE-47B8-A2CD-9CF6638046F8}" sibTransId="{3C14DF0F-33DD-499C-99ED-2225EC7D6306}"/>
    <dgm:cxn modelId="{F33B9194-B439-43D4-9E81-2A6996C31185}" srcId="{4A598AD8-E905-4D9D-9E98-F064A57236BE}" destId="{3860A84A-92C4-483A-925A-1349E9A85219}" srcOrd="1" destOrd="0" parTransId="{DF520185-968B-46FF-95AD-0FADBC5A0137}" sibTransId="{2BCE57F7-2779-4B80-9021-0E92B304689A}"/>
    <dgm:cxn modelId="{3F0CF894-0018-4B4A-BF9E-397BECAF4A0E}" type="presOf" srcId="{CD7A9E38-ECC5-4665-BA75-4C11054BB452}" destId="{7ED3F2AD-A9DE-4C4C-BB6A-2BDCB002EBC7}" srcOrd="0" destOrd="0" presId="urn:microsoft.com/office/officeart/2018/2/layout/IconLabelDescriptionList"/>
    <dgm:cxn modelId="{DBE42F9A-0287-4FF9-B96C-E3CE8D0D000A}" type="presOf" srcId="{49AF8913-18C4-4A4C-A4E8-0CA8719ED5AC}" destId="{CA7B7BEB-B93B-46DE-BD75-89A821F358F5}" srcOrd="0" destOrd="0" presId="urn:microsoft.com/office/officeart/2018/2/layout/IconLabelDescriptionList"/>
    <dgm:cxn modelId="{24D5CBA9-6DD3-4336-824B-241548E69E74}" type="presOf" srcId="{A15396FA-1127-4AB6-8E14-521D35021903}" destId="{45115663-1674-4BAD-A37E-5BE499B09CFD}" srcOrd="0" destOrd="0" presId="urn:microsoft.com/office/officeart/2018/2/layout/IconLabelDescriptionList"/>
    <dgm:cxn modelId="{49E84CAC-9F4C-4297-964A-2EEE5D921F10}" type="presOf" srcId="{3860A84A-92C4-483A-925A-1349E9A85219}" destId="{76B55794-63A4-4FBC-BB4C-C6C3B008CC0C}" srcOrd="0" destOrd="1" presId="urn:microsoft.com/office/officeart/2018/2/layout/IconLabelDescriptionList"/>
    <dgm:cxn modelId="{280441C2-E050-44FC-BC16-4A84B28F72E8}" srcId="{4A598AD8-E905-4D9D-9E98-F064A57236BE}" destId="{C02EE626-2BFB-4848-8174-86186CC104F6}" srcOrd="0" destOrd="0" parTransId="{52D7118F-46D0-4C43-9853-10443B206A82}" sibTransId="{AD69F302-AA43-492B-AFA9-42BC8068F831}"/>
    <dgm:cxn modelId="{E0AF50CD-1030-4488-8961-DFAE8DF29E5B}" srcId="{E0492A41-0447-4097-9CFD-362763825B78}" destId="{CD7A9E38-ECC5-4665-BA75-4C11054BB452}" srcOrd="0" destOrd="0" parTransId="{7FF36507-8152-4667-B348-1CAE5BBE0733}" sibTransId="{36DE3A0D-B5B9-468A-862F-C72C8812A5A7}"/>
    <dgm:cxn modelId="{11D514CF-3F57-4F7B-B704-871A6CA0EC8E}" srcId="{E0492A41-0447-4097-9CFD-362763825B78}" destId="{B6AFCBDA-2E6B-4782-94E0-FBCECE04C5B8}" srcOrd="1" destOrd="0" parTransId="{08E4D6B4-BA6D-403D-AA98-8A2AED164C4B}" sibTransId="{DFCB78B8-90A8-4B3C-9DF6-3C4D0ADCC9E2}"/>
    <dgm:cxn modelId="{E6045EDE-A0FE-4CFA-BD80-F3BA57576F0E}" srcId="{4A598AD8-E905-4D9D-9E98-F064A57236BE}" destId="{664FD5F8-AABB-47BC-970A-42B51312189E}" srcOrd="3" destOrd="0" parTransId="{A1F7CBF9-D724-43F2-A4C6-07A2299E8366}" sibTransId="{1EA87091-B97E-4089-9F12-2624752A1F45}"/>
    <dgm:cxn modelId="{46ABABE7-4BA7-4319-9AA5-59DE01CB65C6}" type="presOf" srcId="{4A598AD8-E905-4D9D-9E98-F064A57236BE}" destId="{4A3EB9CF-A603-4BC8-A733-A921FBE7659B}" srcOrd="0" destOrd="0" presId="urn:microsoft.com/office/officeart/2018/2/layout/IconLabelDescriptionList"/>
    <dgm:cxn modelId="{4769F2EA-D4F9-4DB9-9D5D-84D9BE3868D9}" type="presOf" srcId="{810A3701-FFDD-437C-B02A-120752C6B7FB}" destId="{76B55794-63A4-4FBC-BB4C-C6C3B008CC0C}" srcOrd="0" destOrd="2" presId="urn:microsoft.com/office/officeart/2018/2/layout/IconLabelDescriptionList"/>
    <dgm:cxn modelId="{2A6E68FC-9581-4A1F-B32E-613FE9675FCA}" srcId="{49AF8913-18C4-4A4C-A4E8-0CA8719ED5AC}" destId="{4A598AD8-E905-4D9D-9E98-F064A57236BE}" srcOrd="0" destOrd="0" parTransId="{E2DA285A-401C-4CF3-A229-F8AF91D9BA35}" sibTransId="{7DB09119-1D66-44A1-BA03-C0161FE94199}"/>
    <dgm:cxn modelId="{317E528B-E844-41C2-AE08-5AF52F556C39}" type="presParOf" srcId="{CA7B7BEB-B93B-46DE-BD75-89A821F358F5}" destId="{6FC92BA4-E95B-45D9-8F8B-269BBE6D44DB}" srcOrd="0" destOrd="0" presId="urn:microsoft.com/office/officeart/2018/2/layout/IconLabelDescriptionList"/>
    <dgm:cxn modelId="{3023A7CD-C902-4E78-8B9B-8165568054C3}" type="presParOf" srcId="{6FC92BA4-E95B-45D9-8F8B-269BBE6D44DB}" destId="{5A2F2854-CC17-4E83-A8DC-3B49D48F30CF}" srcOrd="0" destOrd="0" presId="urn:microsoft.com/office/officeart/2018/2/layout/IconLabelDescriptionList"/>
    <dgm:cxn modelId="{9088E880-A16A-49F7-B062-7A03E0F1DC03}" type="presParOf" srcId="{6FC92BA4-E95B-45D9-8F8B-269BBE6D44DB}" destId="{4DE9964B-D0E0-452A-BDC6-5834EFAD2430}" srcOrd="1" destOrd="0" presId="urn:microsoft.com/office/officeart/2018/2/layout/IconLabelDescriptionList"/>
    <dgm:cxn modelId="{5115F4E9-BDC3-4C0F-953C-41878391923D}" type="presParOf" srcId="{6FC92BA4-E95B-45D9-8F8B-269BBE6D44DB}" destId="{4A3EB9CF-A603-4BC8-A733-A921FBE7659B}" srcOrd="2" destOrd="0" presId="urn:microsoft.com/office/officeart/2018/2/layout/IconLabelDescriptionList"/>
    <dgm:cxn modelId="{8C7FF1C7-F8FE-4B47-AEA9-11E970F763E2}" type="presParOf" srcId="{6FC92BA4-E95B-45D9-8F8B-269BBE6D44DB}" destId="{EB9E2970-E421-46B8-B75F-512831A87E81}" srcOrd="3" destOrd="0" presId="urn:microsoft.com/office/officeart/2018/2/layout/IconLabelDescriptionList"/>
    <dgm:cxn modelId="{497C7C3D-657F-4807-B767-9B1D64A63C0E}" type="presParOf" srcId="{6FC92BA4-E95B-45D9-8F8B-269BBE6D44DB}" destId="{76B55794-63A4-4FBC-BB4C-C6C3B008CC0C}" srcOrd="4" destOrd="0" presId="urn:microsoft.com/office/officeart/2018/2/layout/IconLabelDescriptionList"/>
    <dgm:cxn modelId="{408D9E14-4BE4-4C6B-8052-BE55CE3677FD}" type="presParOf" srcId="{CA7B7BEB-B93B-46DE-BD75-89A821F358F5}" destId="{78FC9F04-8549-4CBB-8AFC-540F6D439C52}" srcOrd="1" destOrd="0" presId="urn:microsoft.com/office/officeart/2018/2/layout/IconLabelDescriptionList"/>
    <dgm:cxn modelId="{D2FFAC0B-7659-4402-BC03-AA0378E9D166}" type="presParOf" srcId="{CA7B7BEB-B93B-46DE-BD75-89A821F358F5}" destId="{3C67A967-3677-4CF3-9CDC-6F7FA45AD6B7}" srcOrd="2" destOrd="0" presId="urn:microsoft.com/office/officeart/2018/2/layout/IconLabelDescriptionList"/>
    <dgm:cxn modelId="{23A7DE3F-A9C4-469E-9FFA-D42C7F7A4C2D}" type="presParOf" srcId="{3C67A967-3677-4CF3-9CDC-6F7FA45AD6B7}" destId="{D0701F89-66DF-4E9D-9A4C-1E4A59E459B7}" srcOrd="0" destOrd="0" presId="urn:microsoft.com/office/officeart/2018/2/layout/IconLabelDescriptionList"/>
    <dgm:cxn modelId="{73A56DD6-737C-42A6-AC59-25CB52711FBE}" type="presParOf" srcId="{3C67A967-3677-4CF3-9CDC-6F7FA45AD6B7}" destId="{565E4F91-DA7B-4BBA-8C9F-2CAC9D59E933}" srcOrd="1" destOrd="0" presId="urn:microsoft.com/office/officeart/2018/2/layout/IconLabelDescriptionList"/>
    <dgm:cxn modelId="{A6DDA551-4936-4BC5-966A-0A7EB3C401A0}" type="presParOf" srcId="{3C67A967-3677-4CF3-9CDC-6F7FA45AD6B7}" destId="{78AB62F3-A33E-4F2C-90F0-195E9031ED8F}" srcOrd="2" destOrd="0" presId="urn:microsoft.com/office/officeart/2018/2/layout/IconLabelDescriptionList"/>
    <dgm:cxn modelId="{1F618C6D-0BE8-42D1-A836-8EAFF4375AF6}" type="presParOf" srcId="{3C67A967-3677-4CF3-9CDC-6F7FA45AD6B7}" destId="{3EDC6B43-452D-4119-A52B-C20A59E0ECF3}" srcOrd="3" destOrd="0" presId="urn:microsoft.com/office/officeart/2018/2/layout/IconLabelDescriptionList"/>
    <dgm:cxn modelId="{853769E3-DDAA-44F3-A1E7-5C2F2DB2E80D}" type="presParOf" srcId="{3C67A967-3677-4CF3-9CDC-6F7FA45AD6B7}" destId="{7ED3F2AD-A9DE-4C4C-BB6A-2BDCB002EBC7}" srcOrd="4" destOrd="0" presId="urn:microsoft.com/office/officeart/2018/2/layout/IconLabelDescriptionList"/>
    <dgm:cxn modelId="{53E86F0A-85E1-4642-849D-030C4F142120}" type="presParOf" srcId="{CA7B7BEB-B93B-46DE-BD75-89A821F358F5}" destId="{9847CDD0-968E-4ACD-92AE-C8E5CEBEA25D}" srcOrd="3" destOrd="0" presId="urn:microsoft.com/office/officeart/2018/2/layout/IconLabelDescriptionList"/>
    <dgm:cxn modelId="{A6879142-5836-4CF6-87D1-EC15FD556065}" type="presParOf" srcId="{CA7B7BEB-B93B-46DE-BD75-89A821F358F5}" destId="{03635844-9456-4534-87AA-4E58EA23B2D3}" srcOrd="4" destOrd="0" presId="urn:microsoft.com/office/officeart/2018/2/layout/IconLabelDescriptionList"/>
    <dgm:cxn modelId="{8BD3EC13-9B94-4846-B09E-881A04203FEF}" type="presParOf" srcId="{03635844-9456-4534-87AA-4E58EA23B2D3}" destId="{8E50F3EF-D646-407B-979D-93A5FF7D731F}" srcOrd="0" destOrd="0" presId="urn:microsoft.com/office/officeart/2018/2/layout/IconLabelDescriptionList"/>
    <dgm:cxn modelId="{480F9BBB-9ECE-4EF2-9D28-4DE9958890C7}" type="presParOf" srcId="{03635844-9456-4534-87AA-4E58EA23B2D3}" destId="{4ABD9E2F-8A21-4573-BCEB-1009895404F0}" srcOrd="1" destOrd="0" presId="urn:microsoft.com/office/officeart/2018/2/layout/IconLabelDescriptionList"/>
    <dgm:cxn modelId="{511A0E2A-2B5D-4759-8324-85546CA50634}" type="presParOf" srcId="{03635844-9456-4534-87AA-4E58EA23B2D3}" destId="{797343E7-D1A4-41D1-8995-5040C5858444}" srcOrd="2" destOrd="0" presId="urn:microsoft.com/office/officeart/2018/2/layout/IconLabelDescriptionList"/>
    <dgm:cxn modelId="{05B1AB82-08A1-4668-8204-300C56645B27}" type="presParOf" srcId="{03635844-9456-4534-87AA-4E58EA23B2D3}" destId="{EA7B41AF-D4EC-4F21-961A-A122F8F155C1}" srcOrd="3" destOrd="0" presId="urn:microsoft.com/office/officeart/2018/2/layout/IconLabelDescriptionList"/>
    <dgm:cxn modelId="{38CD5260-1B35-4FBF-BD77-0CB03761DF6E}" type="presParOf" srcId="{03635844-9456-4534-87AA-4E58EA23B2D3}" destId="{74486D66-338B-4311-BD26-8DDCEC7B4411}" srcOrd="4" destOrd="0" presId="urn:microsoft.com/office/officeart/2018/2/layout/IconLabelDescriptionList"/>
    <dgm:cxn modelId="{E0A73172-8A3A-430E-BDA1-5E33C0784910}" type="presParOf" srcId="{CA7B7BEB-B93B-46DE-BD75-89A821F358F5}" destId="{7A8B9655-621C-4ADF-A1A2-52BDBA5F0433}" srcOrd="5" destOrd="0" presId="urn:microsoft.com/office/officeart/2018/2/layout/IconLabelDescriptionList"/>
    <dgm:cxn modelId="{FF34EC8F-2F51-4703-BD40-1686C7D8BA62}" type="presParOf" srcId="{CA7B7BEB-B93B-46DE-BD75-89A821F358F5}" destId="{356BD284-5822-474A-AA5D-04ED2BEF3F4D}" srcOrd="6" destOrd="0" presId="urn:microsoft.com/office/officeart/2018/2/layout/IconLabelDescriptionList"/>
    <dgm:cxn modelId="{871ABF3C-FB57-4D12-80E0-117BD21662AE}" type="presParOf" srcId="{356BD284-5822-474A-AA5D-04ED2BEF3F4D}" destId="{E2DDFC29-532E-4C2D-9426-B521D2814A00}" srcOrd="0" destOrd="0" presId="urn:microsoft.com/office/officeart/2018/2/layout/IconLabelDescriptionList"/>
    <dgm:cxn modelId="{661BAE67-9A14-4E85-9292-34094CDCE5B4}" type="presParOf" srcId="{356BD284-5822-474A-AA5D-04ED2BEF3F4D}" destId="{DAE96C7D-B81E-4A3C-B1B3-D9453046118E}" srcOrd="1" destOrd="0" presId="urn:microsoft.com/office/officeart/2018/2/layout/IconLabelDescriptionList"/>
    <dgm:cxn modelId="{9DF3E130-6F36-482E-A9A9-79F5CE006888}" type="presParOf" srcId="{356BD284-5822-474A-AA5D-04ED2BEF3F4D}" destId="{45115663-1674-4BAD-A37E-5BE499B09CFD}" srcOrd="2" destOrd="0" presId="urn:microsoft.com/office/officeart/2018/2/layout/IconLabelDescriptionList"/>
    <dgm:cxn modelId="{BFE4D1A4-3F88-4574-86D6-36E13C6DDD89}" type="presParOf" srcId="{356BD284-5822-474A-AA5D-04ED2BEF3F4D}" destId="{86CACE1A-E5E8-4947-9A6E-2FA476AC21D4}" srcOrd="3" destOrd="0" presId="urn:microsoft.com/office/officeart/2018/2/layout/IconLabelDescriptionList"/>
    <dgm:cxn modelId="{540EFBA7-A710-47E1-988B-004BFE888CF4}" type="presParOf" srcId="{356BD284-5822-474A-AA5D-04ED2BEF3F4D}" destId="{714785E9-8045-49C1-B670-1D841EC21E3E}"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87FBC9-5665-48A4-B49B-CBCFD1BDA9E4}" type="doc">
      <dgm:prSet loTypeId="urn:microsoft.com/office/officeart/2005/8/layout/default" loCatId="list" qsTypeId="urn:microsoft.com/office/officeart/2005/8/quickstyle/simple2" qsCatId="simple" csTypeId="urn:microsoft.com/office/officeart/2005/8/colors/colorful1" csCatId="colorful"/>
      <dgm:spPr/>
      <dgm:t>
        <a:bodyPr/>
        <a:lstStyle/>
        <a:p>
          <a:endParaRPr lang="en-US"/>
        </a:p>
      </dgm:t>
    </dgm:pt>
    <dgm:pt modelId="{66CFE75C-48B5-4345-8FFB-A74AAC237F46}">
      <dgm:prSet/>
      <dgm:spPr/>
      <dgm:t>
        <a:bodyPr/>
        <a:lstStyle/>
        <a:p>
          <a:r>
            <a:rPr lang="en-US"/>
            <a:t>Immature immune system</a:t>
          </a:r>
        </a:p>
      </dgm:t>
    </dgm:pt>
    <dgm:pt modelId="{509BB771-7B00-40B3-B9D9-8A2BEA21B6F1}" type="parTrans" cxnId="{2953AD5C-33F3-4315-B1A3-95FFF6A17103}">
      <dgm:prSet/>
      <dgm:spPr/>
      <dgm:t>
        <a:bodyPr/>
        <a:lstStyle/>
        <a:p>
          <a:endParaRPr lang="en-US"/>
        </a:p>
      </dgm:t>
    </dgm:pt>
    <dgm:pt modelId="{86AD898B-235C-4A5C-8073-D53BBD89B853}" type="sibTrans" cxnId="{2953AD5C-33F3-4315-B1A3-95FFF6A17103}">
      <dgm:prSet/>
      <dgm:spPr/>
      <dgm:t>
        <a:bodyPr/>
        <a:lstStyle/>
        <a:p>
          <a:endParaRPr lang="en-US"/>
        </a:p>
      </dgm:t>
    </dgm:pt>
    <dgm:pt modelId="{7DB0D4CD-64B0-4C65-94E3-7F77664A3211}">
      <dgm:prSet/>
      <dgm:spPr/>
      <dgm:t>
        <a:bodyPr/>
        <a:lstStyle/>
        <a:p>
          <a:r>
            <a:rPr lang="en-US"/>
            <a:t>Immature, thin skin</a:t>
          </a:r>
        </a:p>
      </dgm:t>
    </dgm:pt>
    <dgm:pt modelId="{70C2C4A7-53BD-4A07-96B1-912112CB5E8F}" type="parTrans" cxnId="{12D30E06-EA6D-43ED-A506-B5B60A0C27BC}">
      <dgm:prSet/>
      <dgm:spPr/>
      <dgm:t>
        <a:bodyPr/>
        <a:lstStyle/>
        <a:p>
          <a:endParaRPr lang="en-US"/>
        </a:p>
      </dgm:t>
    </dgm:pt>
    <dgm:pt modelId="{482D6E28-185A-4192-B715-E0CEDFB511AA}" type="sibTrans" cxnId="{12D30E06-EA6D-43ED-A506-B5B60A0C27BC}">
      <dgm:prSet/>
      <dgm:spPr/>
      <dgm:t>
        <a:bodyPr/>
        <a:lstStyle/>
        <a:p>
          <a:endParaRPr lang="en-US"/>
        </a:p>
      </dgm:t>
    </dgm:pt>
    <dgm:pt modelId="{3B058DCD-4AB0-414B-AA1E-672FE36CABF2}">
      <dgm:prSet/>
      <dgm:spPr/>
      <dgm:t>
        <a:bodyPr/>
        <a:lstStyle/>
        <a:p>
          <a:r>
            <a:rPr lang="en-US"/>
            <a:t>Immature lungs (until 8yo)</a:t>
          </a:r>
        </a:p>
      </dgm:t>
    </dgm:pt>
    <dgm:pt modelId="{D74CD5E1-CEBB-4E03-913E-CEE8C3FA5CBB}" type="parTrans" cxnId="{5FC6659C-7D1D-4B36-86F3-D9656A86BF51}">
      <dgm:prSet/>
      <dgm:spPr/>
      <dgm:t>
        <a:bodyPr/>
        <a:lstStyle/>
        <a:p>
          <a:endParaRPr lang="en-US"/>
        </a:p>
      </dgm:t>
    </dgm:pt>
    <dgm:pt modelId="{00E32F84-CA5C-4709-9FB9-B5FCFB6346BE}" type="sibTrans" cxnId="{5FC6659C-7D1D-4B36-86F3-D9656A86BF51}">
      <dgm:prSet/>
      <dgm:spPr/>
      <dgm:t>
        <a:bodyPr/>
        <a:lstStyle/>
        <a:p>
          <a:endParaRPr lang="en-US"/>
        </a:p>
      </dgm:t>
    </dgm:pt>
    <dgm:pt modelId="{6631EF16-0CD3-45D1-B083-A69EF4AE6E97}">
      <dgm:prSet/>
      <dgm:spPr/>
      <dgm:t>
        <a:bodyPr/>
        <a:lstStyle/>
        <a:p>
          <a:r>
            <a:rPr lang="en-US"/>
            <a:t>Immature detox – liver, kidneys, lungs</a:t>
          </a:r>
        </a:p>
      </dgm:t>
    </dgm:pt>
    <dgm:pt modelId="{33873639-B232-40A0-9A31-3E5F06FCE255}" type="parTrans" cxnId="{BB5453AF-BD34-47C6-B168-9C85D1A422CA}">
      <dgm:prSet/>
      <dgm:spPr/>
      <dgm:t>
        <a:bodyPr/>
        <a:lstStyle/>
        <a:p>
          <a:endParaRPr lang="en-US"/>
        </a:p>
      </dgm:t>
    </dgm:pt>
    <dgm:pt modelId="{2C441E1D-C6A7-4D68-A6C0-AB989DBFADC2}" type="sibTrans" cxnId="{BB5453AF-BD34-47C6-B168-9C85D1A422CA}">
      <dgm:prSet/>
      <dgm:spPr/>
      <dgm:t>
        <a:bodyPr/>
        <a:lstStyle/>
        <a:p>
          <a:endParaRPr lang="en-US"/>
        </a:p>
      </dgm:t>
    </dgm:pt>
    <dgm:pt modelId="{50AEF96C-1E70-4719-8756-67167BFFAC81}">
      <dgm:prSet/>
      <dgm:spPr/>
      <dgm:t>
        <a:bodyPr/>
        <a:lstStyle/>
        <a:p>
          <a:r>
            <a:rPr lang="en-US"/>
            <a:t>Porous BBB until 4yo; sensitive forming brain tissue</a:t>
          </a:r>
        </a:p>
      </dgm:t>
    </dgm:pt>
    <dgm:pt modelId="{08AA58F3-775C-4ECE-84DF-303CD6CCFF95}" type="parTrans" cxnId="{1E4F2864-5728-4024-B24C-53B3986DF4D7}">
      <dgm:prSet/>
      <dgm:spPr/>
      <dgm:t>
        <a:bodyPr/>
        <a:lstStyle/>
        <a:p>
          <a:endParaRPr lang="en-US"/>
        </a:p>
      </dgm:t>
    </dgm:pt>
    <dgm:pt modelId="{70452EA4-92A7-4323-983F-903D5923E561}" type="sibTrans" cxnId="{1E4F2864-5728-4024-B24C-53B3986DF4D7}">
      <dgm:prSet/>
      <dgm:spPr/>
      <dgm:t>
        <a:bodyPr/>
        <a:lstStyle/>
        <a:p>
          <a:endParaRPr lang="en-US"/>
        </a:p>
      </dgm:t>
    </dgm:pt>
    <dgm:pt modelId="{4FC7D656-2275-4E2B-85CE-7548AF3D9E5D}">
      <dgm:prSet/>
      <dgm:spPr/>
      <dgm:t>
        <a:bodyPr/>
        <a:lstStyle/>
        <a:p>
          <a:r>
            <a:rPr lang="en-US"/>
            <a:t>Breathing zone – close to ground</a:t>
          </a:r>
        </a:p>
      </dgm:t>
    </dgm:pt>
    <dgm:pt modelId="{0847A128-2F72-4E3A-AE4E-346EDC2E952C}" type="parTrans" cxnId="{F1D0D2BF-7B00-4577-ACC3-A3B142EB32CB}">
      <dgm:prSet/>
      <dgm:spPr/>
      <dgm:t>
        <a:bodyPr/>
        <a:lstStyle/>
        <a:p>
          <a:endParaRPr lang="en-US"/>
        </a:p>
      </dgm:t>
    </dgm:pt>
    <dgm:pt modelId="{BA0CB5B8-BED6-47FF-AA6F-75C0B52811AA}" type="sibTrans" cxnId="{F1D0D2BF-7B00-4577-ACC3-A3B142EB32CB}">
      <dgm:prSet/>
      <dgm:spPr/>
      <dgm:t>
        <a:bodyPr/>
        <a:lstStyle/>
        <a:p>
          <a:endParaRPr lang="en-US"/>
        </a:p>
      </dgm:t>
    </dgm:pt>
    <dgm:pt modelId="{9AF63665-8418-4CAC-9373-74957AA1C6CF}">
      <dgm:prSet/>
      <dgm:spPr/>
      <dgm:t>
        <a:bodyPr/>
        <a:lstStyle/>
        <a:p>
          <a:r>
            <a:rPr lang="en-US"/>
            <a:t>Rely on others for safety, protection, or escape</a:t>
          </a:r>
        </a:p>
      </dgm:t>
    </dgm:pt>
    <dgm:pt modelId="{4EFE8D90-D4D9-4A9C-98B5-878A4EFFD9FF}" type="parTrans" cxnId="{9D40D833-1E4B-4833-98B6-333CF10BD6AA}">
      <dgm:prSet/>
      <dgm:spPr/>
      <dgm:t>
        <a:bodyPr/>
        <a:lstStyle/>
        <a:p>
          <a:endParaRPr lang="en-US"/>
        </a:p>
      </dgm:t>
    </dgm:pt>
    <dgm:pt modelId="{29AE0DBD-764D-4627-8DE3-75C9869D8DBB}" type="sibTrans" cxnId="{9D40D833-1E4B-4833-98B6-333CF10BD6AA}">
      <dgm:prSet/>
      <dgm:spPr/>
      <dgm:t>
        <a:bodyPr/>
        <a:lstStyle/>
        <a:p>
          <a:endParaRPr lang="en-US"/>
        </a:p>
      </dgm:t>
    </dgm:pt>
    <dgm:pt modelId="{6E40E979-0E77-4022-82A7-E5410342BCFE}">
      <dgm:prSet/>
      <dgm:spPr/>
      <dgm:t>
        <a:bodyPr/>
        <a:lstStyle/>
        <a:p>
          <a:r>
            <a:rPr lang="en-US"/>
            <a:t>Mobile – crawl, cruise, walk</a:t>
          </a:r>
        </a:p>
      </dgm:t>
    </dgm:pt>
    <dgm:pt modelId="{6C008422-DB74-467D-98C5-554501437E78}" type="parTrans" cxnId="{6E97339A-A76B-41C8-9478-607AF6EACFAC}">
      <dgm:prSet/>
      <dgm:spPr/>
      <dgm:t>
        <a:bodyPr/>
        <a:lstStyle/>
        <a:p>
          <a:endParaRPr lang="en-US"/>
        </a:p>
      </dgm:t>
    </dgm:pt>
    <dgm:pt modelId="{E1B9AB75-828D-468B-B2B2-58A85A8A2227}" type="sibTrans" cxnId="{6E97339A-A76B-41C8-9478-607AF6EACFAC}">
      <dgm:prSet/>
      <dgm:spPr/>
      <dgm:t>
        <a:bodyPr/>
        <a:lstStyle/>
        <a:p>
          <a:endParaRPr lang="en-US"/>
        </a:p>
      </dgm:t>
    </dgm:pt>
    <dgm:pt modelId="{30F10809-8B51-4F66-AB3A-4CC25C7CF69D}">
      <dgm:prSet/>
      <dgm:spPr/>
      <dgm:t>
        <a:bodyPr/>
        <a:lstStyle/>
        <a:p>
          <a:r>
            <a:rPr lang="en-US"/>
            <a:t>Curious</a:t>
          </a:r>
        </a:p>
      </dgm:t>
    </dgm:pt>
    <dgm:pt modelId="{17F3519B-6540-4BA8-AF47-A2453B9B99AF}" type="parTrans" cxnId="{090BA899-0956-40C9-932B-46A7F4AD501E}">
      <dgm:prSet/>
      <dgm:spPr/>
      <dgm:t>
        <a:bodyPr/>
        <a:lstStyle/>
        <a:p>
          <a:endParaRPr lang="en-US"/>
        </a:p>
      </dgm:t>
    </dgm:pt>
    <dgm:pt modelId="{59FBD262-9AD2-498F-822A-46A916C6331C}" type="sibTrans" cxnId="{090BA899-0956-40C9-932B-46A7F4AD501E}">
      <dgm:prSet/>
      <dgm:spPr/>
      <dgm:t>
        <a:bodyPr/>
        <a:lstStyle/>
        <a:p>
          <a:endParaRPr lang="en-US"/>
        </a:p>
      </dgm:t>
    </dgm:pt>
    <dgm:pt modelId="{E4203229-372B-4DE8-B1A3-BB68FBCAB0D9}">
      <dgm:prSet/>
      <dgm:spPr/>
      <dgm:t>
        <a:bodyPr/>
        <a:lstStyle/>
        <a:p>
          <a:r>
            <a:rPr lang="en-US"/>
            <a:t>Pica and oral exploration</a:t>
          </a:r>
        </a:p>
      </dgm:t>
    </dgm:pt>
    <dgm:pt modelId="{D4D7FF8C-A1DD-4E3B-B1CC-AE7B5A491F24}" type="parTrans" cxnId="{E04246F2-0C80-4C04-8656-F0C23FE4DC11}">
      <dgm:prSet/>
      <dgm:spPr/>
      <dgm:t>
        <a:bodyPr/>
        <a:lstStyle/>
        <a:p>
          <a:endParaRPr lang="en-US"/>
        </a:p>
      </dgm:t>
    </dgm:pt>
    <dgm:pt modelId="{B457B941-7FBD-488C-8A04-46933B4F3E07}" type="sibTrans" cxnId="{E04246F2-0C80-4C04-8656-F0C23FE4DC11}">
      <dgm:prSet/>
      <dgm:spPr/>
      <dgm:t>
        <a:bodyPr/>
        <a:lstStyle/>
        <a:p>
          <a:endParaRPr lang="en-US"/>
        </a:p>
      </dgm:t>
    </dgm:pt>
    <dgm:pt modelId="{51BEE33F-79E9-4EDF-B052-C1BA7B04D620}">
      <dgm:prSet/>
      <dgm:spPr/>
      <dgm:t>
        <a:bodyPr/>
        <a:lstStyle/>
        <a:p>
          <a:r>
            <a:rPr lang="en-US"/>
            <a:t>Mimicry</a:t>
          </a:r>
        </a:p>
      </dgm:t>
    </dgm:pt>
    <dgm:pt modelId="{371A025F-3770-49E9-AE0C-11BD1ECD51D7}" type="parTrans" cxnId="{784730BA-8C0B-4E42-B35C-6CCE85C9221D}">
      <dgm:prSet/>
      <dgm:spPr/>
      <dgm:t>
        <a:bodyPr/>
        <a:lstStyle/>
        <a:p>
          <a:endParaRPr lang="en-US"/>
        </a:p>
      </dgm:t>
    </dgm:pt>
    <dgm:pt modelId="{F497384C-F2C9-487B-AB33-8D248065EA7D}" type="sibTrans" cxnId="{784730BA-8C0B-4E42-B35C-6CCE85C9221D}">
      <dgm:prSet/>
      <dgm:spPr/>
      <dgm:t>
        <a:bodyPr/>
        <a:lstStyle/>
        <a:p>
          <a:endParaRPr lang="en-US"/>
        </a:p>
      </dgm:t>
    </dgm:pt>
    <dgm:pt modelId="{86AF9F7D-9816-4347-9462-6D55E95BC031}">
      <dgm:prSet/>
      <dgm:spPr/>
      <dgm:t>
        <a:bodyPr/>
        <a:lstStyle/>
        <a:p>
          <a:r>
            <a:rPr lang="en-US"/>
            <a:t>Poor cognitive discrimination</a:t>
          </a:r>
        </a:p>
      </dgm:t>
    </dgm:pt>
    <dgm:pt modelId="{26719FA4-0682-4894-9B55-76E86023ECD1}" type="parTrans" cxnId="{CAA05A20-0AF7-4E13-A803-D41995A1FAD5}">
      <dgm:prSet/>
      <dgm:spPr/>
      <dgm:t>
        <a:bodyPr/>
        <a:lstStyle/>
        <a:p>
          <a:endParaRPr lang="en-US"/>
        </a:p>
      </dgm:t>
    </dgm:pt>
    <dgm:pt modelId="{074932BD-64A4-4C51-9482-641C1B003388}" type="sibTrans" cxnId="{CAA05A20-0AF7-4E13-A803-D41995A1FAD5}">
      <dgm:prSet/>
      <dgm:spPr/>
      <dgm:t>
        <a:bodyPr/>
        <a:lstStyle/>
        <a:p>
          <a:endParaRPr lang="en-US"/>
        </a:p>
      </dgm:t>
    </dgm:pt>
    <dgm:pt modelId="{3C0BE86F-F7C2-40F8-A3B4-7866585FDE7B}">
      <dgm:prSet/>
      <dgm:spPr/>
      <dgm:t>
        <a:bodyPr/>
        <a:lstStyle/>
        <a:p>
          <a:r>
            <a:rPr lang="en-US"/>
            <a:t>Smaller size and weight; longer lifespan</a:t>
          </a:r>
        </a:p>
      </dgm:t>
    </dgm:pt>
    <dgm:pt modelId="{83153B71-886C-445A-9168-7E7F02D3FD2C}" type="parTrans" cxnId="{EF70BEFE-174A-4BEC-B060-D64C4A083ACB}">
      <dgm:prSet/>
      <dgm:spPr/>
      <dgm:t>
        <a:bodyPr/>
        <a:lstStyle/>
        <a:p>
          <a:endParaRPr lang="en-US"/>
        </a:p>
      </dgm:t>
    </dgm:pt>
    <dgm:pt modelId="{E7570C3C-7D74-4445-BE2F-52CEA9D4B0D4}" type="sibTrans" cxnId="{EF70BEFE-174A-4BEC-B060-D64C4A083ACB}">
      <dgm:prSet/>
      <dgm:spPr/>
      <dgm:t>
        <a:bodyPr/>
        <a:lstStyle/>
        <a:p>
          <a:endParaRPr lang="en-US"/>
        </a:p>
      </dgm:t>
    </dgm:pt>
    <dgm:pt modelId="{54EB95A8-13F4-46FB-AAE9-B048C0363082}">
      <dgm:prSet/>
      <dgm:spPr/>
      <dgm:t>
        <a:bodyPr/>
        <a:lstStyle/>
        <a:p>
          <a:r>
            <a:rPr lang="en-US"/>
            <a:t>Nutritional deficiencies</a:t>
          </a:r>
        </a:p>
      </dgm:t>
    </dgm:pt>
    <dgm:pt modelId="{21C21A3C-E364-48AD-A3EA-532A21B3B248}" type="parTrans" cxnId="{BCA5984F-DBAB-4B83-9669-4742C16106A0}">
      <dgm:prSet/>
      <dgm:spPr/>
      <dgm:t>
        <a:bodyPr/>
        <a:lstStyle/>
        <a:p>
          <a:endParaRPr lang="en-US"/>
        </a:p>
      </dgm:t>
    </dgm:pt>
    <dgm:pt modelId="{D1DB76F2-7E63-49FB-B9A8-101D2A7CFB90}" type="sibTrans" cxnId="{BCA5984F-DBAB-4B83-9669-4742C16106A0}">
      <dgm:prSet/>
      <dgm:spPr/>
      <dgm:t>
        <a:bodyPr/>
        <a:lstStyle/>
        <a:p>
          <a:endParaRPr lang="en-US"/>
        </a:p>
      </dgm:t>
    </dgm:pt>
    <dgm:pt modelId="{A95E3DC5-A06A-4503-862B-0D79E61D6EF5}">
      <dgm:prSet/>
      <dgm:spPr/>
      <dgm:t>
        <a:bodyPr/>
        <a:lstStyle/>
        <a:p>
          <a:r>
            <a:rPr lang="en-US"/>
            <a:t>Breast feeding</a:t>
          </a:r>
        </a:p>
      </dgm:t>
    </dgm:pt>
    <dgm:pt modelId="{A9D2F799-3609-4A9E-8B38-9C93939BCC20}" type="parTrans" cxnId="{8E7BF4D8-81C8-4F81-85E1-BE35268936F1}">
      <dgm:prSet/>
      <dgm:spPr/>
      <dgm:t>
        <a:bodyPr/>
        <a:lstStyle/>
        <a:p>
          <a:endParaRPr lang="en-US"/>
        </a:p>
      </dgm:t>
    </dgm:pt>
    <dgm:pt modelId="{E99DF681-8910-42C3-8960-7843FC32F014}" type="sibTrans" cxnId="{8E7BF4D8-81C8-4F81-85E1-BE35268936F1}">
      <dgm:prSet/>
      <dgm:spPr/>
      <dgm:t>
        <a:bodyPr/>
        <a:lstStyle/>
        <a:p>
          <a:endParaRPr lang="en-US"/>
        </a:p>
      </dgm:t>
    </dgm:pt>
    <dgm:pt modelId="{7DA03737-0937-4D06-B920-A49DCE93B87F}" type="pres">
      <dgm:prSet presAssocID="{9687FBC9-5665-48A4-B49B-CBCFD1BDA9E4}" presName="diagram" presStyleCnt="0">
        <dgm:presLayoutVars>
          <dgm:dir/>
          <dgm:resizeHandles val="exact"/>
        </dgm:presLayoutVars>
      </dgm:prSet>
      <dgm:spPr/>
    </dgm:pt>
    <dgm:pt modelId="{D3604D5D-6E8E-4ECD-89DD-5357D69882BF}" type="pres">
      <dgm:prSet presAssocID="{66CFE75C-48B5-4345-8FFB-A74AAC237F46}" presName="node" presStyleLbl="node1" presStyleIdx="0" presStyleCnt="15">
        <dgm:presLayoutVars>
          <dgm:bulletEnabled val="1"/>
        </dgm:presLayoutVars>
      </dgm:prSet>
      <dgm:spPr/>
    </dgm:pt>
    <dgm:pt modelId="{19984ECB-B0D4-49FC-AF65-A7CF405ED8A5}" type="pres">
      <dgm:prSet presAssocID="{86AD898B-235C-4A5C-8073-D53BBD89B853}" presName="sibTrans" presStyleCnt="0"/>
      <dgm:spPr/>
    </dgm:pt>
    <dgm:pt modelId="{483260B2-7561-449D-866C-FE652CC257F5}" type="pres">
      <dgm:prSet presAssocID="{7DB0D4CD-64B0-4C65-94E3-7F77664A3211}" presName="node" presStyleLbl="node1" presStyleIdx="1" presStyleCnt="15">
        <dgm:presLayoutVars>
          <dgm:bulletEnabled val="1"/>
        </dgm:presLayoutVars>
      </dgm:prSet>
      <dgm:spPr/>
    </dgm:pt>
    <dgm:pt modelId="{8C86423E-1D89-4DC6-88F9-6139909EF1EB}" type="pres">
      <dgm:prSet presAssocID="{482D6E28-185A-4192-B715-E0CEDFB511AA}" presName="sibTrans" presStyleCnt="0"/>
      <dgm:spPr/>
    </dgm:pt>
    <dgm:pt modelId="{0F9CFC89-8DDD-4184-9C81-0CA97AC896B5}" type="pres">
      <dgm:prSet presAssocID="{3B058DCD-4AB0-414B-AA1E-672FE36CABF2}" presName="node" presStyleLbl="node1" presStyleIdx="2" presStyleCnt="15">
        <dgm:presLayoutVars>
          <dgm:bulletEnabled val="1"/>
        </dgm:presLayoutVars>
      </dgm:prSet>
      <dgm:spPr/>
    </dgm:pt>
    <dgm:pt modelId="{61683C1B-D70A-409E-8475-E228B6D6647A}" type="pres">
      <dgm:prSet presAssocID="{00E32F84-CA5C-4709-9FB9-B5FCFB6346BE}" presName="sibTrans" presStyleCnt="0"/>
      <dgm:spPr/>
    </dgm:pt>
    <dgm:pt modelId="{2CFE6E41-A4A5-4FFA-967D-A3C68D4C8E50}" type="pres">
      <dgm:prSet presAssocID="{6631EF16-0CD3-45D1-B083-A69EF4AE6E97}" presName="node" presStyleLbl="node1" presStyleIdx="3" presStyleCnt="15">
        <dgm:presLayoutVars>
          <dgm:bulletEnabled val="1"/>
        </dgm:presLayoutVars>
      </dgm:prSet>
      <dgm:spPr/>
    </dgm:pt>
    <dgm:pt modelId="{C67310EA-78C7-4076-AEDC-D33F89450398}" type="pres">
      <dgm:prSet presAssocID="{2C441E1D-C6A7-4D68-A6C0-AB989DBFADC2}" presName="sibTrans" presStyleCnt="0"/>
      <dgm:spPr/>
    </dgm:pt>
    <dgm:pt modelId="{652F1524-2C7C-401A-AC35-AC7EB6FAFD65}" type="pres">
      <dgm:prSet presAssocID="{50AEF96C-1E70-4719-8756-67167BFFAC81}" presName="node" presStyleLbl="node1" presStyleIdx="4" presStyleCnt="15">
        <dgm:presLayoutVars>
          <dgm:bulletEnabled val="1"/>
        </dgm:presLayoutVars>
      </dgm:prSet>
      <dgm:spPr/>
    </dgm:pt>
    <dgm:pt modelId="{B59FB3E6-A5A4-4F5C-A394-452C30135AB4}" type="pres">
      <dgm:prSet presAssocID="{70452EA4-92A7-4323-983F-903D5923E561}" presName="sibTrans" presStyleCnt="0"/>
      <dgm:spPr/>
    </dgm:pt>
    <dgm:pt modelId="{43643C44-0DBD-4E29-8544-ADDDD593AC4C}" type="pres">
      <dgm:prSet presAssocID="{4FC7D656-2275-4E2B-85CE-7548AF3D9E5D}" presName="node" presStyleLbl="node1" presStyleIdx="5" presStyleCnt="15">
        <dgm:presLayoutVars>
          <dgm:bulletEnabled val="1"/>
        </dgm:presLayoutVars>
      </dgm:prSet>
      <dgm:spPr/>
    </dgm:pt>
    <dgm:pt modelId="{35953568-CE3A-44EA-B0CF-0DEE8703A460}" type="pres">
      <dgm:prSet presAssocID="{BA0CB5B8-BED6-47FF-AA6F-75C0B52811AA}" presName="sibTrans" presStyleCnt="0"/>
      <dgm:spPr/>
    </dgm:pt>
    <dgm:pt modelId="{43F64C02-7651-4FA1-AF32-91423596EB73}" type="pres">
      <dgm:prSet presAssocID="{9AF63665-8418-4CAC-9373-74957AA1C6CF}" presName="node" presStyleLbl="node1" presStyleIdx="6" presStyleCnt="15">
        <dgm:presLayoutVars>
          <dgm:bulletEnabled val="1"/>
        </dgm:presLayoutVars>
      </dgm:prSet>
      <dgm:spPr/>
    </dgm:pt>
    <dgm:pt modelId="{B1DAB9FF-9F59-48A7-963F-CD223DADBD1D}" type="pres">
      <dgm:prSet presAssocID="{29AE0DBD-764D-4627-8DE3-75C9869D8DBB}" presName="sibTrans" presStyleCnt="0"/>
      <dgm:spPr/>
    </dgm:pt>
    <dgm:pt modelId="{4B27E1CD-C3FE-43DC-9406-A5ABB91F71B5}" type="pres">
      <dgm:prSet presAssocID="{6E40E979-0E77-4022-82A7-E5410342BCFE}" presName="node" presStyleLbl="node1" presStyleIdx="7" presStyleCnt="15">
        <dgm:presLayoutVars>
          <dgm:bulletEnabled val="1"/>
        </dgm:presLayoutVars>
      </dgm:prSet>
      <dgm:spPr/>
    </dgm:pt>
    <dgm:pt modelId="{DD635912-046A-49F1-B82C-24EDDC71C7B0}" type="pres">
      <dgm:prSet presAssocID="{E1B9AB75-828D-468B-B2B2-58A85A8A2227}" presName="sibTrans" presStyleCnt="0"/>
      <dgm:spPr/>
    </dgm:pt>
    <dgm:pt modelId="{B5BBEF34-F24D-430E-92B9-F5A23F437981}" type="pres">
      <dgm:prSet presAssocID="{30F10809-8B51-4F66-AB3A-4CC25C7CF69D}" presName="node" presStyleLbl="node1" presStyleIdx="8" presStyleCnt="15">
        <dgm:presLayoutVars>
          <dgm:bulletEnabled val="1"/>
        </dgm:presLayoutVars>
      </dgm:prSet>
      <dgm:spPr/>
    </dgm:pt>
    <dgm:pt modelId="{B214B065-938C-4CCA-B855-6D0CD93F3134}" type="pres">
      <dgm:prSet presAssocID="{59FBD262-9AD2-498F-822A-46A916C6331C}" presName="sibTrans" presStyleCnt="0"/>
      <dgm:spPr/>
    </dgm:pt>
    <dgm:pt modelId="{427A8B84-6DA3-43F8-9EC3-FC71B025339E}" type="pres">
      <dgm:prSet presAssocID="{E4203229-372B-4DE8-B1A3-BB68FBCAB0D9}" presName="node" presStyleLbl="node1" presStyleIdx="9" presStyleCnt="15">
        <dgm:presLayoutVars>
          <dgm:bulletEnabled val="1"/>
        </dgm:presLayoutVars>
      </dgm:prSet>
      <dgm:spPr/>
    </dgm:pt>
    <dgm:pt modelId="{A5E4E7BC-BA8E-4791-ADBE-8EA21C6F7DF0}" type="pres">
      <dgm:prSet presAssocID="{B457B941-7FBD-488C-8A04-46933B4F3E07}" presName="sibTrans" presStyleCnt="0"/>
      <dgm:spPr/>
    </dgm:pt>
    <dgm:pt modelId="{113F1C97-23CF-4E8E-B379-82EC30CE816C}" type="pres">
      <dgm:prSet presAssocID="{51BEE33F-79E9-4EDF-B052-C1BA7B04D620}" presName="node" presStyleLbl="node1" presStyleIdx="10" presStyleCnt="15">
        <dgm:presLayoutVars>
          <dgm:bulletEnabled val="1"/>
        </dgm:presLayoutVars>
      </dgm:prSet>
      <dgm:spPr/>
    </dgm:pt>
    <dgm:pt modelId="{EB6B8D47-D46C-4F07-A440-ADCD152AF16F}" type="pres">
      <dgm:prSet presAssocID="{F497384C-F2C9-487B-AB33-8D248065EA7D}" presName="sibTrans" presStyleCnt="0"/>
      <dgm:spPr/>
    </dgm:pt>
    <dgm:pt modelId="{F9B34FA1-667D-437F-8BCC-50B252BCE0C8}" type="pres">
      <dgm:prSet presAssocID="{86AF9F7D-9816-4347-9462-6D55E95BC031}" presName="node" presStyleLbl="node1" presStyleIdx="11" presStyleCnt="15">
        <dgm:presLayoutVars>
          <dgm:bulletEnabled val="1"/>
        </dgm:presLayoutVars>
      </dgm:prSet>
      <dgm:spPr/>
    </dgm:pt>
    <dgm:pt modelId="{8278A509-20C5-4057-ABF0-6BBABC2A0DAE}" type="pres">
      <dgm:prSet presAssocID="{074932BD-64A4-4C51-9482-641C1B003388}" presName="sibTrans" presStyleCnt="0"/>
      <dgm:spPr/>
    </dgm:pt>
    <dgm:pt modelId="{0A5D612D-085B-42AB-82D4-3F48E21A8E49}" type="pres">
      <dgm:prSet presAssocID="{3C0BE86F-F7C2-40F8-A3B4-7866585FDE7B}" presName="node" presStyleLbl="node1" presStyleIdx="12" presStyleCnt="15">
        <dgm:presLayoutVars>
          <dgm:bulletEnabled val="1"/>
        </dgm:presLayoutVars>
      </dgm:prSet>
      <dgm:spPr/>
    </dgm:pt>
    <dgm:pt modelId="{834146DD-1800-4C87-84C9-96EB01D9CDF0}" type="pres">
      <dgm:prSet presAssocID="{E7570C3C-7D74-4445-BE2F-52CEA9D4B0D4}" presName="sibTrans" presStyleCnt="0"/>
      <dgm:spPr/>
    </dgm:pt>
    <dgm:pt modelId="{C14930E0-9EB4-47EC-9F94-25500B63A7E7}" type="pres">
      <dgm:prSet presAssocID="{54EB95A8-13F4-46FB-AAE9-B048C0363082}" presName="node" presStyleLbl="node1" presStyleIdx="13" presStyleCnt="15">
        <dgm:presLayoutVars>
          <dgm:bulletEnabled val="1"/>
        </dgm:presLayoutVars>
      </dgm:prSet>
      <dgm:spPr/>
    </dgm:pt>
    <dgm:pt modelId="{694FC3F0-1922-4F89-BE1A-4981FC39974E}" type="pres">
      <dgm:prSet presAssocID="{D1DB76F2-7E63-49FB-B9A8-101D2A7CFB90}" presName="sibTrans" presStyleCnt="0"/>
      <dgm:spPr/>
    </dgm:pt>
    <dgm:pt modelId="{83CF9BF7-24EF-4145-9037-7B84D3FD903A}" type="pres">
      <dgm:prSet presAssocID="{A95E3DC5-A06A-4503-862B-0D79E61D6EF5}" presName="node" presStyleLbl="node1" presStyleIdx="14" presStyleCnt="15">
        <dgm:presLayoutVars>
          <dgm:bulletEnabled val="1"/>
        </dgm:presLayoutVars>
      </dgm:prSet>
      <dgm:spPr/>
    </dgm:pt>
  </dgm:ptLst>
  <dgm:cxnLst>
    <dgm:cxn modelId="{12D30E06-EA6D-43ED-A506-B5B60A0C27BC}" srcId="{9687FBC9-5665-48A4-B49B-CBCFD1BDA9E4}" destId="{7DB0D4CD-64B0-4C65-94E3-7F77664A3211}" srcOrd="1" destOrd="0" parTransId="{70C2C4A7-53BD-4A07-96B1-912112CB5E8F}" sibTransId="{482D6E28-185A-4192-B715-E0CEDFB511AA}"/>
    <dgm:cxn modelId="{87B1051A-BC55-4C2C-8F4C-1E73D054D197}" type="presOf" srcId="{86AF9F7D-9816-4347-9462-6D55E95BC031}" destId="{F9B34FA1-667D-437F-8BCC-50B252BCE0C8}" srcOrd="0" destOrd="0" presId="urn:microsoft.com/office/officeart/2005/8/layout/default"/>
    <dgm:cxn modelId="{286CA61D-AA4F-4637-83C8-C2B382142389}" type="presOf" srcId="{6E40E979-0E77-4022-82A7-E5410342BCFE}" destId="{4B27E1CD-C3FE-43DC-9406-A5ABB91F71B5}" srcOrd="0" destOrd="0" presId="urn:microsoft.com/office/officeart/2005/8/layout/default"/>
    <dgm:cxn modelId="{CAA05A20-0AF7-4E13-A803-D41995A1FAD5}" srcId="{9687FBC9-5665-48A4-B49B-CBCFD1BDA9E4}" destId="{86AF9F7D-9816-4347-9462-6D55E95BC031}" srcOrd="11" destOrd="0" parTransId="{26719FA4-0682-4894-9B55-76E86023ECD1}" sibTransId="{074932BD-64A4-4C51-9482-641C1B003388}"/>
    <dgm:cxn modelId="{546F652B-BCF8-48F3-8AEF-B03B4C600041}" type="presOf" srcId="{51BEE33F-79E9-4EDF-B052-C1BA7B04D620}" destId="{113F1C97-23CF-4E8E-B379-82EC30CE816C}" srcOrd="0" destOrd="0" presId="urn:microsoft.com/office/officeart/2005/8/layout/default"/>
    <dgm:cxn modelId="{9D40D833-1E4B-4833-98B6-333CF10BD6AA}" srcId="{9687FBC9-5665-48A4-B49B-CBCFD1BDA9E4}" destId="{9AF63665-8418-4CAC-9373-74957AA1C6CF}" srcOrd="6" destOrd="0" parTransId="{4EFE8D90-D4D9-4A9C-98B5-878A4EFFD9FF}" sibTransId="{29AE0DBD-764D-4627-8DE3-75C9869D8DBB}"/>
    <dgm:cxn modelId="{E9241E34-573D-4217-BC8D-DF604C35AD2C}" type="presOf" srcId="{7DB0D4CD-64B0-4C65-94E3-7F77664A3211}" destId="{483260B2-7561-449D-866C-FE652CC257F5}" srcOrd="0" destOrd="0" presId="urn:microsoft.com/office/officeart/2005/8/layout/default"/>
    <dgm:cxn modelId="{EAA29843-E8A2-4FE6-95A1-02C67B546589}" type="presOf" srcId="{30F10809-8B51-4F66-AB3A-4CC25C7CF69D}" destId="{B5BBEF34-F24D-430E-92B9-F5A23F437981}" srcOrd="0" destOrd="0" presId="urn:microsoft.com/office/officeart/2005/8/layout/default"/>
    <dgm:cxn modelId="{678B8845-E18E-4C1E-8FA8-226867E9F1DE}" type="presOf" srcId="{66CFE75C-48B5-4345-8FFB-A74AAC237F46}" destId="{D3604D5D-6E8E-4ECD-89DD-5357D69882BF}" srcOrd="0" destOrd="0" presId="urn:microsoft.com/office/officeart/2005/8/layout/default"/>
    <dgm:cxn modelId="{9D535D47-9ED9-41DA-8ED4-80BF6F614C2F}" type="presOf" srcId="{3B058DCD-4AB0-414B-AA1E-672FE36CABF2}" destId="{0F9CFC89-8DDD-4184-9C81-0CA97AC896B5}" srcOrd="0" destOrd="0" presId="urn:microsoft.com/office/officeart/2005/8/layout/default"/>
    <dgm:cxn modelId="{BCA5984F-DBAB-4B83-9669-4742C16106A0}" srcId="{9687FBC9-5665-48A4-B49B-CBCFD1BDA9E4}" destId="{54EB95A8-13F4-46FB-AAE9-B048C0363082}" srcOrd="13" destOrd="0" parTransId="{21C21A3C-E364-48AD-A3EA-532A21B3B248}" sibTransId="{D1DB76F2-7E63-49FB-B9A8-101D2A7CFB90}"/>
    <dgm:cxn modelId="{B1A9A559-5458-4140-9913-864EBED2D7F1}" type="presOf" srcId="{3C0BE86F-F7C2-40F8-A3B4-7866585FDE7B}" destId="{0A5D612D-085B-42AB-82D4-3F48E21A8E49}" srcOrd="0" destOrd="0" presId="urn:microsoft.com/office/officeart/2005/8/layout/default"/>
    <dgm:cxn modelId="{2953AD5C-33F3-4315-B1A3-95FFF6A17103}" srcId="{9687FBC9-5665-48A4-B49B-CBCFD1BDA9E4}" destId="{66CFE75C-48B5-4345-8FFB-A74AAC237F46}" srcOrd="0" destOrd="0" parTransId="{509BB771-7B00-40B3-B9D9-8A2BEA21B6F1}" sibTransId="{86AD898B-235C-4A5C-8073-D53BBD89B853}"/>
    <dgm:cxn modelId="{1E4F2864-5728-4024-B24C-53B3986DF4D7}" srcId="{9687FBC9-5665-48A4-B49B-CBCFD1BDA9E4}" destId="{50AEF96C-1E70-4719-8756-67167BFFAC81}" srcOrd="4" destOrd="0" parTransId="{08AA58F3-775C-4ECE-84DF-303CD6CCFF95}" sibTransId="{70452EA4-92A7-4323-983F-903D5923E561}"/>
    <dgm:cxn modelId="{C78DFB6A-457E-483C-A344-921720316DA9}" type="presOf" srcId="{9687FBC9-5665-48A4-B49B-CBCFD1BDA9E4}" destId="{7DA03737-0937-4D06-B920-A49DCE93B87F}" srcOrd="0" destOrd="0" presId="urn:microsoft.com/office/officeart/2005/8/layout/default"/>
    <dgm:cxn modelId="{3FFD4684-E00B-4091-ABE7-0D02583B8380}" type="presOf" srcId="{4FC7D656-2275-4E2B-85CE-7548AF3D9E5D}" destId="{43643C44-0DBD-4E29-8544-ADDDD593AC4C}" srcOrd="0" destOrd="0" presId="urn:microsoft.com/office/officeart/2005/8/layout/default"/>
    <dgm:cxn modelId="{FC0ACB94-D2A6-4711-97EA-D5CBC4FAD3A3}" type="presOf" srcId="{E4203229-372B-4DE8-B1A3-BB68FBCAB0D9}" destId="{427A8B84-6DA3-43F8-9EC3-FC71B025339E}" srcOrd="0" destOrd="0" presId="urn:microsoft.com/office/officeart/2005/8/layout/default"/>
    <dgm:cxn modelId="{090BA899-0956-40C9-932B-46A7F4AD501E}" srcId="{9687FBC9-5665-48A4-B49B-CBCFD1BDA9E4}" destId="{30F10809-8B51-4F66-AB3A-4CC25C7CF69D}" srcOrd="8" destOrd="0" parTransId="{17F3519B-6540-4BA8-AF47-A2453B9B99AF}" sibTransId="{59FBD262-9AD2-498F-822A-46A916C6331C}"/>
    <dgm:cxn modelId="{6E97339A-A76B-41C8-9478-607AF6EACFAC}" srcId="{9687FBC9-5665-48A4-B49B-CBCFD1BDA9E4}" destId="{6E40E979-0E77-4022-82A7-E5410342BCFE}" srcOrd="7" destOrd="0" parTransId="{6C008422-DB74-467D-98C5-554501437E78}" sibTransId="{E1B9AB75-828D-468B-B2B2-58A85A8A2227}"/>
    <dgm:cxn modelId="{5FC6659C-7D1D-4B36-86F3-D9656A86BF51}" srcId="{9687FBC9-5665-48A4-B49B-CBCFD1BDA9E4}" destId="{3B058DCD-4AB0-414B-AA1E-672FE36CABF2}" srcOrd="2" destOrd="0" parTransId="{D74CD5E1-CEBB-4E03-913E-CEE8C3FA5CBB}" sibTransId="{00E32F84-CA5C-4709-9FB9-B5FCFB6346BE}"/>
    <dgm:cxn modelId="{BB5453AF-BD34-47C6-B168-9C85D1A422CA}" srcId="{9687FBC9-5665-48A4-B49B-CBCFD1BDA9E4}" destId="{6631EF16-0CD3-45D1-B083-A69EF4AE6E97}" srcOrd="3" destOrd="0" parTransId="{33873639-B232-40A0-9A31-3E5F06FCE255}" sibTransId="{2C441E1D-C6A7-4D68-A6C0-AB989DBFADC2}"/>
    <dgm:cxn modelId="{474517B6-3E7B-4F6E-8F81-7F9BEB710F23}" type="presOf" srcId="{50AEF96C-1E70-4719-8756-67167BFFAC81}" destId="{652F1524-2C7C-401A-AC35-AC7EB6FAFD65}" srcOrd="0" destOrd="0" presId="urn:microsoft.com/office/officeart/2005/8/layout/default"/>
    <dgm:cxn modelId="{784730BA-8C0B-4E42-B35C-6CCE85C9221D}" srcId="{9687FBC9-5665-48A4-B49B-CBCFD1BDA9E4}" destId="{51BEE33F-79E9-4EDF-B052-C1BA7B04D620}" srcOrd="10" destOrd="0" parTransId="{371A025F-3770-49E9-AE0C-11BD1ECD51D7}" sibTransId="{F497384C-F2C9-487B-AB33-8D248065EA7D}"/>
    <dgm:cxn modelId="{F1D0D2BF-7B00-4577-ACC3-A3B142EB32CB}" srcId="{9687FBC9-5665-48A4-B49B-CBCFD1BDA9E4}" destId="{4FC7D656-2275-4E2B-85CE-7548AF3D9E5D}" srcOrd="5" destOrd="0" parTransId="{0847A128-2F72-4E3A-AE4E-346EDC2E952C}" sibTransId="{BA0CB5B8-BED6-47FF-AA6F-75C0B52811AA}"/>
    <dgm:cxn modelId="{8E7BF4D8-81C8-4F81-85E1-BE35268936F1}" srcId="{9687FBC9-5665-48A4-B49B-CBCFD1BDA9E4}" destId="{A95E3DC5-A06A-4503-862B-0D79E61D6EF5}" srcOrd="14" destOrd="0" parTransId="{A9D2F799-3609-4A9E-8B38-9C93939BCC20}" sibTransId="{E99DF681-8910-42C3-8960-7843FC32F014}"/>
    <dgm:cxn modelId="{56921AE2-A421-4CC9-BA45-A51A7C6B6E2E}" type="presOf" srcId="{9AF63665-8418-4CAC-9373-74957AA1C6CF}" destId="{43F64C02-7651-4FA1-AF32-91423596EB73}" srcOrd="0" destOrd="0" presId="urn:microsoft.com/office/officeart/2005/8/layout/default"/>
    <dgm:cxn modelId="{E04246F2-0C80-4C04-8656-F0C23FE4DC11}" srcId="{9687FBC9-5665-48A4-B49B-CBCFD1BDA9E4}" destId="{E4203229-372B-4DE8-B1A3-BB68FBCAB0D9}" srcOrd="9" destOrd="0" parTransId="{D4D7FF8C-A1DD-4E3B-B1CC-AE7B5A491F24}" sibTransId="{B457B941-7FBD-488C-8A04-46933B4F3E07}"/>
    <dgm:cxn modelId="{127D1FF3-1476-497C-B0AB-C369A1DF64C2}" type="presOf" srcId="{A95E3DC5-A06A-4503-862B-0D79E61D6EF5}" destId="{83CF9BF7-24EF-4145-9037-7B84D3FD903A}" srcOrd="0" destOrd="0" presId="urn:microsoft.com/office/officeart/2005/8/layout/default"/>
    <dgm:cxn modelId="{BC4E7EF7-E224-47CA-B735-FBE969F376D6}" type="presOf" srcId="{6631EF16-0CD3-45D1-B083-A69EF4AE6E97}" destId="{2CFE6E41-A4A5-4FFA-967D-A3C68D4C8E50}" srcOrd="0" destOrd="0" presId="urn:microsoft.com/office/officeart/2005/8/layout/default"/>
    <dgm:cxn modelId="{EABDEBF8-7000-46F7-B63E-53B9A8391860}" type="presOf" srcId="{54EB95A8-13F4-46FB-AAE9-B048C0363082}" destId="{C14930E0-9EB4-47EC-9F94-25500B63A7E7}" srcOrd="0" destOrd="0" presId="urn:microsoft.com/office/officeart/2005/8/layout/default"/>
    <dgm:cxn modelId="{EF70BEFE-174A-4BEC-B060-D64C4A083ACB}" srcId="{9687FBC9-5665-48A4-B49B-CBCFD1BDA9E4}" destId="{3C0BE86F-F7C2-40F8-A3B4-7866585FDE7B}" srcOrd="12" destOrd="0" parTransId="{83153B71-886C-445A-9168-7E7F02D3FD2C}" sibTransId="{E7570C3C-7D74-4445-BE2F-52CEA9D4B0D4}"/>
    <dgm:cxn modelId="{BC4B017F-FDD8-41D8-A140-2508C54AF430}" type="presParOf" srcId="{7DA03737-0937-4D06-B920-A49DCE93B87F}" destId="{D3604D5D-6E8E-4ECD-89DD-5357D69882BF}" srcOrd="0" destOrd="0" presId="urn:microsoft.com/office/officeart/2005/8/layout/default"/>
    <dgm:cxn modelId="{78AC4300-55CF-48E6-B167-798F08062A13}" type="presParOf" srcId="{7DA03737-0937-4D06-B920-A49DCE93B87F}" destId="{19984ECB-B0D4-49FC-AF65-A7CF405ED8A5}" srcOrd="1" destOrd="0" presId="urn:microsoft.com/office/officeart/2005/8/layout/default"/>
    <dgm:cxn modelId="{B46764C9-7410-4114-829A-386D9FB3499D}" type="presParOf" srcId="{7DA03737-0937-4D06-B920-A49DCE93B87F}" destId="{483260B2-7561-449D-866C-FE652CC257F5}" srcOrd="2" destOrd="0" presId="urn:microsoft.com/office/officeart/2005/8/layout/default"/>
    <dgm:cxn modelId="{2F722CC2-9A33-4B33-8DAC-AAE8987282CE}" type="presParOf" srcId="{7DA03737-0937-4D06-B920-A49DCE93B87F}" destId="{8C86423E-1D89-4DC6-88F9-6139909EF1EB}" srcOrd="3" destOrd="0" presId="urn:microsoft.com/office/officeart/2005/8/layout/default"/>
    <dgm:cxn modelId="{59428D1D-2AF8-42D2-8C7B-17055CF5F14E}" type="presParOf" srcId="{7DA03737-0937-4D06-B920-A49DCE93B87F}" destId="{0F9CFC89-8DDD-4184-9C81-0CA97AC896B5}" srcOrd="4" destOrd="0" presId="urn:microsoft.com/office/officeart/2005/8/layout/default"/>
    <dgm:cxn modelId="{55B22996-6CD9-4731-AFFF-3FB6BFFD132D}" type="presParOf" srcId="{7DA03737-0937-4D06-B920-A49DCE93B87F}" destId="{61683C1B-D70A-409E-8475-E228B6D6647A}" srcOrd="5" destOrd="0" presId="urn:microsoft.com/office/officeart/2005/8/layout/default"/>
    <dgm:cxn modelId="{E48DB09C-B50C-48E6-BF4B-1110A26CAD33}" type="presParOf" srcId="{7DA03737-0937-4D06-B920-A49DCE93B87F}" destId="{2CFE6E41-A4A5-4FFA-967D-A3C68D4C8E50}" srcOrd="6" destOrd="0" presId="urn:microsoft.com/office/officeart/2005/8/layout/default"/>
    <dgm:cxn modelId="{2BC316EE-BC41-4FAE-8788-7FB6736FDCE9}" type="presParOf" srcId="{7DA03737-0937-4D06-B920-A49DCE93B87F}" destId="{C67310EA-78C7-4076-AEDC-D33F89450398}" srcOrd="7" destOrd="0" presId="urn:microsoft.com/office/officeart/2005/8/layout/default"/>
    <dgm:cxn modelId="{DB461353-061F-4B24-AF70-68A05804A421}" type="presParOf" srcId="{7DA03737-0937-4D06-B920-A49DCE93B87F}" destId="{652F1524-2C7C-401A-AC35-AC7EB6FAFD65}" srcOrd="8" destOrd="0" presId="urn:microsoft.com/office/officeart/2005/8/layout/default"/>
    <dgm:cxn modelId="{B1F874E7-EFD3-4F0D-906A-D9D2C8D2035C}" type="presParOf" srcId="{7DA03737-0937-4D06-B920-A49DCE93B87F}" destId="{B59FB3E6-A5A4-4F5C-A394-452C30135AB4}" srcOrd="9" destOrd="0" presId="urn:microsoft.com/office/officeart/2005/8/layout/default"/>
    <dgm:cxn modelId="{F58F60F4-8155-44D8-B258-901C80B3278A}" type="presParOf" srcId="{7DA03737-0937-4D06-B920-A49DCE93B87F}" destId="{43643C44-0DBD-4E29-8544-ADDDD593AC4C}" srcOrd="10" destOrd="0" presId="urn:microsoft.com/office/officeart/2005/8/layout/default"/>
    <dgm:cxn modelId="{A1574795-6FB2-47D0-A5C7-7FF562075050}" type="presParOf" srcId="{7DA03737-0937-4D06-B920-A49DCE93B87F}" destId="{35953568-CE3A-44EA-B0CF-0DEE8703A460}" srcOrd="11" destOrd="0" presId="urn:microsoft.com/office/officeart/2005/8/layout/default"/>
    <dgm:cxn modelId="{F9810A77-5B2A-42DF-B49F-0D93C4802667}" type="presParOf" srcId="{7DA03737-0937-4D06-B920-A49DCE93B87F}" destId="{43F64C02-7651-4FA1-AF32-91423596EB73}" srcOrd="12" destOrd="0" presId="urn:microsoft.com/office/officeart/2005/8/layout/default"/>
    <dgm:cxn modelId="{82BEB287-C1B9-4EC1-9CC0-EFFE3F52CA39}" type="presParOf" srcId="{7DA03737-0937-4D06-B920-A49DCE93B87F}" destId="{B1DAB9FF-9F59-48A7-963F-CD223DADBD1D}" srcOrd="13" destOrd="0" presId="urn:microsoft.com/office/officeart/2005/8/layout/default"/>
    <dgm:cxn modelId="{45CC3F63-47F9-409E-9185-6467AB8161CF}" type="presParOf" srcId="{7DA03737-0937-4D06-B920-A49DCE93B87F}" destId="{4B27E1CD-C3FE-43DC-9406-A5ABB91F71B5}" srcOrd="14" destOrd="0" presId="urn:microsoft.com/office/officeart/2005/8/layout/default"/>
    <dgm:cxn modelId="{2ABDC5E0-DE21-40AA-90C0-C902649A855F}" type="presParOf" srcId="{7DA03737-0937-4D06-B920-A49DCE93B87F}" destId="{DD635912-046A-49F1-B82C-24EDDC71C7B0}" srcOrd="15" destOrd="0" presId="urn:microsoft.com/office/officeart/2005/8/layout/default"/>
    <dgm:cxn modelId="{1A719DE3-1BFD-4BA4-9D5E-256B5E8942D3}" type="presParOf" srcId="{7DA03737-0937-4D06-B920-A49DCE93B87F}" destId="{B5BBEF34-F24D-430E-92B9-F5A23F437981}" srcOrd="16" destOrd="0" presId="urn:microsoft.com/office/officeart/2005/8/layout/default"/>
    <dgm:cxn modelId="{E2F6C2FD-9844-4351-BB3F-630C78CBEA6E}" type="presParOf" srcId="{7DA03737-0937-4D06-B920-A49DCE93B87F}" destId="{B214B065-938C-4CCA-B855-6D0CD93F3134}" srcOrd="17" destOrd="0" presId="urn:microsoft.com/office/officeart/2005/8/layout/default"/>
    <dgm:cxn modelId="{D0A2478F-C23A-47C0-B1F0-58D73BD3E89A}" type="presParOf" srcId="{7DA03737-0937-4D06-B920-A49DCE93B87F}" destId="{427A8B84-6DA3-43F8-9EC3-FC71B025339E}" srcOrd="18" destOrd="0" presId="urn:microsoft.com/office/officeart/2005/8/layout/default"/>
    <dgm:cxn modelId="{7480A58E-ABFF-42F2-822A-6DB0A22723F2}" type="presParOf" srcId="{7DA03737-0937-4D06-B920-A49DCE93B87F}" destId="{A5E4E7BC-BA8E-4791-ADBE-8EA21C6F7DF0}" srcOrd="19" destOrd="0" presId="urn:microsoft.com/office/officeart/2005/8/layout/default"/>
    <dgm:cxn modelId="{1762A953-56BF-4DDD-9129-EDBF3333ACA2}" type="presParOf" srcId="{7DA03737-0937-4D06-B920-A49DCE93B87F}" destId="{113F1C97-23CF-4E8E-B379-82EC30CE816C}" srcOrd="20" destOrd="0" presId="urn:microsoft.com/office/officeart/2005/8/layout/default"/>
    <dgm:cxn modelId="{1BD8606A-CF56-4F08-9F31-D3F4D3EC2764}" type="presParOf" srcId="{7DA03737-0937-4D06-B920-A49DCE93B87F}" destId="{EB6B8D47-D46C-4F07-A440-ADCD152AF16F}" srcOrd="21" destOrd="0" presId="urn:microsoft.com/office/officeart/2005/8/layout/default"/>
    <dgm:cxn modelId="{EC927215-ACCF-4D44-A55B-0EBBEC140468}" type="presParOf" srcId="{7DA03737-0937-4D06-B920-A49DCE93B87F}" destId="{F9B34FA1-667D-437F-8BCC-50B252BCE0C8}" srcOrd="22" destOrd="0" presId="urn:microsoft.com/office/officeart/2005/8/layout/default"/>
    <dgm:cxn modelId="{ADFA2BF7-B6BB-4F0B-AD36-C280C98F8E4A}" type="presParOf" srcId="{7DA03737-0937-4D06-B920-A49DCE93B87F}" destId="{8278A509-20C5-4057-ABF0-6BBABC2A0DAE}" srcOrd="23" destOrd="0" presId="urn:microsoft.com/office/officeart/2005/8/layout/default"/>
    <dgm:cxn modelId="{ED6E7A27-3B9D-478B-9919-B9702F93C502}" type="presParOf" srcId="{7DA03737-0937-4D06-B920-A49DCE93B87F}" destId="{0A5D612D-085B-42AB-82D4-3F48E21A8E49}" srcOrd="24" destOrd="0" presId="urn:microsoft.com/office/officeart/2005/8/layout/default"/>
    <dgm:cxn modelId="{CCF317EE-22A3-43F9-BFD3-B35A47F9D0DD}" type="presParOf" srcId="{7DA03737-0937-4D06-B920-A49DCE93B87F}" destId="{834146DD-1800-4C87-84C9-96EB01D9CDF0}" srcOrd="25" destOrd="0" presId="urn:microsoft.com/office/officeart/2005/8/layout/default"/>
    <dgm:cxn modelId="{5BBDB06A-55E8-4C91-BAB8-A3C5C925E519}" type="presParOf" srcId="{7DA03737-0937-4D06-B920-A49DCE93B87F}" destId="{C14930E0-9EB4-47EC-9F94-25500B63A7E7}" srcOrd="26" destOrd="0" presId="urn:microsoft.com/office/officeart/2005/8/layout/default"/>
    <dgm:cxn modelId="{1524FDEA-2E9A-4815-ADC5-20EAF5512F7A}" type="presParOf" srcId="{7DA03737-0937-4D06-B920-A49DCE93B87F}" destId="{694FC3F0-1922-4F89-BE1A-4981FC39974E}" srcOrd="27" destOrd="0" presId="urn:microsoft.com/office/officeart/2005/8/layout/default"/>
    <dgm:cxn modelId="{C1979ADD-5531-4A07-82C2-D91277F14D5B}" type="presParOf" srcId="{7DA03737-0937-4D06-B920-A49DCE93B87F}" destId="{83CF9BF7-24EF-4145-9037-7B84D3FD903A}" srcOrd="28" destOrd="0" presId="urn:microsoft.com/office/officeart/2005/8/layout/defaul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0C3BAB2-ECFD-4E31-9AF1-061A7A12C56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C8C8B0AF-0D1F-4E86-9FEF-AC39316ED1C5}">
      <dgm:prSet/>
      <dgm:spPr>
        <a:solidFill>
          <a:schemeClr val="accent2"/>
        </a:solidFill>
      </dgm:spPr>
      <dgm:t>
        <a:bodyPr/>
        <a:lstStyle/>
        <a:p>
          <a:r>
            <a:rPr lang="en-US" dirty="0"/>
            <a:t>Sustaining proliferative signaling *</a:t>
          </a:r>
        </a:p>
      </dgm:t>
    </dgm:pt>
    <dgm:pt modelId="{BF0CA08D-0CDF-402E-A6AC-A8BE3944A9C1}" type="parTrans" cxnId="{03A001B6-A403-4995-B5E5-A9E8EA09DF68}">
      <dgm:prSet/>
      <dgm:spPr/>
      <dgm:t>
        <a:bodyPr/>
        <a:lstStyle/>
        <a:p>
          <a:endParaRPr lang="en-US"/>
        </a:p>
      </dgm:t>
    </dgm:pt>
    <dgm:pt modelId="{DCF7ABCA-82A7-449C-B501-046EC61D97E7}" type="sibTrans" cxnId="{03A001B6-A403-4995-B5E5-A9E8EA09DF68}">
      <dgm:prSet/>
      <dgm:spPr/>
      <dgm:t>
        <a:bodyPr/>
        <a:lstStyle/>
        <a:p>
          <a:endParaRPr lang="en-US"/>
        </a:p>
      </dgm:t>
    </dgm:pt>
    <dgm:pt modelId="{DDFA46F3-F894-40DD-9FE3-90404009BEA0}">
      <dgm:prSet/>
      <dgm:spPr>
        <a:solidFill>
          <a:schemeClr val="accent2"/>
        </a:solidFill>
      </dgm:spPr>
      <dgm:t>
        <a:bodyPr/>
        <a:lstStyle/>
        <a:p>
          <a:r>
            <a:rPr lang="en-US"/>
            <a:t>Evading growth suppressors</a:t>
          </a:r>
        </a:p>
      </dgm:t>
    </dgm:pt>
    <dgm:pt modelId="{1AC3C1C8-D2E3-46CE-BCAF-F8EC5D5EAEB5}" type="parTrans" cxnId="{844580D0-6B80-421B-876E-0CA9AACCC007}">
      <dgm:prSet/>
      <dgm:spPr/>
      <dgm:t>
        <a:bodyPr/>
        <a:lstStyle/>
        <a:p>
          <a:endParaRPr lang="en-US"/>
        </a:p>
      </dgm:t>
    </dgm:pt>
    <dgm:pt modelId="{21FC27FB-C042-495E-9EFB-875DECA47FE0}" type="sibTrans" cxnId="{844580D0-6B80-421B-876E-0CA9AACCC007}">
      <dgm:prSet/>
      <dgm:spPr/>
      <dgm:t>
        <a:bodyPr/>
        <a:lstStyle/>
        <a:p>
          <a:endParaRPr lang="en-US"/>
        </a:p>
      </dgm:t>
    </dgm:pt>
    <dgm:pt modelId="{DEF319F5-0995-417E-8BF9-1DF7C9B3EAC9}">
      <dgm:prSet/>
      <dgm:spPr>
        <a:solidFill>
          <a:schemeClr val="accent2"/>
        </a:solidFill>
      </dgm:spPr>
      <dgm:t>
        <a:bodyPr/>
        <a:lstStyle/>
        <a:p>
          <a:r>
            <a:rPr lang="en-US"/>
            <a:t>Activating invasion and metastasis *</a:t>
          </a:r>
        </a:p>
      </dgm:t>
    </dgm:pt>
    <dgm:pt modelId="{19137F2F-A03A-40D2-BED4-E386FFD76434}" type="parTrans" cxnId="{C3CAE48E-22EE-4B18-ACD1-73A28D37A93E}">
      <dgm:prSet/>
      <dgm:spPr/>
      <dgm:t>
        <a:bodyPr/>
        <a:lstStyle/>
        <a:p>
          <a:endParaRPr lang="en-US"/>
        </a:p>
      </dgm:t>
    </dgm:pt>
    <dgm:pt modelId="{D6D41520-4E74-43B8-AB37-18F4DE053B0F}" type="sibTrans" cxnId="{C3CAE48E-22EE-4B18-ACD1-73A28D37A93E}">
      <dgm:prSet/>
      <dgm:spPr/>
      <dgm:t>
        <a:bodyPr/>
        <a:lstStyle/>
        <a:p>
          <a:endParaRPr lang="en-US"/>
        </a:p>
      </dgm:t>
    </dgm:pt>
    <dgm:pt modelId="{143C472B-903D-4DCF-96F8-AC282EF0B02C}">
      <dgm:prSet/>
      <dgm:spPr>
        <a:solidFill>
          <a:schemeClr val="accent2"/>
        </a:solidFill>
      </dgm:spPr>
      <dgm:t>
        <a:bodyPr/>
        <a:lstStyle/>
        <a:p>
          <a:r>
            <a:rPr lang="en-US"/>
            <a:t>Enabling replicative immortality *</a:t>
          </a:r>
        </a:p>
      </dgm:t>
    </dgm:pt>
    <dgm:pt modelId="{3ABE7B6C-BD07-4F20-B319-D754A4FC27E4}" type="parTrans" cxnId="{BBBE4F33-B633-437C-AFB9-46C4546186D4}">
      <dgm:prSet/>
      <dgm:spPr/>
      <dgm:t>
        <a:bodyPr/>
        <a:lstStyle/>
        <a:p>
          <a:endParaRPr lang="en-US"/>
        </a:p>
      </dgm:t>
    </dgm:pt>
    <dgm:pt modelId="{FCBCC738-B28C-426D-9CCF-2A20B35FBD62}" type="sibTrans" cxnId="{BBBE4F33-B633-437C-AFB9-46C4546186D4}">
      <dgm:prSet/>
      <dgm:spPr/>
      <dgm:t>
        <a:bodyPr/>
        <a:lstStyle/>
        <a:p>
          <a:endParaRPr lang="en-US"/>
        </a:p>
      </dgm:t>
    </dgm:pt>
    <dgm:pt modelId="{53356564-9A02-4FE6-A946-D66845CAAC39}">
      <dgm:prSet/>
      <dgm:spPr>
        <a:solidFill>
          <a:schemeClr val="accent2"/>
        </a:solidFill>
      </dgm:spPr>
      <dgm:t>
        <a:bodyPr/>
        <a:lstStyle/>
        <a:p>
          <a:r>
            <a:rPr lang="en-US" dirty="0"/>
            <a:t>Inducing angiogenesis *</a:t>
          </a:r>
        </a:p>
      </dgm:t>
    </dgm:pt>
    <dgm:pt modelId="{0336E602-617E-402A-9C22-A0E734B1B0BC}" type="parTrans" cxnId="{1367B9A9-E4E6-4135-B62C-9147D2F5B5CA}">
      <dgm:prSet/>
      <dgm:spPr/>
      <dgm:t>
        <a:bodyPr/>
        <a:lstStyle/>
        <a:p>
          <a:endParaRPr lang="en-US"/>
        </a:p>
      </dgm:t>
    </dgm:pt>
    <dgm:pt modelId="{161B78FE-391A-4285-8270-104ECBA2B18E}" type="sibTrans" cxnId="{1367B9A9-E4E6-4135-B62C-9147D2F5B5CA}">
      <dgm:prSet/>
      <dgm:spPr/>
      <dgm:t>
        <a:bodyPr/>
        <a:lstStyle/>
        <a:p>
          <a:endParaRPr lang="en-US"/>
        </a:p>
      </dgm:t>
    </dgm:pt>
    <dgm:pt modelId="{4B0BE18B-5664-4130-B263-EA6B0B8FD18A}">
      <dgm:prSet/>
      <dgm:spPr>
        <a:solidFill>
          <a:schemeClr val="accent2"/>
        </a:solidFill>
      </dgm:spPr>
      <dgm:t>
        <a:bodyPr/>
        <a:lstStyle/>
        <a:p>
          <a:r>
            <a:rPr lang="en-US"/>
            <a:t>Resisting cell death</a:t>
          </a:r>
        </a:p>
      </dgm:t>
    </dgm:pt>
    <dgm:pt modelId="{3D4BDD04-1E1D-48CD-8DDE-672A924E84AE}" type="parTrans" cxnId="{29CF2BC9-23B7-4601-AF84-56F05FF1219B}">
      <dgm:prSet/>
      <dgm:spPr/>
      <dgm:t>
        <a:bodyPr/>
        <a:lstStyle/>
        <a:p>
          <a:endParaRPr lang="en-US"/>
        </a:p>
      </dgm:t>
    </dgm:pt>
    <dgm:pt modelId="{E2762659-AFF6-4DC6-B3E0-BB0BA9715806}" type="sibTrans" cxnId="{29CF2BC9-23B7-4601-AF84-56F05FF1219B}">
      <dgm:prSet/>
      <dgm:spPr/>
      <dgm:t>
        <a:bodyPr/>
        <a:lstStyle/>
        <a:p>
          <a:endParaRPr lang="en-US"/>
        </a:p>
      </dgm:t>
    </dgm:pt>
    <dgm:pt modelId="{866D51E3-7112-4D61-BB1F-0EF6CF720DCF}" type="pres">
      <dgm:prSet presAssocID="{30C3BAB2-ECFD-4E31-9AF1-061A7A12C563}" presName="diagram" presStyleCnt="0">
        <dgm:presLayoutVars>
          <dgm:dir/>
          <dgm:resizeHandles val="exact"/>
        </dgm:presLayoutVars>
      </dgm:prSet>
      <dgm:spPr/>
    </dgm:pt>
    <dgm:pt modelId="{375BDAE5-32D6-4328-A9AD-D60D7359DEE7}" type="pres">
      <dgm:prSet presAssocID="{C8C8B0AF-0D1F-4E86-9FEF-AC39316ED1C5}" presName="node" presStyleLbl="node1" presStyleIdx="0" presStyleCnt="6">
        <dgm:presLayoutVars>
          <dgm:bulletEnabled val="1"/>
        </dgm:presLayoutVars>
      </dgm:prSet>
      <dgm:spPr/>
    </dgm:pt>
    <dgm:pt modelId="{E98BC6D0-0061-4C47-B1EC-7639F99EC163}" type="pres">
      <dgm:prSet presAssocID="{DCF7ABCA-82A7-449C-B501-046EC61D97E7}" presName="sibTrans" presStyleCnt="0"/>
      <dgm:spPr/>
    </dgm:pt>
    <dgm:pt modelId="{0BDC64B1-EC10-465D-9023-A7B7286332E9}" type="pres">
      <dgm:prSet presAssocID="{DDFA46F3-F894-40DD-9FE3-90404009BEA0}" presName="node" presStyleLbl="node1" presStyleIdx="1" presStyleCnt="6">
        <dgm:presLayoutVars>
          <dgm:bulletEnabled val="1"/>
        </dgm:presLayoutVars>
      </dgm:prSet>
      <dgm:spPr/>
    </dgm:pt>
    <dgm:pt modelId="{48194909-10D0-44BD-AFCB-CFD3146DB789}" type="pres">
      <dgm:prSet presAssocID="{21FC27FB-C042-495E-9EFB-875DECA47FE0}" presName="sibTrans" presStyleCnt="0"/>
      <dgm:spPr/>
    </dgm:pt>
    <dgm:pt modelId="{9BAAF585-3A3D-4A3A-8A36-678DF36EE2C0}" type="pres">
      <dgm:prSet presAssocID="{DEF319F5-0995-417E-8BF9-1DF7C9B3EAC9}" presName="node" presStyleLbl="node1" presStyleIdx="2" presStyleCnt="6">
        <dgm:presLayoutVars>
          <dgm:bulletEnabled val="1"/>
        </dgm:presLayoutVars>
      </dgm:prSet>
      <dgm:spPr/>
    </dgm:pt>
    <dgm:pt modelId="{3E8A332E-8C98-4283-993B-FF3D105674AA}" type="pres">
      <dgm:prSet presAssocID="{D6D41520-4E74-43B8-AB37-18F4DE053B0F}" presName="sibTrans" presStyleCnt="0"/>
      <dgm:spPr/>
    </dgm:pt>
    <dgm:pt modelId="{D1BFF47E-18A4-42AD-9073-ED0F423EA163}" type="pres">
      <dgm:prSet presAssocID="{143C472B-903D-4DCF-96F8-AC282EF0B02C}" presName="node" presStyleLbl="node1" presStyleIdx="3" presStyleCnt="6">
        <dgm:presLayoutVars>
          <dgm:bulletEnabled val="1"/>
        </dgm:presLayoutVars>
      </dgm:prSet>
      <dgm:spPr/>
    </dgm:pt>
    <dgm:pt modelId="{46D34303-9350-4A31-856B-6C87C4576E73}" type="pres">
      <dgm:prSet presAssocID="{FCBCC738-B28C-426D-9CCF-2A20B35FBD62}" presName="sibTrans" presStyleCnt="0"/>
      <dgm:spPr/>
    </dgm:pt>
    <dgm:pt modelId="{2BB3497C-FD20-41CB-833C-FF2FAEF042C2}" type="pres">
      <dgm:prSet presAssocID="{53356564-9A02-4FE6-A946-D66845CAAC39}" presName="node" presStyleLbl="node1" presStyleIdx="4" presStyleCnt="6">
        <dgm:presLayoutVars>
          <dgm:bulletEnabled val="1"/>
        </dgm:presLayoutVars>
      </dgm:prSet>
      <dgm:spPr/>
    </dgm:pt>
    <dgm:pt modelId="{04A8E8CB-144F-4068-8CB4-BD0DC1768D21}" type="pres">
      <dgm:prSet presAssocID="{161B78FE-391A-4285-8270-104ECBA2B18E}" presName="sibTrans" presStyleCnt="0"/>
      <dgm:spPr/>
    </dgm:pt>
    <dgm:pt modelId="{F467EEC1-5C6F-483E-9822-7E2FC3F4BBDE}" type="pres">
      <dgm:prSet presAssocID="{4B0BE18B-5664-4130-B263-EA6B0B8FD18A}" presName="node" presStyleLbl="node1" presStyleIdx="5" presStyleCnt="6">
        <dgm:presLayoutVars>
          <dgm:bulletEnabled val="1"/>
        </dgm:presLayoutVars>
      </dgm:prSet>
      <dgm:spPr/>
    </dgm:pt>
  </dgm:ptLst>
  <dgm:cxnLst>
    <dgm:cxn modelId="{32854126-7DD6-4ED4-BC4E-125228C7401E}" type="presOf" srcId="{30C3BAB2-ECFD-4E31-9AF1-061A7A12C563}" destId="{866D51E3-7112-4D61-BB1F-0EF6CF720DCF}" srcOrd="0" destOrd="0" presId="urn:microsoft.com/office/officeart/2005/8/layout/default"/>
    <dgm:cxn modelId="{BBBE4F33-B633-437C-AFB9-46C4546186D4}" srcId="{30C3BAB2-ECFD-4E31-9AF1-061A7A12C563}" destId="{143C472B-903D-4DCF-96F8-AC282EF0B02C}" srcOrd="3" destOrd="0" parTransId="{3ABE7B6C-BD07-4F20-B319-D754A4FC27E4}" sibTransId="{FCBCC738-B28C-426D-9CCF-2A20B35FBD62}"/>
    <dgm:cxn modelId="{25592F71-8742-4F79-B822-263760C0F750}" type="presOf" srcId="{143C472B-903D-4DCF-96F8-AC282EF0B02C}" destId="{D1BFF47E-18A4-42AD-9073-ED0F423EA163}" srcOrd="0" destOrd="0" presId="urn:microsoft.com/office/officeart/2005/8/layout/default"/>
    <dgm:cxn modelId="{8AC2577B-9922-4667-A2B4-3BF433250FB0}" type="presOf" srcId="{4B0BE18B-5664-4130-B263-EA6B0B8FD18A}" destId="{F467EEC1-5C6F-483E-9822-7E2FC3F4BBDE}" srcOrd="0" destOrd="0" presId="urn:microsoft.com/office/officeart/2005/8/layout/default"/>
    <dgm:cxn modelId="{C3CAE48E-22EE-4B18-ACD1-73A28D37A93E}" srcId="{30C3BAB2-ECFD-4E31-9AF1-061A7A12C563}" destId="{DEF319F5-0995-417E-8BF9-1DF7C9B3EAC9}" srcOrd="2" destOrd="0" parTransId="{19137F2F-A03A-40D2-BED4-E386FFD76434}" sibTransId="{D6D41520-4E74-43B8-AB37-18F4DE053B0F}"/>
    <dgm:cxn modelId="{15794A97-A201-4D63-BE6F-6B8536C30A8D}" type="presOf" srcId="{53356564-9A02-4FE6-A946-D66845CAAC39}" destId="{2BB3497C-FD20-41CB-833C-FF2FAEF042C2}" srcOrd="0" destOrd="0" presId="urn:microsoft.com/office/officeart/2005/8/layout/default"/>
    <dgm:cxn modelId="{F98986A2-0F65-413B-959D-4F4A3B7F5F95}" type="presOf" srcId="{DDFA46F3-F894-40DD-9FE3-90404009BEA0}" destId="{0BDC64B1-EC10-465D-9023-A7B7286332E9}" srcOrd="0" destOrd="0" presId="urn:microsoft.com/office/officeart/2005/8/layout/default"/>
    <dgm:cxn modelId="{1367B9A9-E4E6-4135-B62C-9147D2F5B5CA}" srcId="{30C3BAB2-ECFD-4E31-9AF1-061A7A12C563}" destId="{53356564-9A02-4FE6-A946-D66845CAAC39}" srcOrd="4" destOrd="0" parTransId="{0336E602-617E-402A-9C22-A0E734B1B0BC}" sibTransId="{161B78FE-391A-4285-8270-104ECBA2B18E}"/>
    <dgm:cxn modelId="{03A001B6-A403-4995-B5E5-A9E8EA09DF68}" srcId="{30C3BAB2-ECFD-4E31-9AF1-061A7A12C563}" destId="{C8C8B0AF-0D1F-4E86-9FEF-AC39316ED1C5}" srcOrd="0" destOrd="0" parTransId="{BF0CA08D-0CDF-402E-A6AC-A8BE3944A9C1}" sibTransId="{DCF7ABCA-82A7-449C-B501-046EC61D97E7}"/>
    <dgm:cxn modelId="{EA386EBE-DD09-4179-9B54-1E51562D8C4B}" type="presOf" srcId="{DEF319F5-0995-417E-8BF9-1DF7C9B3EAC9}" destId="{9BAAF585-3A3D-4A3A-8A36-678DF36EE2C0}" srcOrd="0" destOrd="0" presId="urn:microsoft.com/office/officeart/2005/8/layout/default"/>
    <dgm:cxn modelId="{29CF2BC9-23B7-4601-AF84-56F05FF1219B}" srcId="{30C3BAB2-ECFD-4E31-9AF1-061A7A12C563}" destId="{4B0BE18B-5664-4130-B263-EA6B0B8FD18A}" srcOrd="5" destOrd="0" parTransId="{3D4BDD04-1E1D-48CD-8DDE-672A924E84AE}" sibTransId="{E2762659-AFF6-4DC6-B3E0-BB0BA9715806}"/>
    <dgm:cxn modelId="{BCACA3CB-7D29-4B71-96FC-F1B6C698787E}" type="presOf" srcId="{C8C8B0AF-0D1F-4E86-9FEF-AC39316ED1C5}" destId="{375BDAE5-32D6-4328-A9AD-D60D7359DEE7}" srcOrd="0" destOrd="0" presId="urn:microsoft.com/office/officeart/2005/8/layout/default"/>
    <dgm:cxn modelId="{844580D0-6B80-421B-876E-0CA9AACCC007}" srcId="{30C3BAB2-ECFD-4E31-9AF1-061A7A12C563}" destId="{DDFA46F3-F894-40DD-9FE3-90404009BEA0}" srcOrd="1" destOrd="0" parTransId="{1AC3C1C8-D2E3-46CE-BCAF-F8EC5D5EAEB5}" sibTransId="{21FC27FB-C042-495E-9EFB-875DECA47FE0}"/>
    <dgm:cxn modelId="{E067DC10-DB1A-4812-B0BA-346A0660D381}" type="presParOf" srcId="{866D51E3-7112-4D61-BB1F-0EF6CF720DCF}" destId="{375BDAE5-32D6-4328-A9AD-D60D7359DEE7}" srcOrd="0" destOrd="0" presId="urn:microsoft.com/office/officeart/2005/8/layout/default"/>
    <dgm:cxn modelId="{26C6DFDB-D4BC-42D7-A762-673C77B29B46}" type="presParOf" srcId="{866D51E3-7112-4D61-BB1F-0EF6CF720DCF}" destId="{E98BC6D0-0061-4C47-B1EC-7639F99EC163}" srcOrd="1" destOrd="0" presId="urn:microsoft.com/office/officeart/2005/8/layout/default"/>
    <dgm:cxn modelId="{B0EA6324-CD02-4771-90B3-3510F6863238}" type="presParOf" srcId="{866D51E3-7112-4D61-BB1F-0EF6CF720DCF}" destId="{0BDC64B1-EC10-465D-9023-A7B7286332E9}" srcOrd="2" destOrd="0" presId="urn:microsoft.com/office/officeart/2005/8/layout/default"/>
    <dgm:cxn modelId="{A41CE649-5285-429F-895D-AB61B9743C93}" type="presParOf" srcId="{866D51E3-7112-4D61-BB1F-0EF6CF720DCF}" destId="{48194909-10D0-44BD-AFCB-CFD3146DB789}" srcOrd="3" destOrd="0" presId="urn:microsoft.com/office/officeart/2005/8/layout/default"/>
    <dgm:cxn modelId="{B6D75595-A3CE-4AB4-9903-53E1BD7A9546}" type="presParOf" srcId="{866D51E3-7112-4D61-BB1F-0EF6CF720DCF}" destId="{9BAAF585-3A3D-4A3A-8A36-678DF36EE2C0}" srcOrd="4" destOrd="0" presId="urn:microsoft.com/office/officeart/2005/8/layout/default"/>
    <dgm:cxn modelId="{CAE6D8A7-E2EC-49C7-A188-482B4DC2355E}" type="presParOf" srcId="{866D51E3-7112-4D61-BB1F-0EF6CF720DCF}" destId="{3E8A332E-8C98-4283-993B-FF3D105674AA}" srcOrd="5" destOrd="0" presId="urn:microsoft.com/office/officeart/2005/8/layout/default"/>
    <dgm:cxn modelId="{471E773A-D49D-4102-A849-04F31AAFE74F}" type="presParOf" srcId="{866D51E3-7112-4D61-BB1F-0EF6CF720DCF}" destId="{D1BFF47E-18A4-42AD-9073-ED0F423EA163}" srcOrd="6" destOrd="0" presId="urn:microsoft.com/office/officeart/2005/8/layout/default"/>
    <dgm:cxn modelId="{B6BF607D-F28B-4810-8AD0-4D0EFD0A1DF3}" type="presParOf" srcId="{866D51E3-7112-4D61-BB1F-0EF6CF720DCF}" destId="{46D34303-9350-4A31-856B-6C87C4576E73}" srcOrd="7" destOrd="0" presId="urn:microsoft.com/office/officeart/2005/8/layout/default"/>
    <dgm:cxn modelId="{2D5E1BA0-0474-4F4F-A5D2-C34C7AFC1714}" type="presParOf" srcId="{866D51E3-7112-4D61-BB1F-0EF6CF720DCF}" destId="{2BB3497C-FD20-41CB-833C-FF2FAEF042C2}" srcOrd="8" destOrd="0" presId="urn:microsoft.com/office/officeart/2005/8/layout/default"/>
    <dgm:cxn modelId="{C516089A-5677-4EC6-B056-F4EF94AA98AF}" type="presParOf" srcId="{866D51E3-7112-4D61-BB1F-0EF6CF720DCF}" destId="{04A8E8CB-144F-4068-8CB4-BD0DC1768D21}" srcOrd="9" destOrd="0" presId="urn:microsoft.com/office/officeart/2005/8/layout/default"/>
    <dgm:cxn modelId="{105F22C5-6A1F-4611-8D9A-3C1B8B5EF67E}" type="presParOf" srcId="{866D51E3-7112-4D61-BB1F-0EF6CF720DCF}" destId="{F467EEC1-5C6F-483E-9822-7E2FC3F4BBD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CC32F8-4FE4-4489-A774-359E653866B8}"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90B988F-CA88-4900-84C3-1E55486B62C7}">
      <dgm:prSet/>
      <dgm:spPr/>
      <dgm:t>
        <a:bodyPr/>
        <a:lstStyle/>
        <a:p>
          <a:pPr>
            <a:lnSpc>
              <a:spcPct val="100000"/>
            </a:lnSpc>
            <a:defRPr cap="all"/>
          </a:pPr>
          <a:r>
            <a:rPr lang="en-US"/>
            <a:t>Let fresh air in.</a:t>
          </a:r>
        </a:p>
      </dgm:t>
    </dgm:pt>
    <dgm:pt modelId="{0FB48BCB-52F5-4EDA-BA05-456A94CD19F9}" type="parTrans" cxnId="{A5F22857-E765-4C43-96E7-04696586D9DE}">
      <dgm:prSet/>
      <dgm:spPr/>
      <dgm:t>
        <a:bodyPr/>
        <a:lstStyle/>
        <a:p>
          <a:endParaRPr lang="en-US"/>
        </a:p>
      </dgm:t>
    </dgm:pt>
    <dgm:pt modelId="{D7099787-7478-47BE-A15F-A50B2604B2FF}" type="sibTrans" cxnId="{A5F22857-E765-4C43-96E7-04696586D9DE}">
      <dgm:prSet/>
      <dgm:spPr/>
      <dgm:t>
        <a:bodyPr/>
        <a:lstStyle/>
        <a:p>
          <a:endParaRPr lang="en-US"/>
        </a:p>
      </dgm:t>
    </dgm:pt>
    <dgm:pt modelId="{AB013EE3-028A-4560-9FFD-7125A372C9E5}">
      <dgm:prSet/>
      <dgm:spPr/>
      <dgm:t>
        <a:bodyPr/>
        <a:lstStyle/>
        <a:p>
          <a:pPr>
            <a:lnSpc>
              <a:spcPct val="100000"/>
            </a:lnSpc>
            <a:defRPr cap="all"/>
          </a:pPr>
          <a:r>
            <a:rPr lang="en-US"/>
            <a:t>Clean with care.</a:t>
          </a:r>
        </a:p>
      </dgm:t>
    </dgm:pt>
    <dgm:pt modelId="{E5363764-FEAA-41A3-863D-1A638D67EF20}" type="parTrans" cxnId="{2BD604F8-69DB-4F8F-A576-31036F637BEC}">
      <dgm:prSet/>
      <dgm:spPr/>
      <dgm:t>
        <a:bodyPr/>
        <a:lstStyle/>
        <a:p>
          <a:endParaRPr lang="en-US"/>
        </a:p>
      </dgm:t>
    </dgm:pt>
    <dgm:pt modelId="{FA76381A-7684-4CFB-AA56-7CAA91E73845}" type="sibTrans" cxnId="{2BD604F8-69DB-4F8F-A576-31036F637BEC}">
      <dgm:prSet/>
      <dgm:spPr/>
      <dgm:t>
        <a:bodyPr/>
        <a:lstStyle/>
        <a:p>
          <a:endParaRPr lang="en-US"/>
        </a:p>
      </dgm:t>
    </dgm:pt>
    <dgm:pt modelId="{8F833AC0-A69B-4ECB-95D2-1DC121A59592}">
      <dgm:prSet/>
      <dgm:spPr/>
      <dgm:t>
        <a:bodyPr/>
        <a:lstStyle/>
        <a:p>
          <a:pPr>
            <a:lnSpc>
              <a:spcPct val="100000"/>
            </a:lnSpc>
            <a:defRPr cap="all"/>
          </a:pPr>
          <a:r>
            <a:rPr lang="en-US"/>
            <a:t>Store chemicals carefully.</a:t>
          </a:r>
        </a:p>
      </dgm:t>
    </dgm:pt>
    <dgm:pt modelId="{035F364F-9D54-44E5-AB0E-7BA4A0A83F0A}" type="parTrans" cxnId="{9C34A0A5-D105-472D-88BA-44DF7042F1DF}">
      <dgm:prSet/>
      <dgm:spPr/>
      <dgm:t>
        <a:bodyPr/>
        <a:lstStyle/>
        <a:p>
          <a:endParaRPr lang="en-US"/>
        </a:p>
      </dgm:t>
    </dgm:pt>
    <dgm:pt modelId="{F12978B4-E5D7-48C6-90FD-654EF713BCFA}" type="sibTrans" cxnId="{9C34A0A5-D105-472D-88BA-44DF7042F1DF}">
      <dgm:prSet/>
      <dgm:spPr/>
      <dgm:t>
        <a:bodyPr/>
        <a:lstStyle/>
        <a:p>
          <a:endParaRPr lang="en-US"/>
        </a:p>
      </dgm:t>
    </dgm:pt>
    <dgm:pt modelId="{7F380262-2F24-4411-8765-2DE1F701E78F}">
      <dgm:prSet/>
      <dgm:spPr/>
      <dgm:t>
        <a:bodyPr/>
        <a:lstStyle/>
        <a:p>
          <a:pPr>
            <a:lnSpc>
              <a:spcPct val="100000"/>
            </a:lnSpc>
            <a:defRPr cap="all"/>
          </a:pPr>
          <a:r>
            <a:rPr lang="en-US"/>
            <a:t>Limit smoke exposure.</a:t>
          </a:r>
        </a:p>
      </dgm:t>
    </dgm:pt>
    <dgm:pt modelId="{E2BEDDDE-F341-41A6-B091-F666545155CB}" type="parTrans" cxnId="{A5778FF8-2C76-4676-ADAE-5163E3A44BE2}">
      <dgm:prSet/>
      <dgm:spPr/>
      <dgm:t>
        <a:bodyPr/>
        <a:lstStyle/>
        <a:p>
          <a:endParaRPr lang="en-US"/>
        </a:p>
      </dgm:t>
    </dgm:pt>
    <dgm:pt modelId="{3DD60B92-E4A8-44BA-98DE-F583DAC93989}" type="sibTrans" cxnId="{A5778FF8-2C76-4676-ADAE-5163E3A44BE2}">
      <dgm:prSet/>
      <dgm:spPr/>
      <dgm:t>
        <a:bodyPr/>
        <a:lstStyle/>
        <a:p>
          <a:endParaRPr lang="en-US"/>
        </a:p>
      </dgm:t>
    </dgm:pt>
    <dgm:pt modelId="{0BA31E2C-92CF-4ECB-8276-5F9778C2A7CD}">
      <dgm:prSet/>
      <dgm:spPr/>
      <dgm:t>
        <a:bodyPr/>
        <a:lstStyle/>
        <a:p>
          <a:pPr>
            <a:lnSpc>
              <a:spcPct val="100000"/>
            </a:lnSpc>
            <a:defRPr cap="all"/>
          </a:pPr>
          <a:r>
            <a:rPr lang="en-US"/>
            <a:t>Shop smart</a:t>
          </a:r>
        </a:p>
      </dgm:t>
    </dgm:pt>
    <dgm:pt modelId="{A1B42F0A-C4A7-409B-8525-4336F9031C40}" type="parTrans" cxnId="{C853AE16-E21C-4A44-9BA0-60BAC0C9F93A}">
      <dgm:prSet/>
      <dgm:spPr/>
      <dgm:t>
        <a:bodyPr/>
        <a:lstStyle/>
        <a:p>
          <a:endParaRPr lang="en-US"/>
        </a:p>
      </dgm:t>
    </dgm:pt>
    <dgm:pt modelId="{FD9070B4-533A-421C-BFDC-78A1EE4C66D9}" type="sibTrans" cxnId="{C853AE16-E21C-4A44-9BA0-60BAC0C9F93A}">
      <dgm:prSet/>
      <dgm:spPr/>
      <dgm:t>
        <a:bodyPr/>
        <a:lstStyle/>
        <a:p>
          <a:endParaRPr lang="en-US"/>
        </a:p>
      </dgm:t>
    </dgm:pt>
    <dgm:pt modelId="{AF1C2D9A-98A0-483C-BEF0-DC8EF69648ED}">
      <dgm:prSet/>
      <dgm:spPr/>
      <dgm:t>
        <a:bodyPr/>
        <a:lstStyle/>
        <a:p>
          <a:pPr>
            <a:lnSpc>
              <a:spcPct val="100000"/>
            </a:lnSpc>
            <a:defRPr cap="all"/>
          </a:pPr>
          <a:r>
            <a:rPr lang="en-US" dirty="0"/>
            <a:t>Avoid exposures</a:t>
          </a:r>
        </a:p>
      </dgm:t>
    </dgm:pt>
    <dgm:pt modelId="{B4246852-65C4-44C9-9419-5022513343EC}" type="parTrans" cxnId="{13DEC41D-3DDE-436C-A031-ED4CA8E2613F}">
      <dgm:prSet/>
      <dgm:spPr/>
      <dgm:t>
        <a:bodyPr/>
        <a:lstStyle/>
        <a:p>
          <a:endParaRPr lang="en-US"/>
        </a:p>
      </dgm:t>
    </dgm:pt>
    <dgm:pt modelId="{A62A92A4-1EA5-447D-9781-5CD456C7DFA6}" type="sibTrans" cxnId="{13DEC41D-3DDE-436C-A031-ED4CA8E2613F}">
      <dgm:prSet/>
      <dgm:spPr/>
      <dgm:t>
        <a:bodyPr/>
        <a:lstStyle/>
        <a:p>
          <a:endParaRPr lang="en-US"/>
        </a:p>
      </dgm:t>
    </dgm:pt>
    <dgm:pt modelId="{BE87DC2D-A51B-4BAD-AFF2-9A53895D065A}" type="pres">
      <dgm:prSet presAssocID="{AACC32F8-4FE4-4489-A774-359E653866B8}" presName="root" presStyleCnt="0">
        <dgm:presLayoutVars>
          <dgm:dir/>
          <dgm:resizeHandles val="exact"/>
        </dgm:presLayoutVars>
      </dgm:prSet>
      <dgm:spPr/>
    </dgm:pt>
    <dgm:pt modelId="{3586029B-23D5-4BAE-9E25-34307B74C117}" type="pres">
      <dgm:prSet presAssocID="{690B988F-CA88-4900-84C3-1E55486B62C7}" presName="compNode" presStyleCnt="0"/>
      <dgm:spPr/>
    </dgm:pt>
    <dgm:pt modelId="{73D28A49-4A29-444C-867D-392345E04C1E}" type="pres">
      <dgm:prSet presAssocID="{690B988F-CA88-4900-84C3-1E55486B62C7}" presName="iconBgRect" presStyleLbl="bgShp" presStyleIdx="0" presStyleCnt="6"/>
      <dgm:spPr>
        <a:prstGeom prst="round2DiagRect">
          <a:avLst>
            <a:gd name="adj1" fmla="val 29727"/>
            <a:gd name="adj2" fmla="val 0"/>
          </a:avLst>
        </a:prstGeom>
      </dgm:spPr>
    </dgm:pt>
    <dgm:pt modelId="{DB16E267-5FF2-462E-8000-825BC6249CA1}" type="pres">
      <dgm:prSet presAssocID="{690B988F-CA88-4900-84C3-1E55486B62C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Windy with solid fill"/>
        </a:ext>
      </dgm:extLst>
    </dgm:pt>
    <dgm:pt modelId="{871123F0-D56E-455D-B833-DC547F90B5E3}" type="pres">
      <dgm:prSet presAssocID="{690B988F-CA88-4900-84C3-1E55486B62C7}" presName="spaceRect" presStyleCnt="0"/>
      <dgm:spPr/>
    </dgm:pt>
    <dgm:pt modelId="{816F1C84-A936-4A9C-A891-BD2C75A5A708}" type="pres">
      <dgm:prSet presAssocID="{690B988F-CA88-4900-84C3-1E55486B62C7}" presName="textRect" presStyleLbl="revTx" presStyleIdx="0" presStyleCnt="6">
        <dgm:presLayoutVars>
          <dgm:chMax val="1"/>
          <dgm:chPref val="1"/>
        </dgm:presLayoutVars>
      </dgm:prSet>
      <dgm:spPr/>
    </dgm:pt>
    <dgm:pt modelId="{54664F82-273D-4C06-971F-72146D86D025}" type="pres">
      <dgm:prSet presAssocID="{D7099787-7478-47BE-A15F-A50B2604B2FF}" presName="sibTrans" presStyleCnt="0"/>
      <dgm:spPr/>
    </dgm:pt>
    <dgm:pt modelId="{E6ED9E26-B7DB-42EE-8529-31118804999C}" type="pres">
      <dgm:prSet presAssocID="{AB013EE3-028A-4560-9FFD-7125A372C9E5}" presName="compNode" presStyleCnt="0"/>
      <dgm:spPr/>
    </dgm:pt>
    <dgm:pt modelId="{5765B88F-85AE-4C2D-BA62-4F6064830CC7}" type="pres">
      <dgm:prSet presAssocID="{AB013EE3-028A-4560-9FFD-7125A372C9E5}" presName="iconBgRect" presStyleLbl="bgShp" presStyleIdx="1" presStyleCnt="6"/>
      <dgm:spPr>
        <a:prstGeom prst="round2DiagRect">
          <a:avLst>
            <a:gd name="adj1" fmla="val 29727"/>
            <a:gd name="adj2" fmla="val 0"/>
          </a:avLst>
        </a:prstGeom>
      </dgm:spPr>
    </dgm:pt>
    <dgm:pt modelId="{66C7AE17-1B00-4D26-916B-519D58658C5E}" type="pres">
      <dgm:prSet presAssocID="{AB013EE3-028A-4560-9FFD-7125A372C9E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ink"/>
        </a:ext>
      </dgm:extLst>
    </dgm:pt>
    <dgm:pt modelId="{AE59B6C3-8360-4980-857E-9FEEEF4446BC}" type="pres">
      <dgm:prSet presAssocID="{AB013EE3-028A-4560-9FFD-7125A372C9E5}" presName="spaceRect" presStyleCnt="0"/>
      <dgm:spPr/>
    </dgm:pt>
    <dgm:pt modelId="{99A40091-27E2-4BB2-B2D6-34B85DD092DE}" type="pres">
      <dgm:prSet presAssocID="{AB013EE3-028A-4560-9FFD-7125A372C9E5}" presName="textRect" presStyleLbl="revTx" presStyleIdx="1" presStyleCnt="6">
        <dgm:presLayoutVars>
          <dgm:chMax val="1"/>
          <dgm:chPref val="1"/>
        </dgm:presLayoutVars>
      </dgm:prSet>
      <dgm:spPr/>
    </dgm:pt>
    <dgm:pt modelId="{D8E0C81F-5C3E-4975-AF6E-A2A444CAA527}" type="pres">
      <dgm:prSet presAssocID="{FA76381A-7684-4CFB-AA56-7CAA91E73845}" presName="sibTrans" presStyleCnt="0"/>
      <dgm:spPr/>
    </dgm:pt>
    <dgm:pt modelId="{10A0085A-06FB-4FAF-9051-27104E7B228A}" type="pres">
      <dgm:prSet presAssocID="{8F833AC0-A69B-4ECB-95D2-1DC121A59592}" presName="compNode" presStyleCnt="0"/>
      <dgm:spPr/>
    </dgm:pt>
    <dgm:pt modelId="{F9E535B2-5780-4555-851F-13FF38B3ED92}" type="pres">
      <dgm:prSet presAssocID="{8F833AC0-A69B-4ECB-95D2-1DC121A59592}" presName="iconBgRect" presStyleLbl="bgShp" presStyleIdx="2" presStyleCnt="6"/>
      <dgm:spPr>
        <a:prstGeom prst="round2DiagRect">
          <a:avLst>
            <a:gd name="adj1" fmla="val 29727"/>
            <a:gd name="adj2" fmla="val 0"/>
          </a:avLst>
        </a:prstGeom>
      </dgm:spPr>
    </dgm:pt>
    <dgm:pt modelId="{AF75429D-EF57-4217-A6E9-FD8B23B544DF}" type="pres">
      <dgm:prSet presAssocID="{8F833AC0-A69B-4ECB-95D2-1DC121A59592}"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lask"/>
        </a:ext>
      </dgm:extLst>
    </dgm:pt>
    <dgm:pt modelId="{3851C41F-6EC7-447C-BB9B-AF5112CBC05B}" type="pres">
      <dgm:prSet presAssocID="{8F833AC0-A69B-4ECB-95D2-1DC121A59592}" presName="spaceRect" presStyleCnt="0"/>
      <dgm:spPr/>
    </dgm:pt>
    <dgm:pt modelId="{D7D4B8A9-FECE-42C6-9ED5-CF28E2C4233D}" type="pres">
      <dgm:prSet presAssocID="{8F833AC0-A69B-4ECB-95D2-1DC121A59592}" presName="textRect" presStyleLbl="revTx" presStyleIdx="2" presStyleCnt="6">
        <dgm:presLayoutVars>
          <dgm:chMax val="1"/>
          <dgm:chPref val="1"/>
        </dgm:presLayoutVars>
      </dgm:prSet>
      <dgm:spPr/>
    </dgm:pt>
    <dgm:pt modelId="{368C9868-69B9-4B76-B57E-C7217E982AB3}" type="pres">
      <dgm:prSet presAssocID="{F12978B4-E5D7-48C6-90FD-654EF713BCFA}" presName="sibTrans" presStyleCnt="0"/>
      <dgm:spPr/>
    </dgm:pt>
    <dgm:pt modelId="{A4D05726-9620-496D-A842-ABD44AE02FFE}" type="pres">
      <dgm:prSet presAssocID="{7F380262-2F24-4411-8765-2DE1F701E78F}" presName="compNode" presStyleCnt="0"/>
      <dgm:spPr/>
    </dgm:pt>
    <dgm:pt modelId="{AAE7D677-68C9-4F67-8D00-3D1B59D8B829}" type="pres">
      <dgm:prSet presAssocID="{7F380262-2F24-4411-8765-2DE1F701E78F}" presName="iconBgRect" presStyleLbl="bgShp" presStyleIdx="3" presStyleCnt="6"/>
      <dgm:spPr>
        <a:prstGeom prst="round2DiagRect">
          <a:avLst>
            <a:gd name="adj1" fmla="val 29727"/>
            <a:gd name="adj2" fmla="val 0"/>
          </a:avLst>
        </a:prstGeom>
      </dgm:spPr>
    </dgm:pt>
    <dgm:pt modelId="{E6CC02B6-9C10-4B72-893C-3803AD5B2265}" type="pres">
      <dgm:prSet presAssocID="{7F380262-2F24-4411-8765-2DE1F701E78F}"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moking"/>
        </a:ext>
      </dgm:extLst>
    </dgm:pt>
    <dgm:pt modelId="{8F125556-3E69-4967-8BC2-7B44C06C4943}" type="pres">
      <dgm:prSet presAssocID="{7F380262-2F24-4411-8765-2DE1F701E78F}" presName="spaceRect" presStyleCnt="0"/>
      <dgm:spPr/>
    </dgm:pt>
    <dgm:pt modelId="{9366B015-94CE-4920-B009-BAD721A3392C}" type="pres">
      <dgm:prSet presAssocID="{7F380262-2F24-4411-8765-2DE1F701E78F}" presName="textRect" presStyleLbl="revTx" presStyleIdx="3" presStyleCnt="6">
        <dgm:presLayoutVars>
          <dgm:chMax val="1"/>
          <dgm:chPref val="1"/>
        </dgm:presLayoutVars>
      </dgm:prSet>
      <dgm:spPr/>
    </dgm:pt>
    <dgm:pt modelId="{4069B877-07F9-4233-8EC6-8CBA07C523DE}" type="pres">
      <dgm:prSet presAssocID="{3DD60B92-E4A8-44BA-98DE-F583DAC93989}" presName="sibTrans" presStyleCnt="0"/>
      <dgm:spPr/>
    </dgm:pt>
    <dgm:pt modelId="{8EFDE5CC-0E2F-411B-A71F-32E271A97204}" type="pres">
      <dgm:prSet presAssocID="{0BA31E2C-92CF-4ECB-8276-5F9778C2A7CD}" presName="compNode" presStyleCnt="0"/>
      <dgm:spPr/>
    </dgm:pt>
    <dgm:pt modelId="{3AF0F6C2-5F31-4865-84E9-BF096A4F9E61}" type="pres">
      <dgm:prSet presAssocID="{0BA31E2C-92CF-4ECB-8276-5F9778C2A7CD}" presName="iconBgRect" presStyleLbl="bgShp" presStyleIdx="4" presStyleCnt="6"/>
      <dgm:spPr>
        <a:prstGeom prst="round2DiagRect">
          <a:avLst>
            <a:gd name="adj1" fmla="val 29727"/>
            <a:gd name="adj2" fmla="val 0"/>
          </a:avLst>
        </a:prstGeom>
      </dgm:spPr>
    </dgm:pt>
    <dgm:pt modelId="{8E951CB2-5FA2-4E9E-9B86-89B223D203FF}" type="pres">
      <dgm:prSet presAssocID="{0BA31E2C-92CF-4ECB-8276-5F9778C2A7C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Shopping bag with solid fill"/>
        </a:ext>
      </dgm:extLst>
    </dgm:pt>
    <dgm:pt modelId="{DCBD4572-489B-4957-A972-A3EF5C564586}" type="pres">
      <dgm:prSet presAssocID="{0BA31E2C-92CF-4ECB-8276-5F9778C2A7CD}" presName="spaceRect" presStyleCnt="0"/>
      <dgm:spPr/>
    </dgm:pt>
    <dgm:pt modelId="{D9997B10-012A-4FCE-9933-55BAED20BE14}" type="pres">
      <dgm:prSet presAssocID="{0BA31E2C-92CF-4ECB-8276-5F9778C2A7CD}" presName="textRect" presStyleLbl="revTx" presStyleIdx="4" presStyleCnt="6">
        <dgm:presLayoutVars>
          <dgm:chMax val="1"/>
          <dgm:chPref val="1"/>
        </dgm:presLayoutVars>
      </dgm:prSet>
      <dgm:spPr/>
    </dgm:pt>
    <dgm:pt modelId="{4FD5BBB4-515F-43BC-9088-AB1659B03907}" type="pres">
      <dgm:prSet presAssocID="{FD9070B4-533A-421C-BFDC-78A1EE4C66D9}" presName="sibTrans" presStyleCnt="0"/>
      <dgm:spPr/>
    </dgm:pt>
    <dgm:pt modelId="{C0B65F78-8072-403B-AF5C-F578D1D5A1A0}" type="pres">
      <dgm:prSet presAssocID="{AF1C2D9A-98A0-483C-BEF0-DC8EF69648ED}" presName="compNode" presStyleCnt="0"/>
      <dgm:spPr/>
    </dgm:pt>
    <dgm:pt modelId="{571667F7-001F-43B2-91B8-742AB25143AA}" type="pres">
      <dgm:prSet presAssocID="{AF1C2D9A-98A0-483C-BEF0-DC8EF69648ED}" presName="iconBgRect" presStyleLbl="bgShp" presStyleIdx="5" presStyleCnt="6"/>
      <dgm:spPr>
        <a:prstGeom prst="round2DiagRect">
          <a:avLst>
            <a:gd name="adj1" fmla="val 29727"/>
            <a:gd name="adj2" fmla="val 0"/>
          </a:avLst>
        </a:prstGeom>
      </dgm:spPr>
    </dgm:pt>
    <dgm:pt modelId="{1C4A2427-8EF8-430B-A7E0-375CE4943163}" type="pres">
      <dgm:prSet presAssocID="{AF1C2D9A-98A0-483C-BEF0-DC8EF69648E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Pregnant lady outline"/>
        </a:ext>
      </dgm:extLst>
    </dgm:pt>
    <dgm:pt modelId="{61784835-FC0E-4DD9-9A4B-B86FC47F9466}" type="pres">
      <dgm:prSet presAssocID="{AF1C2D9A-98A0-483C-BEF0-DC8EF69648ED}" presName="spaceRect" presStyleCnt="0"/>
      <dgm:spPr/>
    </dgm:pt>
    <dgm:pt modelId="{5116E236-4662-471E-90C1-B64AB9B424A6}" type="pres">
      <dgm:prSet presAssocID="{AF1C2D9A-98A0-483C-BEF0-DC8EF69648ED}" presName="textRect" presStyleLbl="revTx" presStyleIdx="5" presStyleCnt="6">
        <dgm:presLayoutVars>
          <dgm:chMax val="1"/>
          <dgm:chPref val="1"/>
        </dgm:presLayoutVars>
      </dgm:prSet>
      <dgm:spPr/>
    </dgm:pt>
  </dgm:ptLst>
  <dgm:cxnLst>
    <dgm:cxn modelId="{C853AE16-E21C-4A44-9BA0-60BAC0C9F93A}" srcId="{AACC32F8-4FE4-4489-A774-359E653866B8}" destId="{0BA31E2C-92CF-4ECB-8276-5F9778C2A7CD}" srcOrd="4" destOrd="0" parTransId="{A1B42F0A-C4A7-409B-8525-4336F9031C40}" sibTransId="{FD9070B4-533A-421C-BFDC-78A1EE4C66D9}"/>
    <dgm:cxn modelId="{13DEC41D-3DDE-436C-A031-ED4CA8E2613F}" srcId="{AACC32F8-4FE4-4489-A774-359E653866B8}" destId="{AF1C2D9A-98A0-483C-BEF0-DC8EF69648ED}" srcOrd="5" destOrd="0" parTransId="{B4246852-65C4-44C9-9419-5022513343EC}" sibTransId="{A62A92A4-1EA5-447D-9781-5CD456C7DFA6}"/>
    <dgm:cxn modelId="{30222337-3AB7-463F-B343-2F1632E608A0}" type="presOf" srcId="{AACC32F8-4FE4-4489-A774-359E653866B8}" destId="{BE87DC2D-A51B-4BAD-AFF2-9A53895D065A}" srcOrd="0" destOrd="0" presId="urn:microsoft.com/office/officeart/2018/5/layout/IconLeafLabelList"/>
    <dgm:cxn modelId="{228E254D-02A7-46DA-824C-44DCED2BD4CB}" type="presOf" srcId="{690B988F-CA88-4900-84C3-1E55486B62C7}" destId="{816F1C84-A936-4A9C-A891-BD2C75A5A708}" srcOrd="0" destOrd="0" presId="urn:microsoft.com/office/officeart/2018/5/layout/IconLeafLabelList"/>
    <dgm:cxn modelId="{A5F22857-E765-4C43-96E7-04696586D9DE}" srcId="{AACC32F8-4FE4-4489-A774-359E653866B8}" destId="{690B988F-CA88-4900-84C3-1E55486B62C7}" srcOrd="0" destOrd="0" parTransId="{0FB48BCB-52F5-4EDA-BA05-456A94CD19F9}" sibTransId="{D7099787-7478-47BE-A15F-A50B2604B2FF}"/>
    <dgm:cxn modelId="{E8CBA361-16E1-45BB-BD9B-1A2F4A141C5C}" type="presOf" srcId="{AF1C2D9A-98A0-483C-BEF0-DC8EF69648ED}" destId="{5116E236-4662-471E-90C1-B64AB9B424A6}" srcOrd="0" destOrd="0" presId="urn:microsoft.com/office/officeart/2018/5/layout/IconLeafLabelList"/>
    <dgm:cxn modelId="{6F2A878A-4F1B-4421-B921-379FA4A214BF}" type="presOf" srcId="{0BA31E2C-92CF-4ECB-8276-5F9778C2A7CD}" destId="{D9997B10-012A-4FCE-9933-55BAED20BE14}" srcOrd="0" destOrd="0" presId="urn:microsoft.com/office/officeart/2018/5/layout/IconLeafLabelList"/>
    <dgm:cxn modelId="{9C34A0A5-D105-472D-88BA-44DF7042F1DF}" srcId="{AACC32F8-4FE4-4489-A774-359E653866B8}" destId="{8F833AC0-A69B-4ECB-95D2-1DC121A59592}" srcOrd="2" destOrd="0" parTransId="{035F364F-9D54-44E5-AB0E-7BA4A0A83F0A}" sibTransId="{F12978B4-E5D7-48C6-90FD-654EF713BCFA}"/>
    <dgm:cxn modelId="{E52771C4-3B9B-4780-BF8C-03CF9B06314B}" type="presOf" srcId="{8F833AC0-A69B-4ECB-95D2-1DC121A59592}" destId="{D7D4B8A9-FECE-42C6-9ED5-CF28E2C4233D}" srcOrd="0" destOrd="0" presId="urn:microsoft.com/office/officeart/2018/5/layout/IconLeafLabelList"/>
    <dgm:cxn modelId="{D2A76CF3-7994-4D35-8C6A-B5BDBE2B3A82}" type="presOf" srcId="{7F380262-2F24-4411-8765-2DE1F701E78F}" destId="{9366B015-94CE-4920-B009-BAD721A3392C}" srcOrd="0" destOrd="0" presId="urn:microsoft.com/office/officeart/2018/5/layout/IconLeafLabelList"/>
    <dgm:cxn modelId="{2BD604F8-69DB-4F8F-A576-31036F637BEC}" srcId="{AACC32F8-4FE4-4489-A774-359E653866B8}" destId="{AB013EE3-028A-4560-9FFD-7125A372C9E5}" srcOrd="1" destOrd="0" parTransId="{E5363764-FEAA-41A3-863D-1A638D67EF20}" sibTransId="{FA76381A-7684-4CFB-AA56-7CAA91E73845}"/>
    <dgm:cxn modelId="{A5778FF8-2C76-4676-ADAE-5163E3A44BE2}" srcId="{AACC32F8-4FE4-4489-A774-359E653866B8}" destId="{7F380262-2F24-4411-8765-2DE1F701E78F}" srcOrd="3" destOrd="0" parTransId="{E2BEDDDE-F341-41A6-B091-F666545155CB}" sibTransId="{3DD60B92-E4A8-44BA-98DE-F583DAC93989}"/>
    <dgm:cxn modelId="{3688BBF9-C1F4-4200-8D4F-17F516418F6C}" type="presOf" srcId="{AB013EE3-028A-4560-9FFD-7125A372C9E5}" destId="{99A40091-27E2-4BB2-B2D6-34B85DD092DE}" srcOrd="0" destOrd="0" presId="urn:microsoft.com/office/officeart/2018/5/layout/IconLeafLabelList"/>
    <dgm:cxn modelId="{D1BA6FC3-77B9-43B4-A2A7-86C57FF6A156}" type="presParOf" srcId="{BE87DC2D-A51B-4BAD-AFF2-9A53895D065A}" destId="{3586029B-23D5-4BAE-9E25-34307B74C117}" srcOrd="0" destOrd="0" presId="urn:microsoft.com/office/officeart/2018/5/layout/IconLeafLabelList"/>
    <dgm:cxn modelId="{6E7BD0FE-E8D2-4F58-AB08-24F33B8989C4}" type="presParOf" srcId="{3586029B-23D5-4BAE-9E25-34307B74C117}" destId="{73D28A49-4A29-444C-867D-392345E04C1E}" srcOrd="0" destOrd="0" presId="urn:microsoft.com/office/officeart/2018/5/layout/IconLeafLabelList"/>
    <dgm:cxn modelId="{B4A1C9CB-84F7-40A5-9B20-A945544DDEA3}" type="presParOf" srcId="{3586029B-23D5-4BAE-9E25-34307B74C117}" destId="{DB16E267-5FF2-462E-8000-825BC6249CA1}" srcOrd="1" destOrd="0" presId="urn:microsoft.com/office/officeart/2018/5/layout/IconLeafLabelList"/>
    <dgm:cxn modelId="{1B34B03D-9A38-4F28-B25C-C10024553395}" type="presParOf" srcId="{3586029B-23D5-4BAE-9E25-34307B74C117}" destId="{871123F0-D56E-455D-B833-DC547F90B5E3}" srcOrd="2" destOrd="0" presId="urn:microsoft.com/office/officeart/2018/5/layout/IconLeafLabelList"/>
    <dgm:cxn modelId="{96E249EE-AE07-44F2-9773-6FCE52F1028A}" type="presParOf" srcId="{3586029B-23D5-4BAE-9E25-34307B74C117}" destId="{816F1C84-A936-4A9C-A891-BD2C75A5A708}" srcOrd="3" destOrd="0" presId="urn:microsoft.com/office/officeart/2018/5/layout/IconLeafLabelList"/>
    <dgm:cxn modelId="{51D502BB-C414-4F89-9A85-55DBC3CED0A4}" type="presParOf" srcId="{BE87DC2D-A51B-4BAD-AFF2-9A53895D065A}" destId="{54664F82-273D-4C06-971F-72146D86D025}" srcOrd="1" destOrd="0" presId="urn:microsoft.com/office/officeart/2018/5/layout/IconLeafLabelList"/>
    <dgm:cxn modelId="{38411DC5-5709-4393-BABC-4947456F5018}" type="presParOf" srcId="{BE87DC2D-A51B-4BAD-AFF2-9A53895D065A}" destId="{E6ED9E26-B7DB-42EE-8529-31118804999C}" srcOrd="2" destOrd="0" presId="urn:microsoft.com/office/officeart/2018/5/layout/IconLeafLabelList"/>
    <dgm:cxn modelId="{211BABEE-FAE4-4564-A4F6-F77F2F04871D}" type="presParOf" srcId="{E6ED9E26-B7DB-42EE-8529-31118804999C}" destId="{5765B88F-85AE-4C2D-BA62-4F6064830CC7}" srcOrd="0" destOrd="0" presId="urn:microsoft.com/office/officeart/2018/5/layout/IconLeafLabelList"/>
    <dgm:cxn modelId="{08787C8B-CC64-4E74-BDC2-228427B18A39}" type="presParOf" srcId="{E6ED9E26-B7DB-42EE-8529-31118804999C}" destId="{66C7AE17-1B00-4D26-916B-519D58658C5E}" srcOrd="1" destOrd="0" presId="urn:microsoft.com/office/officeart/2018/5/layout/IconLeafLabelList"/>
    <dgm:cxn modelId="{325A32D4-24EC-4F71-8D3D-134C101E41A9}" type="presParOf" srcId="{E6ED9E26-B7DB-42EE-8529-31118804999C}" destId="{AE59B6C3-8360-4980-857E-9FEEEF4446BC}" srcOrd="2" destOrd="0" presId="urn:microsoft.com/office/officeart/2018/5/layout/IconLeafLabelList"/>
    <dgm:cxn modelId="{52C813A3-E1E4-4720-A8DB-9F06A8EB532D}" type="presParOf" srcId="{E6ED9E26-B7DB-42EE-8529-31118804999C}" destId="{99A40091-27E2-4BB2-B2D6-34B85DD092DE}" srcOrd="3" destOrd="0" presId="urn:microsoft.com/office/officeart/2018/5/layout/IconLeafLabelList"/>
    <dgm:cxn modelId="{D8137A27-61A5-4E4E-936E-D014C126265C}" type="presParOf" srcId="{BE87DC2D-A51B-4BAD-AFF2-9A53895D065A}" destId="{D8E0C81F-5C3E-4975-AF6E-A2A444CAA527}" srcOrd="3" destOrd="0" presId="urn:microsoft.com/office/officeart/2018/5/layout/IconLeafLabelList"/>
    <dgm:cxn modelId="{DD383B49-2C67-43CB-843F-C391584B3D74}" type="presParOf" srcId="{BE87DC2D-A51B-4BAD-AFF2-9A53895D065A}" destId="{10A0085A-06FB-4FAF-9051-27104E7B228A}" srcOrd="4" destOrd="0" presId="urn:microsoft.com/office/officeart/2018/5/layout/IconLeafLabelList"/>
    <dgm:cxn modelId="{A10EAB02-045E-4D3C-9430-C71446EA1884}" type="presParOf" srcId="{10A0085A-06FB-4FAF-9051-27104E7B228A}" destId="{F9E535B2-5780-4555-851F-13FF38B3ED92}" srcOrd="0" destOrd="0" presId="urn:microsoft.com/office/officeart/2018/5/layout/IconLeafLabelList"/>
    <dgm:cxn modelId="{7C39D470-E32B-4330-82D0-01D48FFC0E8D}" type="presParOf" srcId="{10A0085A-06FB-4FAF-9051-27104E7B228A}" destId="{AF75429D-EF57-4217-A6E9-FD8B23B544DF}" srcOrd="1" destOrd="0" presId="urn:microsoft.com/office/officeart/2018/5/layout/IconLeafLabelList"/>
    <dgm:cxn modelId="{697481A9-EF90-4A83-B71A-D894BADAB975}" type="presParOf" srcId="{10A0085A-06FB-4FAF-9051-27104E7B228A}" destId="{3851C41F-6EC7-447C-BB9B-AF5112CBC05B}" srcOrd="2" destOrd="0" presId="urn:microsoft.com/office/officeart/2018/5/layout/IconLeafLabelList"/>
    <dgm:cxn modelId="{D02426D4-0223-4C18-8E9A-D79347693011}" type="presParOf" srcId="{10A0085A-06FB-4FAF-9051-27104E7B228A}" destId="{D7D4B8A9-FECE-42C6-9ED5-CF28E2C4233D}" srcOrd="3" destOrd="0" presId="urn:microsoft.com/office/officeart/2018/5/layout/IconLeafLabelList"/>
    <dgm:cxn modelId="{156BE0BA-386A-4C29-99E5-2796D3A5AAD4}" type="presParOf" srcId="{BE87DC2D-A51B-4BAD-AFF2-9A53895D065A}" destId="{368C9868-69B9-4B76-B57E-C7217E982AB3}" srcOrd="5" destOrd="0" presId="urn:microsoft.com/office/officeart/2018/5/layout/IconLeafLabelList"/>
    <dgm:cxn modelId="{271EDDB9-CEFF-49CA-92B2-169B9DDF6A15}" type="presParOf" srcId="{BE87DC2D-A51B-4BAD-AFF2-9A53895D065A}" destId="{A4D05726-9620-496D-A842-ABD44AE02FFE}" srcOrd="6" destOrd="0" presId="urn:microsoft.com/office/officeart/2018/5/layout/IconLeafLabelList"/>
    <dgm:cxn modelId="{B0CCB2C3-0C53-45F4-8D6B-D545327DFE63}" type="presParOf" srcId="{A4D05726-9620-496D-A842-ABD44AE02FFE}" destId="{AAE7D677-68C9-4F67-8D00-3D1B59D8B829}" srcOrd="0" destOrd="0" presId="urn:microsoft.com/office/officeart/2018/5/layout/IconLeafLabelList"/>
    <dgm:cxn modelId="{9FBCF1C1-BB2D-415F-A38A-6BEB32F3976D}" type="presParOf" srcId="{A4D05726-9620-496D-A842-ABD44AE02FFE}" destId="{E6CC02B6-9C10-4B72-893C-3803AD5B2265}" srcOrd="1" destOrd="0" presId="urn:microsoft.com/office/officeart/2018/5/layout/IconLeafLabelList"/>
    <dgm:cxn modelId="{69CF0694-8ABC-47D0-9422-2A7675FC571F}" type="presParOf" srcId="{A4D05726-9620-496D-A842-ABD44AE02FFE}" destId="{8F125556-3E69-4967-8BC2-7B44C06C4943}" srcOrd="2" destOrd="0" presId="urn:microsoft.com/office/officeart/2018/5/layout/IconLeafLabelList"/>
    <dgm:cxn modelId="{3A456E31-C2A3-45DF-AE6C-6CB0076368B9}" type="presParOf" srcId="{A4D05726-9620-496D-A842-ABD44AE02FFE}" destId="{9366B015-94CE-4920-B009-BAD721A3392C}" srcOrd="3" destOrd="0" presId="urn:microsoft.com/office/officeart/2018/5/layout/IconLeafLabelList"/>
    <dgm:cxn modelId="{78493B3E-02E6-4D7C-97F0-6DAB73BCC5EF}" type="presParOf" srcId="{BE87DC2D-A51B-4BAD-AFF2-9A53895D065A}" destId="{4069B877-07F9-4233-8EC6-8CBA07C523DE}" srcOrd="7" destOrd="0" presId="urn:microsoft.com/office/officeart/2018/5/layout/IconLeafLabelList"/>
    <dgm:cxn modelId="{4B9F5FFE-E719-4CE2-A7AD-EA5C9AE294C1}" type="presParOf" srcId="{BE87DC2D-A51B-4BAD-AFF2-9A53895D065A}" destId="{8EFDE5CC-0E2F-411B-A71F-32E271A97204}" srcOrd="8" destOrd="0" presId="urn:microsoft.com/office/officeart/2018/5/layout/IconLeafLabelList"/>
    <dgm:cxn modelId="{45169FB1-240D-4340-B216-CDC1F0DBAA8D}" type="presParOf" srcId="{8EFDE5CC-0E2F-411B-A71F-32E271A97204}" destId="{3AF0F6C2-5F31-4865-84E9-BF096A4F9E61}" srcOrd="0" destOrd="0" presId="urn:microsoft.com/office/officeart/2018/5/layout/IconLeafLabelList"/>
    <dgm:cxn modelId="{3A770CD5-9F5C-49DA-8B1E-84EB7D6D4BC4}" type="presParOf" srcId="{8EFDE5CC-0E2F-411B-A71F-32E271A97204}" destId="{8E951CB2-5FA2-4E9E-9B86-89B223D203FF}" srcOrd="1" destOrd="0" presId="urn:microsoft.com/office/officeart/2018/5/layout/IconLeafLabelList"/>
    <dgm:cxn modelId="{C714A9C3-E74B-42FA-BF3F-51B0B84E9C29}" type="presParOf" srcId="{8EFDE5CC-0E2F-411B-A71F-32E271A97204}" destId="{DCBD4572-489B-4957-A972-A3EF5C564586}" srcOrd="2" destOrd="0" presId="urn:microsoft.com/office/officeart/2018/5/layout/IconLeafLabelList"/>
    <dgm:cxn modelId="{838D3354-B16E-4F18-B817-9569BB8BE33C}" type="presParOf" srcId="{8EFDE5CC-0E2F-411B-A71F-32E271A97204}" destId="{D9997B10-012A-4FCE-9933-55BAED20BE14}" srcOrd="3" destOrd="0" presId="urn:microsoft.com/office/officeart/2018/5/layout/IconLeafLabelList"/>
    <dgm:cxn modelId="{A412FF5A-8C70-4F93-AD2A-6456939196EF}" type="presParOf" srcId="{BE87DC2D-A51B-4BAD-AFF2-9A53895D065A}" destId="{4FD5BBB4-515F-43BC-9088-AB1659B03907}" srcOrd="9" destOrd="0" presId="urn:microsoft.com/office/officeart/2018/5/layout/IconLeafLabelList"/>
    <dgm:cxn modelId="{451BEEE6-3CAA-43E0-8467-636E976B4D2D}" type="presParOf" srcId="{BE87DC2D-A51B-4BAD-AFF2-9A53895D065A}" destId="{C0B65F78-8072-403B-AF5C-F578D1D5A1A0}" srcOrd="10" destOrd="0" presId="urn:microsoft.com/office/officeart/2018/5/layout/IconLeafLabelList"/>
    <dgm:cxn modelId="{7585A1C6-5AD1-4EB8-998B-69A377A03553}" type="presParOf" srcId="{C0B65F78-8072-403B-AF5C-F578D1D5A1A0}" destId="{571667F7-001F-43B2-91B8-742AB25143AA}" srcOrd="0" destOrd="0" presId="urn:microsoft.com/office/officeart/2018/5/layout/IconLeafLabelList"/>
    <dgm:cxn modelId="{100ABA20-BFA4-47B3-902E-6DDC313BE197}" type="presParOf" srcId="{C0B65F78-8072-403B-AF5C-F578D1D5A1A0}" destId="{1C4A2427-8EF8-430B-A7E0-375CE4943163}" srcOrd="1" destOrd="0" presId="urn:microsoft.com/office/officeart/2018/5/layout/IconLeafLabelList"/>
    <dgm:cxn modelId="{A4EB8F29-4F57-463A-95E4-7328557664DE}" type="presParOf" srcId="{C0B65F78-8072-403B-AF5C-F578D1D5A1A0}" destId="{61784835-FC0E-4DD9-9A4B-B86FC47F9466}" srcOrd="2" destOrd="0" presId="urn:microsoft.com/office/officeart/2018/5/layout/IconLeafLabelList"/>
    <dgm:cxn modelId="{0F35DF95-E7D5-4C77-919F-53C240127D89}" type="presParOf" srcId="{C0B65F78-8072-403B-AF5C-F578D1D5A1A0}" destId="{5116E236-4662-471E-90C1-B64AB9B424A6}"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F2854-CC17-4E83-A8DC-3B49D48F30CF}">
      <dsp:nvSpPr>
        <dsp:cNvPr id="0" name=""/>
        <dsp:cNvSpPr/>
      </dsp:nvSpPr>
      <dsp:spPr>
        <a:xfrm>
          <a:off x="3520" y="776103"/>
          <a:ext cx="812109" cy="8121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3EB9CF-A603-4BC8-A733-A921FBE7659B}">
      <dsp:nvSpPr>
        <dsp:cNvPr id="0" name=""/>
        <dsp:cNvSpPr/>
      </dsp:nvSpPr>
      <dsp:spPr>
        <a:xfrm>
          <a:off x="3520" y="1716491"/>
          <a:ext cx="2320312" cy="118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i="0" kern="1200" dirty="0">
              <a:latin typeface="Vag"/>
            </a:rPr>
            <a:t>Which do you think are likely causes of leukemia in children?</a:t>
          </a:r>
          <a:endParaRPr lang="en-US" sz="1400" kern="1200" dirty="0">
            <a:latin typeface="Vag"/>
          </a:endParaRPr>
        </a:p>
      </dsp:txBody>
      <dsp:txXfrm>
        <a:off x="3520" y="1716491"/>
        <a:ext cx="2320312" cy="1183835"/>
      </dsp:txXfrm>
    </dsp:sp>
    <dsp:sp modelId="{76B55794-63A4-4FBC-BB4C-C6C3B008CC0C}">
      <dsp:nvSpPr>
        <dsp:cNvPr id="0" name=""/>
        <dsp:cNvSpPr/>
      </dsp:nvSpPr>
      <dsp:spPr>
        <a:xfrm>
          <a:off x="3520" y="2959990"/>
          <a:ext cx="2320312" cy="799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a:t>Genetics (92%)</a:t>
          </a:r>
          <a:endParaRPr lang="en-US" sz="1100" kern="1200"/>
        </a:p>
        <a:p>
          <a:pPr marL="0" lvl="0" indent="0" algn="l" defTabSz="488950">
            <a:lnSpc>
              <a:spcPct val="90000"/>
            </a:lnSpc>
            <a:spcBef>
              <a:spcPct val="0"/>
            </a:spcBef>
            <a:spcAft>
              <a:spcPct val="35000"/>
            </a:spcAft>
            <a:buNone/>
          </a:pPr>
          <a:r>
            <a:rPr lang="en-US" sz="1100" b="0" i="0" kern="1200"/>
            <a:t>Health Status (25%)</a:t>
          </a:r>
          <a:endParaRPr lang="en-US" sz="1100" kern="1200"/>
        </a:p>
        <a:p>
          <a:pPr marL="0" lvl="0" indent="0" algn="l" defTabSz="488950">
            <a:lnSpc>
              <a:spcPct val="90000"/>
            </a:lnSpc>
            <a:spcBef>
              <a:spcPct val="0"/>
            </a:spcBef>
            <a:spcAft>
              <a:spcPct val="35000"/>
            </a:spcAft>
            <a:buNone/>
          </a:pPr>
          <a:r>
            <a:rPr lang="en-US" sz="1100" b="0" i="0" kern="1200"/>
            <a:t>Environment (78%)</a:t>
          </a:r>
          <a:endParaRPr lang="en-US" sz="1100" kern="1200"/>
        </a:p>
        <a:p>
          <a:pPr marL="0" lvl="0" indent="0" algn="l" defTabSz="488950">
            <a:lnSpc>
              <a:spcPct val="90000"/>
            </a:lnSpc>
            <a:spcBef>
              <a:spcPct val="0"/>
            </a:spcBef>
            <a:spcAft>
              <a:spcPct val="35000"/>
            </a:spcAft>
            <a:buNone/>
          </a:pPr>
          <a:r>
            <a:rPr lang="en-US" sz="1100" b="0" i="0" kern="1200"/>
            <a:t>None of Above (7%)</a:t>
          </a:r>
          <a:endParaRPr lang="en-US" sz="1100" kern="1200"/>
        </a:p>
      </dsp:txBody>
      <dsp:txXfrm>
        <a:off x="3520" y="2959990"/>
        <a:ext cx="2320312" cy="799329"/>
      </dsp:txXfrm>
    </dsp:sp>
    <dsp:sp modelId="{D0701F89-66DF-4E9D-9A4C-1E4A59E459B7}">
      <dsp:nvSpPr>
        <dsp:cNvPr id="0" name=""/>
        <dsp:cNvSpPr/>
      </dsp:nvSpPr>
      <dsp:spPr>
        <a:xfrm>
          <a:off x="2729888" y="776103"/>
          <a:ext cx="812109" cy="8121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AB62F3-A33E-4F2C-90F0-195E9031ED8F}">
      <dsp:nvSpPr>
        <dsp:cNvPr id="0" name=""/>
        <dsp:cNvSpPr/>
      </dsp:nvSpPr>
      <dsp:spPr>
        <a:xfrm>
          <a:off x="2729888" y="1716491"/>
          <a:ext cx="2320312" cy="118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i="0" kern="1200"/>
            <a:t>Are environmental exposures important contributors to childhood cancer?</a:t>
          </a:r>
          <a:endParaRPr lang="en-US" sz="1400" kern="1200"/>
        </a:p>
      </dsp:txBody>
      <dsp:txXfrm>
        <a:off x="2729888" y="1716491"/>
        <a:ext cx="2320312" cy="1183835"/>
      </dsp:txXfrm>
    </dsp:sp>
    <dsp:sp modelId="{7ED3F2AD-A9DE-4C4C-BB6A-2BDCB002EBC7}">
      <dsp:nvSpPr>
        <dsp:cNvPr id="0" name=""/>
        <dsp:cNvSpPr/>
      </dsp:nvSpPr>
      <dsp:spPr>
        <a:xfrm>
          <a:off x="2729888" y="2959990"/>
          <a:ext cx="2320312" cy="799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a:t>Strongly Agree/Agree (61%)</a:t>
          </a:r>
          <a:endParaRPr lang="en-US" sz="1100" kern="1200"/>
        </a:p>
        <a:p>
          <a:pPr marL="0" lvl="0" indent="0" algn="l" defTabSz="488950">
            <a:lnSpc>
              <a:spcPct val="90000"/>
            </a:lnSpc>
            <a:spcBef>
              <a:spcPct val="0"/>
            </a:spcBef>
            <a:spcAft>
              <a:spcPct val="35000"/>
            </a:spcAft>
            <a:buNone/>
          </a:pPr>
          <a:r>
            <a:rPr lang="en-US" sz="1100" b="0" i="0" kern="1200"/>
            <a:t>Disagree/Strongly Disagree (15%) </a:t>
          </a:r>
          <a:endParaRPr lang="en-US" sz="1100" kern="1200"/>
        </a:p>
      </dsp:txBody>
      <dsp:txXfrm>
        <a:off x="2729888" y="2959990"/>
        <a:ext cx="2320312" cy="799329"/>
      </dsp:txXfrm>
    </dsp:sp>
    <dsp:sp modelId="{8E50F3EF-D646-407B-979D-93A5FF7D731F}">
      <dsp:nvSpPr>
        <dsp:cNvPr id="0" name=""/>
        <dsp:cNvSpPr/>
      </dsp:nvSpPr>
      <dsp:spPr>
        <a:xfrm>
          <a:off x="5456255" y="776103"/>
          <a:ext cx="812109" cy="8121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97343E7-D1A4-41D1-8995-5040C5858444}">
      <dsp:nvSpPr>
        <dsp:cNvPr id="0" name=""/>
        <dsp:cNvSpPr/>
      </dsp:nvSpPr>
      <dsp:spPr>
        <a:xfrm>
          <a:off x="5456255" y="1716491"/>
          <a:ext cx="2320312" cy="118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i="0" kern="1200"/>
            <a:t>How often, if ever, have you suspected the cancer was related to something in the patient’s environment?</a:t>
          </a:r>
          <a:endParaRPr lang="en-US" sz="1400" kern="1200"/>
        </a:p>
      </dsp:txBody>
      <dsp:txXfrm>
        <a:off x="5456255" y="1716491"/>
        <a:ext cx="2320312" cy="1183835"/>
      </dsp:txXfrm>
    </dsp:sp>
    <dsp:sp modelId="{74486D66-338B-4311-BD26-8DDCEC7B4411}">
      <dsp:nvSpPr>
        <dsp:cNvPr id="0" name=""/>
        <dsp:cNvSpPr/>
      </dsp:nvSpPr>
      <dsp:spPr>
        <a:xfrm>
          <a:off x="5456255" y="2959990"/>
          <a:ext cx="2320312" cy="799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a:t>Frequently or Occasionally (27%)</a:t>
          </a:r>
          <a:endParaRPr lang="en-US" sz="1100" kern="1200"/>
        </a:p>
        <a:p>
          <a:pPr marL="0" lvl="0" indent="0" algn="l" defTabSz="488950">
            <a:lnSpc>
              <a:spcPct val="90000"/>
            </a:lnSpc>
            <a:spcBef>
              <a:spcPct val="0"/>
            </a:spcBef>
            <a:spcAft>
              <a:spcPct val="35000"/>
            </a:spcAft>
            <a:buNone/>
          </a:pPr>
          <a:r>
            <a:rPr lang="en-US" sz="1100" b="0" i="0" kern="1200"/>
            <a:t>Rarely (50%)</a:t>
          </a:r>
          <a:endParaRPr lang="en-US" sz="1100" kern="1200"/>
        </a:p>
        <a:p>
          <a:pPr marL="0" lvl="0" indent="0" algn="l" defTabSz="488950">
            <a:lnSpc>
              <a:spcPct val="90000"/>
            </a:lnSpc>
            <a:spcBef>
              <a:spcPct val="0"/>
            </a:spcBef>
            <a:spcAft>
              <a:spcPct val="35000"/>
            </a:spcAft>
            <a:buNone/>
          </a:pPr>
          <a:r>
            <a:rPr lang="en-US" sz="1100" b="0" i="0" kern="1200"/>
            <a:t>Never (23%)</a:t>
          </a:r>
          <a:endParaRPr lang="en-US" sz="1100" kern="1200"/>
        </a:p>
      </dsp:txBody>
      <dsp:txXfrm>
        <a:off x="5456255" y="2959990"/>
        <a:ext cx="2320312" cy="799329"/>
      </dsp:txXfrm>
    </dsp:sp>
    <dsp:sp modelId="{E2DDFC29-532E-4C2D-9426-B521D2814A00}">
      <dsp:nvSpPr>
        <dsp:cNvPr id="0" name=""/>
        <dsp:cNvSpPr/>
      </dsp:nvSpPr>
      <dsp:spPr>
        <a:xfrm>
          <a:off x="8182622" y="776103"/>
          <a:ext cx="812109" cy="8121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5115663-1674-4BAD-A37E-5BE499B09CFD}">
      <dsp:nvSpPr>
        <dsp:cNvPr id="0" name=""/>
        <dsp:cNvSpPr/>
      </dsp:nvSpPr>
      <dsp:spPr>
        <a:xfrm>
          <a:off x="8182622" y="1716491"/>
          <a:ext cx="2320312" cy="118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90000"/>
            </a:lnSpc>
            <a:spcBef>
              <a:spcPct val="0"/>
            </a:spcBef>
            <a:spcAft>
              <a:spcPct val="35000"/>
            </a:spcAft>
            <a:buNone/>
            <a:defRPr b="1"/>
          </a:pPr>
          <a:r>
            <a:rPr lang="en-US" sz="1400" b="1" i="0" kern="1200" dirty="0">
              <a:latin typeface="Vag"/>
            </a:rPr>
            <a:t>How often have you received questions from patients or parents about potential workplace or environmental exposures as possible causes of disease?</a:t>
          </a:r>
          <a:endParaRPr lang="en-US" sz="1400" kern="1200" dirty="0">
            <a:latin typeface="Vag"/>
          </a:endParaRPr>
        </a:p>
      </dsp:txBody>
      <dsp:txXfrm>
        <a:off x="8182622" y="1716491"/>
        <a:ext cx="2320312" cy="1183835"/>
      </dsp:txXfrm>
    </dsp:sp>
    <dsp:sp modelId="{714785E9-8045-49C1-B670-1D841EC21E3E}">
      <dsp:nvSpPr>
        <dsp:cNvPr id="0" name=""/>
        <dsp:cNvSpPr/>
      </dsp:nvSpPr>
      <dsp:spPr>
        <a:xfrm>
          <a:off x="8182622" y="2959990"/>
          <a:ext cx="2320312" cy="7993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488950">
            <a:lnSpc>
              <a:spcPct val="90000"/>
            </a:lnSpc>
            <a:spcBef>
              <a:spcPct val="0"/>
            </a:spcBef>
            <a:spcAft>
              <a:spcPct val="35000"/>
            </a:spcAft>
            <a:buNone/>
          </a:pPr>
          <a:r>
            <a:rPr lang="en-US" sz="1100" b="0" i="0" kern="1200"/>
            <a:t>Frequently or Occasionally (88%)</a:t>
          </a:r>
          <a:endParaRPr lang="en-US" sz="1100" kern="1200"/>
        </a:p>
      </dsp:txBody>
      <dsp:txXfrm>
        <a:off x="8182622" y="2959990"/>
        <a:ext cx="2320312" cy="799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04D5D-6E8E-4ECD-89DD-5357D69882BF}">
      <dsp:nvSpPr>
        <dsp:cNvPr id="0" name=""/>
        <dsp:cNvSpPr/>
      </dsp:nvSpPr>
      <dsp:spPr>
        <a:xfrm>
          <a:off x="152290" y="2651"/>
          <a:ext cx="1099252" cy="65955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Immature immune system</a:t>
          </a:r>
        </a:p>
      </dsp:txBody>
      <dsp:txXfrm>
        <a:off x="152290" y="2651"/>
        <a:ext cx="1099252" cy="659551"/>
      </dsp:txXfrm>
    </dsp:sp>
    <dsp:sp modelId="{483260B2-7561-449D-866C-FE652CC257F5}">
      <dsp:nvSpPr>
        <dsp:cNvPr id="0" name=""/>
        <dsp:cNvSpPr/>
      </dsp:nvSpPr>
      <dsp:spPr>
        <a:xfrm>
          <a:off x="1361468" y="2651"/>
          <a:ext cx="1099252" cy="65955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Immature, thin skin</a:t>
          </a:r>
        </a:p>
      </dsp:txBody>
      <dsp:txXfrm>
        <a:off x="1361468" y="2651"/>
        <a:ext cx="1099252" cy="659551"/>
      </dsp:txXfrm>
    </dsp:sp>
    <dsp:sp modelId="{0F9CFC89-8DDD-4184-9C81-0CA97AC896B5}">
      <dsp:nvSpPr>
        <dsp:cNvPr id="0" name=""/>
        <dsp:cNvSpPr/>
      </dsp:nvSpPr>
      <dsp:spPr>
        <a:xfrm>
          <a:off x="2570646" y="2651"/>
          <a:ext cx="1099252" cy="65955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Immature lungs (until 8yo)</a:t>
          </a:r>
        </a:p>
      </dsp:txBody>
      <dsp:txXfrm>
        <a:off x="2570646" y="2651"/>
        <a:ext cx="1099252" cy="659551"/>
      </dsp:txXfrm>
    </dsp:sp>
    <dsp:sp modelId="{2CFE6E41-A4A5-4FFA-967D-A3C68D4C8E50}">
      <dsp:nvSpPr>
        <dsp:cNvPr id="0" name=""/>
        <dsp:cNvSpPr/>
      </dsp:nvSpPr>
      <dsp:spPr>
        <a:xfrm>
          <a:off x="152290" y="772128"/>
          <a:ext cx="1099252" cy="65955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Immature detox – liver, kidneys, lungs</a:t>
          </a:r>
        </a:p>
      </dsp:txBody>
      <dsp:txXfrm>
        <a:off x="152290" y="772128"/>
        <a:ext cx="1099252" cy="659551"/>
      </dsp:txXfrm>
    </dsp:sp>
    <dsp:sp modelId="{652F1524-2C7C-401A-AC35-AC7EB6FAFD65}">
      <dsp:nvSpPr>
        <dsp:cNvPr id="0" name=""/>
        <dsp:cNvSpPr/>
      </dsp:nvSpPr>
      <dsp:spPr>
        <a:xfrm>
          <a:off x="1361468" y="772128"/>
          <a:ext cx="1099252" cy="65955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Porous BBB until 4yo; sensitive forming brain tissue</a:t>
          </a:r>
        </a:p>
      </dsp:txBody>
      <dsp:txXfrm>
        <a:off x="1361468" y="772128"/>
        <a:ext cx="1099252" cy="659551"/>
      </dsp:txXfrm>
    </dsp:sp>
    <dsp:sp modelId="{43643C44-0DBD-4E29-8544-ADDDD593AC4C}">
      <dsp:nvSpPr>
        <dsp:cNvPr id="0" name=""/>
        <dsp:cNvSpPr/>
      </dsp:nvSpPr>
      <dsp:spPr>
        <a:xfrm>
          <a:off x="2570646" y="772128"/>
          <a:ext cx="1099252" cy="65955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Breathing zone – close to ground</a:t>
          </a:r>
        </a:p>
      </dsp:txBody>
      <dsp:txXfrm>
        <a:off x="2570646" y="772128"/>
        <a:ext cx="1099252" cy="659551"/>
      </dsp:txXfrm>
    </dsp:sp>
    <dsp:sp modelId="{43F64C02-7651-4FA1-AF32-91423596EB73}">
      <dsp:nvSpPr>
        <dsp:cNvPr id="0" name=""/>
        <dsp:cNvSpPr/>
      </dsp:nvSpPr>
      <dsp:spPr>
        <a:xfrm>
          <a:off x="152290" y="1541605"/>
          <a:ext cx="1099252" cy="65955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Rely on others for safety, protection, or escape</a:t>
          </a:r>
        </a:p>
      </dsp:txBody>
      <dsp:txXfrm>
        <a:off x="152290" y="1541605"/>
        <a:ext cx="1099252" cy="659551"/>
      </dsp:txXfrm>
    </dsp:sp>
    <dsp:sp modelId="{4B27E1CD-C3FE-43DC-9406-A5ABB91F71B5}">
      <dsp:nvSpPr>
        <dsp:cNvPr id="0" name=""/>
        <dsp:cNvSpPr/>
      </dsp:nvSpPr>
      <dsp:spPr>
        <a:xfrm>
          <a:off x="1361468" y="1541605"/>
          <a:ext cx="1099252" cy="65955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Mobile – crawl, cruise, walk</a:t>
          </a:r>
        </a:p>
      </dsp:txBody>
      <dsp:txXfrm>
        <a:off x="1361468" y="1541605"/>
        <a:ext cx="1099252" cy="659551"/>
      </dsp:txXfrm>
    </dsp:sp>
    <dsp:sp modelId="{B5BBEF34-F24D-430E-92B9-F5A23F437981}">
      <dsp:nvSpPr>
        <dsp:cNvPr id="0" name=""/>
        <dsp:cNvSpPr/>
      </dsp:nvSpPr>
      <dsp:spPr>
        <a:xfrm>
          <a:off x="2570646" y="1541605"/>
          <a:ext cx="1099252" cy="65955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Curious</a:t>
          </a:r>
        </a:p>
      </dsp:txBody>
      <dsp:txXfrm>
        <a:off x="2570646" y="1541605"/>
        <a:ext cx="1099252" cy="659551"/>
      </dsp:txXfrm>
    </dsp:sp>
    <dsp:sp modelId="{427A8B84-6DA3-43F8-9EC3-FC71B025339E}">
      <dsp:nvSpPr>
        <dsp:cNvPr id="0" name=""/>
        <dsp:cNvSpPr/>
      </dsp:nvSpPr>
      <dsp:spPr>
        <a:xfrm>
          <a:off x="152290" y="2311082"/>
          <a:ext cx="1099252" cy="65955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Pica and oral exploration</a:t>
          </a:r>
        </a:p>
      </dsp:txBody>
      <dsp:txXfrm>
        <a:off x="152290" y="2311082"/>
        <a:ext cx="1099252" cy="659551"/>
      </dsp:txXfrm>
    </dsp:sp>
    <dsp:sp modelId="{113F1C97-23CF-4E8E-B379-82EC30CE816C}">
      <dsp:nvSpPr>
        <dsp:cNvPr id="0" name=""/>
        <dsp:cNvSpPr/>
      </dsp:nvSpPr>
      <dsp:spPr>
        <a:xfrm>
          <a:off x="1361468" y="2311082"/>
          <a:ext cx="1099252" cy="659551"/>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Mimicry</a:t>
          </a:r>
        </a:p>
      </dsp:txBody>
      <dsp:txXfrm>
        <a:off x="1361468" y="2311082"/>
        <a:ext cx="1099252" cy="659551"/>
      </dsp:txXfrm>
    </dsp:sp>
    <dsp:sp modelId="{F9B34FA1-667D-437F-8BCC-50B252BCE0C8}">
      <dsp:nvSpPr>
        <dsp:cNvPr id="0" name=""/>
        <dsp:cNvSpPr/>
      </dsp:nvSpPr>
      <dsp:spPr>
        <a:xfrm>
          <a:off x="2570646" y="2311082"/>
          <a:ext cx="1099252" cy="659551"/>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Poor cognitive discrimination</a:t>
          </a:r>
        </a:p>
      </dsp:txBody>
      <dsp:txXfrm>
        <a:off x="2570646" y="2311082"/>
        <a:ext cx="1099252" cy="659551"/>
      </dsp:txXfrm>
    </dsp:sp>
    <dsp:sp modelId="{0A5D612D-085B-42AB-82D4-3F48E21A8E49}">
      <dsp:nvSpPr>
        <dsp:cNvPr id="0" name=""/>
        <dsp:cNvSpPr/>
      </dsp:nvSpPr>
      <dsp:spPr>
        <a:xfrm>
          <a:off x="152290" y="3080558"/>
          <a:ext cx="1099252" cy="659551"/>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Smaller size and weight; longer lifespan</a:t>
          </a:r>
        </a:p>
      </dsp:txBody>
      <dsp:txXfrm>
        <a:off x="152290" y="3080558"/>
        <a:ext cx="1099252" cy="659551"/>
      </dsp:txXfrm>
    </dsp:sp>
    <dsp:sp modelId="{C14930E0-9EB4-47EC-9F94-25500B63A7E7}">
      <dsp:nvSpPr>
        <dsp:cNvPr id="0" name=""/>
        <dsp:cNvSpPr/>
      </dsp:nvSpPr>
      <dsp:spPr>
        <a:xfrm>
          <a:off x="1361468" y="3080558"/>
          <a:ext cx="1099252" cy="659551"/>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Nutritional deficiencies</a:t>
          </a:r>
        </a:p>
      </dsp:txBody>
      <dsp:txXfrm>
        <a:off x="1361468" y="3080558"/>
        <a:ext cx="1099252" cy="659551"/>
      </dsp:txXfrm>
    </dsp:sp>
    <dsp:sp modelId="{83CF9BF7-24EF-4145-9037-7B84D3FD903A}">
      <dsp:nvSpPr>
        <dsp:cNvPr id="0" name=""/>
        <dsp:cNvSpPr/>
      </dsp:nvSpPr>
      <dsp:spPr>
        <a:xfrm>
          <a:off x="2570646" y="3080558"/>
          <a:ext cx="1099252" cy="659551"/>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Breast feeding</a:t>
          </a:r>
        </a:p>
      </dsp:txBody>
      <dsp:txXfrm>
        <a:off x="2570646" y="3080558"/>
        <a:ext cx="1099252" cy="6595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5BDAE5-32D6-4328-A9AD-D60D7359DEE7}">
      <dsp:nvSpPr>
        <dsp:cNvPr id="0" name=""/>
        <dsp:cNvSpPr/>
      </dsp:nvSpPr>
      <dsp:spPr>
        <a:xfrm>
          <a:off x="645856" y="1306"/>
          <a:ext cx="1840987" cy="110459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Sustaining proliferative signaling *</a:t>
          </a:r>
        </a:p>
      </dsp:txBody>
      <dsp:txXfrm>
        <a:off x="645856" y="1306"/>
        <a:ext cx="1840987" cy="1104592"/>
      </dsp:txXfrm>
    </dsp:sp>
    <dsp:sp modelId="{0BDC64B1-EC10-465D-9023-A7B7286332E9}">
      <dsp:nvSpPr>
        <dsp:cNvPr id="0" name=""/>
        <dsp:cNvSpPr/>
      </dsp:nvSpPr>
      <dsp:spPr>
        <a:xfrm>
          <a:off x="2670942" y="1306"/>
          <a:ext cx="1840987" cy="110459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Evading growth suppressors</a:t>
          </a:r>
        </a:p>
      </dsp:txBody>
      <dsp:txXfrm>
        <a:off x="2670942" y="1306"/>
        <a:ext cx="1840987" cy="1104592"/>
      </dsp:txXfrm>
    </dsp:sp>
    <dsp:sp modelId="{9BAAF585-3A3D-4A3A-8A36-678DF36EE2C0}">
      <dsp:nvSpPr>
        <dsp:cNvPr id="0" name=""/>
        <dsp:cNvSpPr/>
      </dsp:nvSpPr>
      <dsp:spPr>
        <a:xfrm>
          <a:off x="645856" y="1289997"/>
          <a:ext cx="1840987" cy="110459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Activating invasion and metastasis *</a:t>
          </a:r>
        </a:p>
      </dsp:txBody>
      <dsp:txXfrm>
        <a:off x="645856" y="1289997"/>
        <a:ext cx="1840987" cy="1104592"/>
      </dsp:txXfrm>
    </dsp:sp>
    <dsp:sp modelId="{D1BFF47E-18A4-42AD-9073-ED0F423EA163}">
      <dsp:nvSpPr>
        <dsp:cNvPr id="0" name=""/>
        <dsp:cNvSpPr/>
      </dsp:nvSpPr>
      <dsp:spPr>
        <a:xfrm>
          <a:off x="2670942" y="1289997"/>
          <a:ext cx="1840987" cy="110459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Enabling replicative immortality *</a:t>
          </a:r>
        </a:p>
      </dsp:txBody>
      <dsp:txXfrm>
        <a:off x="2670942" y="1289997"/>
        <a:ext cx="1840987" cy="1104592"/>
      </dsp:txXfrm>
    </dsp:sp>
    <dsp:sp modelId="{2BB3497C-FD20-41CB-833C-FF2FAEF042C2}">
      <dsp:nvSpPr>
        <dsp:cNvPr id="0" name=""/>
        <dsp:cNvSpPr/>
      </dsp:nvSpPr>
      <dsp:spPr>
        <a:xfrm>
          <a:off x="645856" y="2578688"/>
          <a:ext cx="1840987" cy="110459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Inducing angiogenesis *</a:t>
          </a:r>
        </a:p>
      </dsp:txBody>
      <dsp:txXfrm>
        <a:off x="645856" y="2578688"/>
        <a:ext cx="1840987" cy="1104592"/>
      </dsp:txXfrm>
    </dsp:sp>
    <dsp:sp modelId="{F467EEC1-5C6F-483E-9822-7E2FC3F4BBDE}">
      <dsp:nvSpPr>
        <dsp:cNvPr id="0" name=""/>
        <dsp:cNvSpPr/>
      </dsp:nvSpPr>
      <dsp:spPr>
        <a:xfrm>
          <a:off x="2670942" y="2578688"/>
          <a:ext cx="1840987" cy="1104592"/>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Resisting cell death</a:t>
          </a:r>
        </a:p>
      </dsp:txBody>
      <dsp:txXfrm>
        <a:off x="2670942" y="2578688"/>
        <a:ext cx="1840987" cy="11045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28A49-4A29-444C-867D-392345E04C1E}">
      <dsp:nvSpPr>
        <dsp:cNvPr id="0" name=""/>
        <dsp:cNvSpPr/>
      </dsp:nvSpPr>
      <dsp:spPr>
        <a:xfrm>
          <a:off x="347902" y="1119926"/>
          <a:ext cx="1073337" cy="107333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16E267-5FF2-462E-8000-825BC6249CA1}">
      <dsp:nvSpPr>
        <dsp:cNvPr id="0" name=""/>
        <dsp:cNvSpPr/>
      </dsp:nvSpPr>
      <dsp:spPr>
        <a:xfrm>
          <a:off x="576646" y="1348670"/>
          <a:ext cx="615849" cy="6158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6F1C84-A936-4A9C-A891-BD2C75A5A708}">
      <dsp:nvSpPr>
        <dsp:cNvPr id="0" name=""/>
        <dsp:cNvSpPr/>
      </dsp:nvSpPr>
      <dsp:spPr>
        <a:xfrm>
          <a:off x="4786" y="2527583"/>
          <a:ext cx="1759570" cy="703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Let fresh air in.</a:t>
          </a:r>
        </a:p>
      </dsp:txBody>
      <dsp:txXfrm>
        <a:off x="4786" y="2527583"/>
        <a:ext cx="1759570" cy="703828"/>
      </dsp:txXfrm>
    </dsp:sp>
    <dsp:sp modelId="{5765B88F-85AE-4C2D-BA62-4F6064830CC7}">
      <dsp:nvSpPr>
        <dsp:cNvPr id="0" name=""/>
        <dsp:cNvSpPr/>
      </dsp:nvSpPr>
      <dsp:spPr>
        <a:xfrm>
          <a:off x="2415397" y="1119926"/>
          <a:ext cx="1073337" cy="1073337"/>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C7AE17-1B00-4D26-916B-519D58658C5E}">
      <dsp:nvSpPr>
        <dsp:cNvPr id="0" name=""/>
        <dsp:cNvSpPr/>
      </dsp:nvSpPr>
      <dsp:spPr>
        <a:xfrm>
          <a:off x="2644142" y="1348670"/>
          <a:ext cx="615849" cy="6158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A40091-27E2-4BB2-B2D6-34B85DD092DE}">
      <dsp:nvSpPr>
        <dsp:cNvPr id="0" name=""/>
        <dsp:cNvSpPr/>
      </dsp:nvSpPr>
      <dsp:spPr>
        <a:xfrm>
          <a:off x="2072281" y="2527583"/>
          <a:ext cx="1759570" cy="703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Clean with care.</a:t>
          </a:r>
        </a:p>
      </dsp:txBody>
      <dsp:txXfrm>
        <a:off x="2072281" y="2527583"/>
        <a:ext cx="1759570" cy="703828"/>
      </dsp:txXfrm>
    </dsp:sp>
    <dsp:sp modelId="{F9E535B2-5780-4555-851F-13FF38B3ED92}">
      <dsp:nvSpPr>
        <dsp:cNvPr id="0" name=""/>
        <dsp:cNvSpPr/>
      </dsp:nvSpPr>
      <dsp:spPr>
        <a:xfrm>
          <a:off x="4482892" y="1119926"/>
          <a:ext cx="1073337" cy="1073337"/>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75429D-EF57-4217-A6E9-FD8B23B544DF}">
      <dsp:nvSpPr>
        <dsp:cNvPr id="0" name=""/>
        <dsp:cNvSpPr/>
      </dsp:nvSpPr>
      <dsp:spPr>
        <a:xfrm>
          <a:off x="4711637" y="1348670"/>
          <a:ext cx="615849" cy="6158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D4B8A9-FECE-42C6-9ED5-CF28E2C4233D}">
      <dsp:nvSpPr>
        <dsp:cNvPr id="0" name=""/>
        <dsp:cNvSpPr/>
      </dsp:nvSpPr>
      <dsp:spPr>
        <a:xfrm>
          <a:off x="4139776" y="2527583"/>
          <a:ext cx="1759570" cy="703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Store chemicals carefully.</a:t>
          </a:r>
        </a:p>
      </dsp:txBody>
      <dsp:txXfrm>
        <a:off x="4139776" y="2527583"/>
        <a:ext cx="1759570" cy="703828"/>
      </dsp:txXfrm>
    </dsp:sp>
    <dsp:sp modelId="{AAE7D677-68C9-4F67-8D00-3D1B59D8B829}">
      <dsp:nvSpPr>
        <dsp:cNvPr id="0" name=""/>
        <dsp:cNvSpPr/>
      </dsp:nvSpPr>
      <dsp:spPr>
        <a:xfrm>
          <a:off x="6550388" y="1119926"/>
          <a:ext cx="1073337" cy="1073337"/>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6CC02B6-9C10-4B72-893C-3803AD5B2265}">
      <dsp:nvSpPr>
        <dsp:cNvPr id="0" name=""/>
        <dsp:cNvSpPr/>
      </dsp:nvSpPr>
      <dsp:spPr>
        <a:xfrm>
          <a:off x="6779132" y="1348670"/>
          <a:ext cx="615849" cy="6158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66B015-94CE-4920-B009-BAD721A3392C}">
      <dsp:nvSpPr>
        <dsp:cNvPr id="0" name=""/>
        <dsp:cNvSpPr/>
      </dsp:nvSpPr>
      <dsp:spPr>
        <a:xfrm>
          <a:off x="6207271" y="2527583"/>
          <a:ext cx="1759570" cy="703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Limit smoke exposure.</a:t>
          </a:r>
        </a:p>
      </dsp:txBody>
      <dsp:txXfrm>
        <a:off x="6207271" y="2527583"/>
        <a:ext cx="1759570" cy="703828"/>
      </dsp:txXfrm>
    </dsp:sp>
    <dsp:sp modelId="{3AF0F6C2-5F31-4865-84E9-BF096A4F9E61}">
      <dsp:nvSpPr>
        <dsp:cNvPr id="0" name=""/>
        <dsp:cNvSpPr/>
      </dsp:nvSpPr>
      <dsp:spPr>
        <a:xfrm>
          <a:off x="8617883" y="1119926"/>
          <a:ext cx="1073337" cy="1073337"/>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951CB2-5FA2-4E9E-9B86-89B223D203FF}">
      <dsp:nvSpPr>
        <dsp:cNvPr id="0" name=""/>
        <dsp:cNvSpPr/>
      </dsp:nvSpPr>
      <dsp:spPr>
        <a:xfrm>
          <a:off x="8846627" y="1348670"/>
          <a:ext cx="615849" cy="6158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997B10-012A-4FCE-9933-55BAED20BE14}">
      <dsp:nvSpPr>
        <dsp:cNvPr id="0" name=""/>
        <dsp:cNvSpPr/>
      </dsp:nvSpPr>
      <dsp:spPr>
        <a:xfrm>
          <a:off x="8274767" y="2527583"/>
          <a:ext cx="1759570" cy="703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a:t>Shop smart</a:t>
          </a:r>
        </a:p>
      </dsp:txBody>
      <dsp:txXfrm>
        <a:off x="8274767" y="2527583"/>
        <a:ext cx="1759570" cy="703828"/>
      </dsp:txXfrm>
    </dsp:sp>
    <dsp:sp modelId="{571667F7-001F-43B2-91B8-742AB25143AA}">
      <dsp:nvSpPr>
        <dsp:cNvPr id="0" name=""/>
        <dsp:cNvSpPr/>
      </dsp:nvSpPr>
      <dsp:spPr>
        <a:xfrm>
          <a:off x="10685378" y="1119926"/>
          <a:ext cx="1073337" cy="1073337"/>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4A2427-8EF8-430B-A7E0-375CE4943163}">
      <dsp:nvSpPr>
        <dsp:cNvPr id="0" name=""/>
        <dsp:cNvSpPr/>
      </dsp:nvSpPr>
      <dsp:spPr>
        <a:xfrm>
          <a:off x="10914122" y="1348670"/>
          <a:ext cx="615849" cy="615849"/>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16E236-4662-471E-90C1-B64AB9B424A6}">
      <dsp:nvSpPr>
        <dsp:cNvPr id="0" name=""/>
        <dsp:cNvSpPr/>
      </dsp:nvSpPr>
      <dsp:spPr>
        <a:xfrm>
          <a:off x="10342262" y="2527583"/>
          <a:ext cx="1759570" cy="703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dirty="0"/>
            <a:t>Avoid exposures</a:t>
          </a:r>
        </a:p>
      </dsp:txBody>
      <dsp:txXfrm>
        <a:off x="10342262" y="2527583"/>
        <a:ext cx="1759570" cy="703828"/>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F10B2-ABB2-4F1E-9862-524ADDA77B01}" type="datetimeFigureOut">
              <a:rPr lang="en-US" smtClean="0"/>
              <a:t>12/13/23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F755C-B0EB-471E-B96A-11A8F94F7F2F}" type="slidenum">
              <a:rPr lang="en-US" smtClean="0"/>
              <a:t>‹#›</a:t>
            </a:fld>
            <a:endParaRPr lang="en-US"/>
          </a:p>
        </p:txBody>
      </p:sp>
    </p:spTree>
    <p:extLst>
      <p:ext uri="{BB962C8B-B14F-4D97-AF65-F5344CB8AC3E}">
        <p14:creationId xmlns:p14="http://schemas.microsoft.com/office/powerpoint/2010/main" val="2448102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1</a:t>
            </a:fld>
            <a:endParaRPr lang="en-US"/>
          </a:p>
        </p:txBody>
      </p:sp>
    </p:spTree>
    <p:extLst>
      <p:ext uri="{BB962C8B-B14F-4D97-AF65-F5344CB8AC3E}">
        <p14:creationId xmlns:p14="http://schemas.microsoft.com/office/powerpoint/2010/main" val="1100264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0" rtl="0">
              <a:spcBef>
                <a:spcPts val="0"/>
              </a:spcBef>
              <a:spcAft>
                <a:spcPts val="0"/>
              </a:spcAft>
              <a:buFont typeface="Arial" panose="020B0604020202020204" pitchFamily="34" charset="0"/>
              <a:buNone/>
            </a:pPr>
            <a:r>
              <a:rPr lang="en-US" sz="1200" b="0" i="0" u="none" strike="noStrike" dirty="0">
                <a:solidFill>
                  <a:srgbClr val="000000"/>
                </a:solidFill>
                <a:effectLst/>
                <a:latin typeface="Calibri" panose="020F0502020204030204" pitchFamily="34" charset="0"/>
              </a:rPr>
              <a:t>There is a </a:t>
            </a:r>
            <a:r>
              <a:rPr lang="en-US" sz="1200" b="1" i="0" u="none" strike="noStrike" dirty="0">
                <a:solidFill>
                  <a:srgbClr val="000000"/>
                </a:solidFill>
                <a:effectLst/>
                <a:latin typeface="Calibri" panose="020F0502020204030204" pitchFamily="34" charset="0"/>
              </a:rPr>
              <a:t>low</a:t>
            </a:r>
            <a:r>
              <a:rPr lang="en-US" sz="1200" b="0" i="0" u="none" strike="noStrike" dirty="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level of knowledge </a:t>
            </a:r>
            <a:r>
              <a:rPr lang="en-US" sz="1200" b="0" i="0" u="none" strike="noStrike" dirty="0">
                <a:solidFill>
                  <a:srgbClr val="000000"/>
                </a:solidFill>
                <a:effectLst/>
                <a:latin typeface="Calibri" panose="020F0502020204030204" pitchFamily="34" charset="0"/>
              </a:rPr>
              <a:t>in the area but a </a:t>
            </a:r>
            <a:r>
              <a:rPr lang="en-US" sz="1200" b="1" i="0" u="none" strike="noStrike" dirty="0">
                <a:solidFill>
                  <a:srgbClr val="000000"/>
                </a:solidFill>
                <a:effectLst/>
                <a:latin typeface="Calibri" panose="020F0502020204030204" pitchFamily="34" charset="0"/>
              </a:rPr>
              <a:t>high level of interest </a:t>
            </a:r>
            <a:r>
              <a:rPr lang="en-US" sz="1200" b="0" i="0" u="none" strike="noStrike" dirty="0">
                <a:solidFill>
                  <a:srgbClr val="000000"/>
                </a:solidFill>
                <a:effectLst/>
                <a:latin typeface="Calibri" panose="020F0502020204030204" pitchFamily="34" charset="0"/>
              </a:rPr>
              <a:t>to learn more. </a:t>
            </a:r>
          </a:p>
          <a:p>
            <a:pPr marL="457200" rtl="0">
              <a:spcBef>
                <a:spcPts val="0"/>
              </a:spcBef>
              <a:spcAft>
                <a:spcPts val="0"/>
              </a:spcAft>
            </a:pPr>
            <a:r>
              <a:rPr lang="en-US" sz="1200" b="0" i="0" u="none" strike="noStrike" dirty="0">
                <a:solidFill>
                  <a:srgbClr val="000000"/>
                </a:solidFill>
                <a:effectLst/>
                <a:latin typeface="Calibri" panose="020F0502020204030204" pitchFamily="34" charset="0"/>
              </a:rPr>
              <a:t>88% of providers report getting questions from families (and HALF were uncomfortable discussing with families).</a:t>
            </a: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92% said they would find it helpful to have information about environmental exposures. </a:t>
            </a:r>
            <a:endParaRPr lang="en-US" b="1" u="none" dirty="0">
              <a:effectLst/>
            </a:endParaRP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dirty="0">
                <a:solidFill>
                  <a:srgbClr val="000000"/>
                </a:solidFill>
                <a:effectLst/>
                <a:latin typeface="Calibri" panose="020F0502020204030204" pitchFamily="34" charset="0"/>
              </a:rPr>
              <a:t>We need to know how to consistently and accurately answer these questions.</a:t>
            </a:r>
            <a:endParaRPr lang="en-US" sz="1200" b="0" i="0" u="none" strike="noStrike" dirty="0">
              <a:solidFill>
                <a:srgbClr val="000000"/>
              </a:solidFill>
              <a:effectLst/>
              <a:latin typeface="Calibri" panose="020F0502020204030204" pitchFamily="34" charset="0"/>
            </a:endParaRPr>
          </a:p>
          <a:p>
            <a:pPr marL="457200" rtl="0">
              <a:spcBef>
                <a:spcPts val="0"/>
              </a:spcBef>
              <a:spcAft>
                <a:spcPts val="0"/>
              </a:spcAft>
            </a:pPr>
            <a:r>
              <a:rPr lang="en-US" sz="1200" b="0" i="0" u="none" strike="noStrike" dirty="0">
                <a:solidFill>
                  <a:srgbClr val="000000"/>
                </a:solidFill>
                <a:effectLst/>
                <a:latin typeface="Calibri" panose="020F0502020204030204" pitchFamily="34" charset="0"/>
              </a:rPr>
              <a:t>Clinicians should </a:t>
            </a:r>
            <a:r>
              <a:rPr lang="en-US" sz="1200" b="1" i="0" u="none" strike="noStrike" dirty="0">
                <a:solidFill>
                  <a:srgbClr val="000000"/>
                </a:solidFill>
                <a:effectLst/>
                <a:latin typeface="Calibri" panose="020F0502020204030204" pitchFamily="34" charset="0"/>
              </a:rPr>
              <a:t>understand the potential risks</a:t>
            </a:r>
            <a:r>
              <a:rPr lang="en-US" sz="1200" b="0" i="0" u="none" strike="noStrike" dirty="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assess individual risks</a:t>
            </a:r>
            <a:r>
              <a:rPr lang="en-US" sz="1200" b="0" i="0" u="none" strike="noStrike" dirty="0">
                <a:solidFill>
                  <a:srgbClr val="000000"/>
                </a:solidFill>
                <a:effectLst/>
                <a:latin typeface="Calibri" panose="020F0502020204030204" pitchFamily="34" charset="0"/>
              </a:rPr>
              <a:t>, and </a:t>
            </a:r>
            <a:r>
              <a:rPr lang="en-US" sz="1200" b="1" i="0" u="none" strike="noStrike" dirty="0">
                <a:solidFill>
                  <a:srgbClr val="000000"/>
                </a:solidFill>
                <a:effectLst/>
                <a:latin typeface="Calibri" panose="020F0502020204030204" pitchFamily="34" charset="0"/>
              </a:rPr>
              <a:t>help to inform and guide families to understand how they can make better choices</a:t>
            </a:r>
            <a:r>
              <a:rPr lang="en-US" sz="1200" b="0" i="0" u="none" strike="noStrike" dirty="0">
                <a:solidFill>
                  <a:srgbClr val="000000"/>
                </a:solidFill>
                <a:effectLst/>
                <a:latin typeface="Calibri" panose="020F0502020204030204" pitchFamily="34" charset="0"/>
              </a:rPr>
              <a:t>. </a:t>
            </a:r>
          </a:p>
          <a:p>
            <a:pPr marL="457200"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13</a:t>
            </a:fld>
            <a:endParaRPr lang="en-US"/>
          </a:p>
        </p:txBody>
      </p:sp>
    </p:spTree>
    <p:extLst>
      <p:ext uri="{BB962C8B-B14F-4D97-AF65-F5344CB8AC3E}">
        <p14:creationId xmlns:p14="http://schemas.microsoft.com/office/powerpoint/2010/main" val="3846776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Wingdings" panose="05000000000000000000" pitchFamily="2"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Cancer is a rare disease. It is complex and heterogenous, and the incidence is likely multi-factorial.</a:t>
            </a:r>
          </a:p>
          <a:p>
            <a:pPr marL="0" marR="0" lvl="0" indent="0">
              <a:lnSpc>
                <a:spcPct val="107000"/>
              </a:lnSpc>
              <a:spcBef>
                <a:spcPts val="0"/>
              </a:spcBef>
              <a:spcAft>
                <a:spcPts val="0"/>
              </a:spcAft>
              <a:buFont typeface="Wingdings" panose="05000000000000000000" pitchFamily="2"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important to be creative and increase the numbers of kids studied by working with cancer registries, linkage when possible, and build international collaboration.</a:t>
            </a:r>
          </a:p>
          <a:p>
            <a:pPr marL="0" marR="0" lvl="0" indent="0">
              <a:lnSpc>
                <a:spcPct val="107000"/>
              </a:lnSpc>
              <a:spcBef>
                <a:spcPts val="0"/>
              </a:spcBef>
              <a:spcAft>
                <a:spcPts val="800"/>
              </a:spcAft>
              <a:buFont typeface="Wingdings" panose="05000000000000000000" pitchFamily="2"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Biologic specimens for biomarkers studies are sparse. Most childhood (and AYA) cancer have a fetal origin so there is a need for prenatal or neonatal specimens. </a:t>
            </a:r>
          </a:p>
          <a:p>
            <a:pPr marL="1143000" marR="0" lvl="2" indent="-228600">
              <a:lnSpc>
                <a:spcPct val="107000"/>
              </a:lnSpc>
              <a:spcBef>
                <a:spcPts val="0"/>
              </a:spcBef>
              <a:spcAft>
                <a:spcPts val="8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ourier New" panose="02070309020205020404" pitchFamily="49" charset="0"/>
              <a:buNone/>
            </a:pPr>
            <a:r>
              <a:rPr lang="en-US" sz="900" dirty="0">
                <a:effectLst/>
                <a:latin typeface="Calibri" panose="020F0502020204030204" pitchFamily="34" charset="0"/>
                <a:ea typeface="Calibri" panose="020F0502020204030204" pitchFamily="34" charset="0"/>
                <a:cs typeface="Times New Roman" panose="02020603050405020304" pitchFamily="18" charset="0"/>
              </a:rPr>
              <a:t>Two ways to study epidemiology: Start with those that have not gotten disease yet and wait years vs. Start with cases and controls (which is the most efficient).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685800" marR="0" lvl="1" indent="-228600">
              <a:lnSpc>
                <a:spcPct val="107000"/>
              </a:lnSpc>
              <a:spcBef>
                <a:spcPts val="0"/>
              </a:spcBef>
              <a:spcAft>
                <a:spcPts val="0"/>
              </a:spcAft>
              <a:buFont typeface="Wingdings" panose="05000000000000000000" pitchFamily="2" charset="2"/>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How do we tackle the </a:t>
            </a:r>
            <a:r>
              <a:rPr lang="en-US" sz="900" b="1" dirty="0">
                <a:effectLst/>
                <a:latin typeface="Calibri" panose="020F0502020204030204" pitchFamily="34" charset="0"/>
                <a:ea typeface="Calibri" panose="020F0502020204030204" pitchFamily="34" charset="0"/>
                <a:cs typeface="Times New Roman" panose="02020603050405020304" pitchFamily="18" charset="0"/>
              </a:rPr>
              <a:t>retrospective nature of these studies</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p>
          <a:p>
            <a:pPr marL="1143000" marR="0" lvl="2" indent="-228600">
              <a:lnSpc>
                <a:spcPct val="107000"/>
              </a:lnSpc>
              <a:spcBef>
                <a:spcPts val="0"/>
              </a:spcBef>
              <a:spcAft>
                <a:spcPts val="0"/>
              </a:spcAft>
              <a:buFont typeface="Wingdings" panose="05000000000000000000" pitchFamily="2" charset="2"/>
              <a:buChar char=""/>
            </a:pPr>
            <a:r>
              <a:rPr lang="en-US" sz="900" dirty="0">
                <a:effectLst/>
                <a:latin typeface="Calibri" panose="020F0502020204030204" pitchFamily="34" charset="0"/>
                <a:ea typeface="Calibri" panose="020F0502020204030204" pitchFamily="34" charset="0"/>
                <a:cs typeface="Times New Roman" panose="02020603050405020304" pitchFamily="18" charset="0"/>
              </a:rPr>
              <a:t>Multiple approaches: </a:t>
            </a:r>
          </a:p>
          <a:p>
            <a:pPr marL="1600200" marR="0" lvl="3" indent="-228600">
              <a:lnSpc>
                <a:spcPct val="107000"/>
              </a:lnSpc>
              <a:spcBef>
                <a:spcPts val="0"/>
              </a:spcBef>
              <a:spcAft>
                <a:spcPts val="0"/>
              </a:spcAft>
              <a:buFont typeface="Wingdings" panose="05000000000000000000" pitchFamily="2" charset="2"/>
              <a:buChar char=""/>
            </a:pPr>
            <a:r>
              <a:rPr lang="en-US" sz="900" b="1" dirty="0">
                <a:effectLst/>
                <a:latin typeface="Calibri" panose="020F0502020204030204" pitchFamily="34" charset="0"/>
                <a:ea typeface="Calibri" panose="020F0502020204030204" pitchFamily="34" charset="0"/>
                <a:cs typeface="Times New Roman" panose="02020603050405020304" pitchFamily="18" charset="0"/>
              </a:rPr>
              <a:t>Biological sampling</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r>
              <a:rPr lang="en-US" sz="900" b="1" dirty="0">
                <a:effectLst/>
                <a:latin typeface="Calibri" panose="020F0502020204030204" pitchFamily="34" charset="0"/>
                <a:ea typeface="Calibri" panose="020F0502020204030204" pitchFamily="34" charset="0"/>
                <a:cs typeface="Times New Roman" panose="02020603050405020304" pitchFamily="18" charset="0"/>
              </a:rPr>
              <a:t>home sampling</a:t>
            </a:r>
            <a:r>
              <a:rPr lang="en-US" sz="900" dirty="0">
                <a:effectLst/>
                <a:latin typeface="Calibri" panose="020F0502020204030204" pitchFamily="34" charset="0"/>
                <a:ea typeface="Calibri" panose="020F0502020204030204" pitchFamily="34" charset="0"/>
                <a:cs typeface="Times New Roman" panose="02020603050405020304" pitchFamily="18" charset="0"/>
              </a:rPr>
              <a:t>, </a:t>
            </a:r>
            <a:r>
              <a:rPr lang="en-US" sz="900" b="1" dirty="0">
                <a:effectLst/>
                <a:latin typeface="Calibri" panose="020F0502020204030204" pitchFamily="34" charset="0"/>
                <a:ea typeface="Calibri" panose="020F0502020204030204" pitchFamily="34" charset="0"/>
                <a:cs typeface="Times New Roman" panose="02020603050405020304" pitchFamily="18" charset="0"/>
              </a:rPr>
              <a:t>geocoded addresses</a:t>
            </a:r>
            <a:r>
              <a:rPr lang="en-US" sz="900" dirty="0">
                <a:effectLst/>
                <a:latin typeface="Calibri" panose="020F0502020204030204" pitchFamily="34" charset="0"/>
                <a:ea typeface="Calibri" panose="020F0502020204030204" pitchFamily="34" charset="0"/>
                <a:cs typeface="Times New Roman" panose="02020603050405020304" pitchFamily="18" charset="0"/>
              </a:rPr>
              <a:t>, parenteral (usually maternal) </a:t>
            </a:r>
            <a:r>
              <a:rPr lang="en-US" sz="900" b="1" dirty="0">
                <a:effectLst/>
                <a:latin typeface="Calibri" panose="020F0502020204030204" pitchFamily="34" charset="0"/>
                <a:ea typeface="Calibri" panose="020F0502020204030204" pitchFamily="34" charset="0"/>
                <a:cs typeface="Times New Roman" panose="02020603050405020304" pitchFamily="18" charset="0"/>
              </a:rPr>
              <a:t>interviews.</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Courier New" panose="02070309020205020404" pitchFamily="49" charset="0"/>
              <a:buNone/>
            </a:pPr>
            <a:r>
              <a:rPr lang="en-US" sz="900" dirty="0">
                <a:effectLst/>
                <a:latin typeface="Calibri" panose="020F0502020204030204" pitchFamily="34" charset="0"/>
                <a:ea typeface="Calibri" panose="020F0502020204030204" pitchFamily="34" charset="0"/>
                <a:cs typeface="Times New Roman" panose="02020603050405020304" pitchFamily="18" charset="0"/>
              </a:rPr>
              <a:t>Can you determine causality based on case-control studies? Smoking and lung cancer study was designed with case-control study. There are statistical ways to help strengthen. Biomarker studies help validate.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143000" marR="0" lvl="2" indent="-228600">
              <a:lnSpc>
                <a:spcPct val="107000"/>
              </a:lnSpc>
              <a:spcBef>
                <a:spcPts val="0"/>
              </a:spcBef>
              <a:spcAft>
                <a:spcPts val="800"/>
              </a:spcAft>
              <a:buFont typeface="Wingdings" panose="05000000000000000000" pitchFamily="2"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t>There are limitations (as with any type of study), </a:t>
            </a:r>
            <a:r>
              <a:rPr lang="en-US" b="1" dirty="0"/>
              <a:t>but epidemiologists have been innovative and produced creative ways to get the data</a:t>
            </a:r>
            <a:r>
              <a:rPr lang="en-US" dirty="0"/>
              <a:t>. </a:t>
            </a:r>
          </a:p>
          <a:p>
            <a:r>
              <a:rPr lang="en-US" dirty="0"/>
              <a:t>Many of these exposures and cancers (mostly leukemia) have strong data. Almost all the data we are talking about are from case-control studies.</a:t>
            </a:r>
          </a:p>
          <a:p>
            <a:r>
              <a:rPr lang="en-US" dirty="0"/>
              <a:t>Prospective cohort studies (traditionally characterized as the best way to determine causality) are often not designed for the exposure we are looking for in these cases and inferences are made when compared. A case control study that is designed to look at a specific exposure is often times stronger, especially when pooled with other similar studies. </a:t>
            </a:r>
          </a:p>
          <a:p>
            <a:r>
              <a:rPr lang="en-US" dirty="0"/>
              <a:t>This IS evidence based. </a:t>
            </a:r>
          </a:p>
          <a:p>
            <a:r>
              <a:rPr lang="en-US" dirty="0"/>
              <a:t>As an example, the childhood cancer and leukemia international consortium (or CLIC) was developed to address some of these limitations. They get numbers and a deeper dive that address different issues across time, location, and studies with similar findings. Data from these studies are pooled and harmonized and very valuable.</a:t>
            </a:r>
          </a:p>
          <a:p>
            <a:r>
              <a:rPr lang="en-US" dirty="0"/>
              <a:t>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14</a:t>
            </a:fld>
            <a:endParaRPr lang="en-US"/>
          </a:p>
        </p:txBody>
      </p:sp>
    </p:spTree>
    <p:extLst>
      <p:ext uri="{BB962C8B-B14F-4D97-AF65-F5344CB8AC3E}">
        <p14:creationId xmlns:p14="http://schemas.microsoft.com/office/powerpoint/2010/main" val="1289927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children at greater risk?</a:t>
            </a:r>
          </a:p>
          <a:p>
            <a:pPr marL="171450" indent="-171450">
              <a:buFontTx/>
              <a:buChar char="-"/>
            </a:pPr>
            <a:r>
              <a:rPr lang="en-US" dirty="0"/>
              <a:t>pregnancy, childhood, and adolescence are vulnerable periods because of rapid growth and development.</a:t>
            </a:r>
          </a:p>
          <a:p>
            <a:pPr marL="171450" indent="-171450">
              <a:buFontTx/>
              <a:buChar char="-"/>
            </a:pPr>
            <a:r>
              <a:rPr lang="en-US" dirty="0"/>
              <a:t>Exposure to environmental hazards during these periods results in higher risk of health effects.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Children may be exposed to environmental hazards anywhere – indoors (at home, school, childcare, </a:t>
            </a:r>
            <a:r>
              <a:rPr lang="en-US" dirty="0" err="1"/>
              <a:t>etc</a:t>
            </a:r>
            <a:r>
              <a:rPr lang="en-US" dirty="0"/>
              <a:t>) and outdoors. </a:t>
            </a:r>
            <a:r>
              <a:rPr lang="en-US" sz="1200" b="0" dirty="0"/>
              <a:t>Children have special vulnerability to both indoor and outdoor air pollutants by virtue of their Anatomy, Physiology, and Other Environmental Factors. They are closer to the ground, where dust and chemicals can build up. Their lower breathing zone exposes them to higher concentrations of some fumes and gases with increased vapor pressure and density. They put their hands in their mouth, exposing them to further. </a:t>
            </a:r>
            <a:endParaRPr lang="en-US" dirty="0"/>
          </a:p>
          <a:p>
            <a:pPr marL="171450" indent="-171450">
              <a:buFontTx/>
              <a:buChar char="-"/>
            </a:pPr>
            <a:r>
              <a:rPr lang="en-US" dirty="0"/>
              <a:t>The negative health impacts of early exposures to environmental hazards can continue throughout life.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What about the relation of these to CHILDHOOD CANCER? By the time they see an oncologist, the patients have already been exposed. Critics may say, “what is my role?” It is imperative to remember:</a:t>
            </a:r>
          </a:p>
          <a:p>
            <a:pPr marL="171450" indent="-171450">
              <a:buFontTx/>
              <a:buChar char="-"/>
            </a:pPr>
            <a:r>
              <a:rPr lang="en-US" b="1" u="sng" dirty="0"/>
              <a:t>Children will be more vulnerable to the environment during and after treatment.</a:t>
            </a:r>
          </a:p>
          <a:p>
            <a:pPr marL="171450" indent="-171450">
              <a:buFontTx/>
              <a:buChar char="-"/>
            </a:pPr>
            <a:r>
              <a:rPr lang="en-US" b="1" u="sng" dirty="0"/>
              <a:t>Siblings are also exposed to a similar environment and their potential risk should be considered as well.</a:t>
            </a:r>
          </a:p>
          <a:p>
            <a:pPr marL="171450" indent="-171450">
              <a:buFontTx/>
              <a:buChar char="-"/>
            </a:pPr>
            <a:r>
              <a:rPr lang="en-US" b="1" u="sng" dirty="0"/>
              <a:t>There are personalized risk reductions and mitigations that can be done to protect children moving forward, after diagnosis.</a:t>
            </a:r>
          </a:p>
          <a:p>
            <a:endParaRPr lang="en-US" sz="1200" b="0" dirty="0"/>
          </a:p>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15</a:t>
            </a:fld>
            <a:endParaRPr lang="en-US"/>
          </a:p>
        </p:txBody>
      </p:sp>
    </p:spTree>
    <p:extLst>
      <p:ext uri="{BB962C8B-B14F-4D97-AF65-F5344CB8AC3E}">
        <p14:creationId xmlns:p14="http://schemas.microsoft.com/office/powerpoint/2010/main" val="4266364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lymphoblastic leukemia (ALL), like cancer in general, probably arises from interactions between exogenous or endogenous exposures, genetic (inherited) susceptibility, and chance. The challenge is to identify the relevant exposures and inherited genetic variants and decipher </a:t>
            </a:r>
            <a:r>
              <a:rPr lang="en-US" b="1" dirty="0"/>
              <a:t>how</a:t>
            </a:r>
            <a:r>
              <a:rPr lang="en-US" dirty="0"/>
              <a:t> and </a:t>
            </a:r>
            <a:r>
              <a:rPr lang="en-US" b="1" dirty="0"/>
              <a:t>when</a:t>
            </a:r>
            <a:r>
              <a:rPr lang="en-US" dirty="0"/>
              <a:t> these factors contribute to the multistep natural history of ALL from initiation (usually in utero) through to overt disease.</a:t>
            </a:r>
          </a:p>
          <a:p>
            <a:endParaRPr lang="en-US" b="1" dirty="0"/>
          </a:p>
          <a:p>
            <a:r>
              <a:rPr lang="en-US" b="1" dirty="0"/>
              <a:t>2-hit hypothesis:</a:t>
            </a:r>
            <a:endParaRPr lang="en-US" b="0" dirty="0"/>
          </a:p>
          <a:p>
            <a:r>
              <a:rPr lang="en-US" b="0" dirty="0"/>
              <a:t>Leukemia is a disease with prenatal and postnatal events.</a:t>
            </a:r>
          </a:p>
          <a:p>
            <a:r>
              <a:rPr lang="en-US" sz="1200" dirty="0"/>
              <a:t>In terms of the “natural history” of ALL, some children are born with that first hit.</a:t>
            </a:r>
          </a:p>
          <a:p>
            <a:r>
              <a:rPr lang="en-US" sz="1200" dirty="0"/>
              <a:t>We</a:t>
            </a:r>
            <a:r>
              <a:rPr lang="en-US" sz="1200" baseline="0" dirty="0"/>
              <a:t> know that not all preleukemic clones become overt leukemia…suggesting that interventions might be possible to prevent transformation. </a:t>
            </a:r>
          </a:p>
          <a:p>
            <a:r>
              <a:rPr lang="en-US" sz="1200" baseline="0" dirty="0"/>
              <a:t>The question then becomes, </a:t>
            </a:r>
            <a:r>
              <a:rPr lang="en-US" sz="1200" u="sng" baseline="0" dirty="0"/>
              <a:t>can we prevent the second hit</a:t>
            </a:r>
            <a:r>
              <a:rPr lang="en-US" sz="1200" baseline="0" dirty="0"/>
              <a:t>?</a:t>
            </a:r>
          </a:p>
          <a:p>
            <a:endParaRPr lang="en-US" sz="1200" baseline="0" dirty="0"/>
          </a:p>
          <a:p>
            <a:endParaRPr lang="en-US" sz="1200" baseline="0" dirty="0"/>
          </a:p>
          <a:p>
            <a:endParaRPr lang="en-US" sz="1200" baseline="0" dirty="0"/>
          </a:p>
          <a:p>
            <a:endParaRPr lang="en-US" b="1" dirty="0"/>
          </a:p>
        </p:txBody>
      </p:sp>
      <p:sp>
        <p:nvSpPr>
          <p:cNvPr id="4" name="Slide Number Placeholder 3"/>
          <p:cNvSpPr>
            <a:spLocks noGrp="1"/>
          </p:cNvSpPr>
          <p:nvPr>
            <p:ph type="sldNum" sz="quarter" idx="5"/>
          </p:nvPr>
        </p:nvSpPr>
        <p:spPr/>
        <p:txBody>
          <a:bodyPr/>
          <a:lstStyle/>
          <a:p>
            <a:fld id="{733F755C-B0EB-471E-B96A-11A8F94F7F2F}" type="slidenum">
              <a:rPr lang="en-US" smtClean="0"/>
              <a:t>16</a:t>
            </a:fld>
            <a:endParaRPr lang="en-US"/>
          </a:p>
        </p:txBody>
      </p:sp>
    </p:spTree>
    <p:extLst>
      <p:ext uri="{BB962C8B-B14F-4D97-AF65-F5344CB8AC3E}">
        <p14:creationId xmlns:p14="http://schemas.microsoft.com/office/powerpoint/2010/main" val="1295618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None/>
            </a:pPr>
            <a:r>
              <a:rPr lang="en-US" sz="1200" b="0" i="0" u="none" strike="noStrike" dirty="0">
                <a:solidFill>
                  <a:srgbClr val="000000"/>
                </a:solidFill>
                <a:effectLst/>
                <a:latin typeface="Calibri" panose="020F0502020204030204" pitchFamily="34" charset="0"/>
              </a:rPr>
              <a:t>The immune system: Adaptive immunity occurs postnatally and controls how </a:t>
            </a:r>
            <a:r>
              <a:rPr lang="en-US" sz="1200" b="1" i="0" u="none" strike="noStrike" dirty="0">
                <a:solidFill>
                  <a:srgbClr val="000000"/>
                </a:solidFill>
                <a:effectLst/>
                <a:latin typeface="Calibri" panose="020F0502020204030204" pitchFamily="34" charset="0"/>
              </a:rPr>
              <a:t>normal</a:t>
            </a:r>
            <a:r>
              <a:rPr lang="en-US" sz="1200" b="0" i="0" u="none" strike="noStrike" dirty="0">
                <a:solidFill>
                  <a:srgbClr val="000000"/>
                </a:solidFill>
                <a:effectLst/>
                <a:latin typeface="Calibri" panose="020F0502020204030204" pitchFamily="34" charset="0"/>
              </a:rPr>
              <a:t> enzymes create </a:t>
            </a:r>
            <a:r>
              <a:rPr lang="en-US" sz="1200" b="1" i="0" u="none" strike="noStrike" dirty="0">
                <a:solidFill>
                  <a:srgbClr val="000000"/>
                </a:solidFill>
                <a:effectLst/>
                <a:latin typeface="Calibri" panose="020F0502020204030204" pitchFamily="34" charset="0"/>
              </a:rPr>
              <a:t>normal</a:t>
            </a:r>
            <a:r>
              <a:rPr lang="en-US" sz="1200" b="0" i="0" u="none" strike="noStrike" dirty="0">
                <a:solidFill>
                  <a:srgbClr val="000000"/>
                </a:solidFill>
                <a:effectLst/>
                <a:latin typeface="Calibri" panose="020F0502020204030204" pitchFamily="34" charset="0"/>
              </a:rPr>
              <a:t> variability. Disruptions occur that mirror common translocations seen in childhood cancer. This mechanism NORMALLY mutates genes for helpful reasons to create mature genes and antibody diversity. These normal processes can go wrong. </a:t>
            </a:r>
          </a:p>
          <a:p>
            <a:pPr marL="171450" indent="-171450">
              <a:buFont typeface="Arial" panose="020B0604020202020204" pitchFamily="34" charset="0"/>
              <a:buChar char="•"/>
            </a:pPr>
            <a:r>
              <a:rPr lang="en-US" dirty="0"/>
              <a:t>RAG – Recombinase Activating Gene – creates antibody diversity. </a:t>
            </a:r>
          </a:p>
          <a:p>
            <a:pPr marL="171450" indent="-171450">
              <a:buFont typeface="Arial" panose="020B0604020202020204" pitchFamily="34" charset="0"/>
              <a:buChar char="•"/>
            </a:pPr>
            <a:r>
              <a:rPr lang="en-US" dirty="0"/>
              <a:t>AICDA – Activation-induced Cytidine Deaminase – causes somatic hypermutations to improve antibody affinity.</a:t>
            </a:r>
          </a:p>
          <a:p>
            <a:pPr marL="171450" indent="-171450">
              <a:buFont typeface="Arial" panose="020B0604020202020204" pitchFamily="34" charset="0"/>
              <a:buChar char="•"/>
            </a:pPr>
            <a:r>
              <a:rPr lang="en-US" dirty="0"/>
              <a:t>TdT – Terminal Deoxynucleotidyl Transferase – add random nucleotides to broken nucleotide sequences to increase antibody and T cell receptor diversity.</a:t>
            </a:r>
          </a:p>
          <a:p>
            <a:pPr marL="0" indent="0">
              <a:buFont typeface="Arial" panose="020B0604020202020204" pitchFamily="34" charset="0"/>
              <a:buNone/>
            </a:pPr>
            <a:endParaRPr lang="en-US" sz="1200" b="1" i="0" u="none" strike="noStrike" dirty="0">
              <a:solidFill>
                <a:srgbClr val="000000"/>
              </a:solidFill>
              <a:effectLst/>
              <a:latin typeface="Calibri" panose="020F0502020204030204" pitchFamily="34" charset="0"/>
            </a:endParaRPr>
          </a:p>
          <a:p>
            <a:pPr marL="0" indent="0">
              <a:buFont typeface="Arial" panose="020B0604020202020204" pitchFamily="34" charset="0"/>
              <a:buNone/>
            </a:pPr>
            <a:r>
              <a:rPr lang="en-US" sz="1200" b="1" i="0" u="none" strike="noStrike" dirty="0">
                <a:solidFill>
                  <a:srgbClr val="000000"/>
                </a:solidFill>
                <a:effectLst/>
                <a:latin typeface="Calibri" panose="020F0502020204030204" pitchFamily="34" charset="0"/>
              </a:rPr>
              <a:t>When those mutations hit the wrong targets, they can cause mutations that cause leukemia</a:t>
            </a:r>
            <a:r>
              <a:rPr lang="en-US" sz="1200" b="0" i="0" u="none" strike="noStrike" dirty="0">
                <a:solidFill>
                  <a:srgbClr val="000000"/>
                </a:solidFill>
                <a:effectLst/>
                <a:latin typeface="Calibri" panose="020F0502020204030204" pitchFamily="34" charset="0"/>
              </a:rPr>
              <a:t>. These “mis-hits” can be caused by </a:t>
            </a:r>
            <a:r>
              <a:rPr lang="en-US" sz="1200" b="0" i="0" u="sng" strike="noStrike" dirty="0">
                <a:solidFill>
                  <a:srgbClr val="000000"/>
                </a:solidFill>
                <a:effectLst/>
                <a:latin typeface="Calibri" panose="020F0502020204030204" pitchFamily="34" charset="0"/>
              </a:rPr>
              <a:t>inflammation, infection,</a:t>
            </a:r>
            <a:r>
              <a:rPr lang="en-US" sz="1200" b="0" i="0" u="none" strike="noStrike" dirty="0">
                <a:solidFill>
                  <a:srgbClr val="000000"/>
                </a:solidFill>
                <a:effectLst/>
                <a:latin typeface="Calibri" panose="020F0502020204030204" pitchFamily="34" charset="0"/>
              </a:rPr>
              <a:t> and </a:t>
            </a:r>
            <a:r>
              <a:rPr lang="en-US" sz="1200" b="0" i="0" u="sng" strike="noStrike" dirty="0">
                <a:solidFill>
                  <a:srgbClr val="000000"/>
                </a:solidFill>
                <a:effectLst/>
                <a:latin typeface="Calibri" panose="020F0502020204030204" pitchFamily="34" charset="0"/>
              </a:rPr>
              <a:t>chemical exposures</a:t>
            </a:r>
            <a:r>
              <a:rPr lang="en-US" sz="1200" b="0" i="0" u="none" strike="noStrike" dirty="0">
                <a:solidFill>
                  <a:srgbClr val="000000"/>
                </a:solidFill>
                <a:effectLst/>
                <a:latin typeface="Calibri" panose="020F0502020204030204" pitchFamily="34" charset="0"/>
              </a:rPr>
              <a:t>.</a:t>
            </a:r>
            <a:endParaRPr lang="en-US" sz="1200" b="0" i="0" u="none" strike="noStrike" dirty="0">
              <a:solidFill>
                <a:srgbClr val="000000"/>
              </a:solidFill>
              <a:effectLst/>
              <a:latin typeface="Noto Sans Symbols"/>
            </a:endParaRPr>
          </a:p>
          <a:p>
            <a:endParaRPr lang="en-US" dirty="0"/>
          </a:p>
          <a:p>
            <a:r>
              <a:rPr lang="en-US" dirty="0"/>
              <a:t>This poses another question: </a:t>
            </a:r>
            <a:r>
              <a:rPr lang="en-US" b="1" dirty="0"/>
              <a:t>Do children who develop ALL have an altered immune system and respond to infections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000000"/>
                </a:solidFill>
                <a:effectLst/>
                <a:latin typeface="Calibri" panose="020F0502020204030204" pitchFamily="34" charset="0"/>
              </a:rPr>
              <a:t>This will be addressed in a later slide. </a:t>
            </a:r>
            <a:endParaRPr lang="en-US" sz="2000" b="0" i="0" u="none" strike="noStrike" dirty="0">
              <a:solidFill>
                <a:srgbClr val="000000"/>
              </a:solidFill>
              <a:effectLst/>
              <a:latin typeface="Noto Sans Symbols"/>
            </a:endParaRPr>
          </a:p>
          <a:p>
            <a:endParaRPr lang="en-US" dirty="0"/>
          </a:p>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17</a:t>
            </a:fld>
            <a:endParaRPr lang="en-US"/>
          </a:p>
        </p:txBody>
      </p:sp>
    </p:spTree>
    <p:extLst>
      <p:ext uri="{BB962C8B-B14F-4D97-AF65-F5344CB8AC3E}">
        <p14:creationId xmlns:p14="http://schemas.microsoft.com/office/powerpoint/2010/main" val="933638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Calibri" panose="020F0502020204030204" pitchFamily="34" charset="0"/>
              </a:rPr>
              <a:t>Some of the hallmarks of cancer cells are also part of normal hematopoiesis. Hence, there is less that needs to go wrong to develop hematologic cancers when compared to other cancers.</a:t>
            </a:r>
          </a:p>
          <a:p>
            <a:pPr rtl="0">
              <a:spcBef>
                <a:spcPts val="0"/>
              </a:spcBef>
              <a:spcAft>
                <a:spcPts val="0"/>
              </a:spcAft>
            </a:pPr>
            <a:endParaRPr lang="en-US" b="1" dirty="0"/>
          </a:p>
          <a:p>
            <a:pPr rtl="0">
              <a:spcBef>
                <a:spcPts val="0"/>
              </a:spcBef>
              <a:spcAft>
                <a:spcPts val="0"/>
              </a:spcAft>
            </a:pPr>
            <a:r>
              <a:rPr lang="en-US" b="1" dirty="0"/>
              <a:t>The Hallmarks of Cancer</a:t>
            </a:r>
            <a:r>
              <a:rPr lang="en-US" dirty="0"/>
              <a:t>: Properties of cancer cells and describe what biology exists in a cancer. </a:t>
            </a:r>
            <a:endParaRPr lang="en-US" b="0" dirty="0">
              <a:effectLst/>
            </a:endParaRPr>
          </a:p>
          <a:p>
            <a:r>
              <a:rPr lang="en-US" dirty="0"/>
              <a:t>Carcinogens (or agents that induce cancer) are thought to act by inducing multiple hallmarks in normal cells – transforming them into cancer cells. </a:t>
            </a:r>
          </a:p>
          <a:p>
            <a:endParaRPr lang="en-US" b="1" dirty="0"/>
          </a:p>
          <a:p>
            <a:r>
              <a:rPr lang="en-US" b="1" dirty="0"/>
              <a:t>Key Characteristics of Cancer:</a:t>
            </a:r>
            <a:r>
              <a:rPr lang="en-US" dirty="0"/>
              <a:t> Properties of human carcinogens that induce cancer. They describe the actions of carcinogens that can cause those hallmarks to become acquired. </a:t>
            </a:r>
          </a:p>
        </p:txBody>
      </p:sp>
      <p:sp>
        <p:nvSpPr>
          <p:cNvPr id="4" name="Slide Number Placeholder 3"/>
          <p:cNvSpPr>
            <a:spLocks noGrp="1"/>
          </p:cNvSpPr>
          <p:nvPr>
            <p:ph type="sldNum" sz="quarter" idx="5"/>
          </p:nvPr>
        </p:nvSpPr>
        <p:spPr/>
        <p:txBody>
          <a:bodyPr/>
          <a:lstStyle/>
          <a:p>
            <a:fld id="{733F755C-B0EB-471E-B96A-11A8F94F7F2F}" type="slidenum">
              <a:rPr lang="en-US" smtClean="0"/>
              <a:t>18</a:t>
            </a:fld>
            <a:endParaRPr lang="en-US"/>
          </a:p>
        </p:txBody>
      </p:sp>
    </p:spTree>
    <p:extLst>
      <p:ext uri="{BB962C8B-B14F-4D97-AF65-F5344CB8AC3E}">
        <p14:creationId xmlns:p14="http://schemas.microsoft.com/office/powerpoint/2010/main" val="1015445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Carcinogens promote tumorigenesis by targeting multiple components in the tissue, and subsequently, the tumor microenvironment. </a:t>
            </a:r>
          </a:p>
          <a:p>
            <a:pPr marL="171450" indent="-171450">
              <a:buFont typeface="Arial" panose="020B0604020202020204" pitchFamily="34" charset="0"/>
              <a:buChar char="•"/>
            </a:pPr>
            <a:r>
              <a:rPr lang="en-US" dirty="0"/>
              <a:t>Carcinogens may exert preneoplastic influences on various cell types within the tissue, such as stromal cells, fibroblasts and endothelial cells.</a:t>
            </a:r>
          </a:p>
          <a:p>
            <a:pPr marL="171450" indent="-171450">
              <a:buFont typeface="Arial" panose="020B0604020202020204" pitchFamily="34" charset="0"/>
              <a:buChar char="•"/>
            </a:pPr>
            <a:r>
              <a:rPr lang="en-US" dirty="0"/>
              <a:t>Carcinogens may affect the innate (antigen-presenting cells) and adaptive (B, T lymphocytes) immune systems, as well as their secreted molecules. </a:t>
            </a:r>
          </a:p>
          <a:p>
            <a:pPr marL="171450" indent="-171450">
              <a:buFont typeface="Arial" panose="020B0604020202020204" pitchFamily="34" charset="0"/>
              <a:buChar char="•"/>
            </a:pPr>
            <a:r>
              <a:rPr lang="en-US" dirty="0"/>
              <a:t>Carcinogens may encourage angiogenesis and chronic inflammation, which fuel the growth and evolution of the neoplastic cells.</a:t>
            </a:r>
          </a:p>
          <a:p>
            <a:endParaRPr lang="en-US" dirty="0"/>
          </a:p>
          <a:p>
            <a:r>
              <a:rPr lang="en-US" dirty="0"/>
              <a:t>The development of cancer is a multi-step process. Some chemicals tested alone may not induce cancer, but when combined with other mutagens that cause cancer, may show very different results. </a:t>
            </a:r>
          </a:p>
          <a:p>
            <a:r>
              <a:rPr lang="en-US" dirty="0"/>
              <a:t>As such, a sustained focus on the carcinogenicity of individual chemicals may miss synergies that might reasonably be anticipated to occur when combined with other disruptive chemicals. </a:t>
            </a:r>
          </a:p>
        </p:txBody>
      </p:sp>
      <p:sp>
        <p:nvSpPr>
          <p:cNvPr id="4" name="Slide Number Placeholder 3"/>
          <p:cNvSpPr>
            <a:spLocks noGrp="1"/>
          </p:cNvSpPr>
          <p:nvPr>
            <p:ph type="sldNum" sz="quarter" idx="5"/>
          </p:nvPr>
        </p:nvSpPr>
        <p:spPr/>
        <p:txBody>
          <a:bodyPr/>
          <a:lstStyle/>
          <a:p>
            <a:fld id="{733F755C-B0EB-471E-B96A-11A8F94F7F2F}" type="slidenum">
              <a:rPr lang="en-US" smtClean="0"/>
              <a:t>19</a:t>
            </a:fld>
            <a:endParaRPr lang="en-US"/>
          </a:p>
        </p:txBody>
      </p:sp>
    </p:spTree>
    <p:extLst>
      <p:ext uri="{BB962C8B-B14F-4D97-AF65-F5344CB8AC3E}">
        <p14:creationId xmlns:p14="http://schemas.microsoft.com/office/powerpoint/2010/main" val="1738590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rarity of the pediatric cancer in addition to the existence of biologically distinct subtypes that might not share common causative mechanisms complicates matters.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in infants, ALL is usually associated with MLL (KMT2A) rearrangement, and the remarkably high concordance rate in monozygotic twins (approaching 100%) suggests that leukemogenesis is largely complete at birth.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contrast, the incidence of non MLL-rearranged B ALL peaks between 2 and 5 years and has a concordance rate of 10–15% in monozygotic twins. This suggests that although initiation in utero usually occurs, other so-called promotional exposures are probably necessary for disease emergence. </a:t>
            </a:r>
            <a:endParaRPr lang="en-US" b="1" dirty="0"/>
          </a:p>
        </p:txBody>
      </p:sp>
      <p:sp>
        <p:nvSpPr>
          <p:cNvPr id="4" name="Slide Number Placeholder 3"/>
          <p:cNvSpPr>
            <a:spLocks noGrp="1"/>
          </p:cNvSpPr>
          <p:nvPr>
            <p:ph type="sldNum" sz="quarter" idx="5"/>
          </p:nvPr>
        </p:nvSpPr>
        <p:spPr/>
        <p:txBody>
          <a:bodyPr/>
          <a:lstStyle/>
          <a:p>
            <a:fld id="{733F755C-B0EB-471E-B96A-11A8F94F7F2F}" type="slidenum">
              <a:rPr lang="en-US" smtClean="0"/>
              <a:t>20</a:t>
            </a:fld>
            <a:endParaRPr lang="en-US"/>
          </a:p>
        </p:txBody>
      </p:sp>
    </p:spTree>
    <p:extLst>
      <p:ext uri="{BB962C8B-B14F-4D97-AF65-F5344CB8AC3E}">
        <p14:creationId xmlns:p14="http://schemas.microsoft.com/office/powerpoint/2010/main" val="1374614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Outline of environmental factors to be discussed in upcoming slides: protective and risk.</a:t>
            </a:r>
          </a:p>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21</a:t>
            </a:fld>
            <a:endParaRPr lang="en-US"/>
          </a:p>
        </p:txBody>
      </p:sp>
    </p:spTree>
    <p:extLst>
      <p:ext uri="{BB962C8B-B14F-4D97-AF65-F5344CB8AC3E}">
        <p14:creationId xmlns:p14="http://schemas.microsoft.com/office/powerpoint/2010/main" val="3136344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Mode of delivery: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a higher risk of B-ALL in children with elective C-section (CS) compared to vaginal birth. This is thought to be related to </a:t>
            </a:r>
            <a:r>
              <a:rPr lang="en-US" sz="1800" b="0" u="sng" dirty="0">
                <a:effectLst/>
                <a:latin typeface="Calibri" panose="020F0502020204030204" pitchFamily="34" charset="0"/>
                <a:ea typeface="Calibri" panose="020F0502020204030204" pitchFamily="34" charset="0"/>
                <a:cs typeface="Times New Roman" panose="02020603050405020304" pitchFamily="18" charset="0"/>
              </a:rPr>
              <a:t>exposure of the maternal microbiome during vaginal delivery</a:t>
            </a:r>
            <a:r>
              <a:rPr lang="en-US" sz="1800" dirty="0">
                <a:effectLst/>
                <a:latin typeface="Calibri" panose="020F0502020204030204" pitchFamily="34" charset="0"/>
                <a:ea typeface="Calibri" panose="020F0502020204030204" pitchFamily="34" charset="0"/>
                <a:cs typeface="Times New Roman" panose="02020603050405020304" pitchFamily="18" charset="0"/>
              </a:rPr>
              <a:t>. Another possibility is the </a:t>
            </a:r>
            <a:r>
              <a:rPr lang="en-US" sz="1800" b="0" u="sng" dirty="0">
                <a:effectLst/>
                <a:latin typeface="Calibri" panose="020F0502020204030204" pitchFamily="34" charset="0"/>
                <a:ea typeface="Calibri" panose="020F0502020204030204" pitchFamily="34" charset="0"/>
                <a:cs typeface="Times New Roman" panose="02020603050405020304" pitchFamily="18" charset="0"/>
              </a:rPr>
              <a:t>stress of birth </a:t>
            </a:r>
            <a:r>
              <a:rPr lang="en-US" sz="1800" dirty="0">
                <a:effectLst/>
                <a:latin typeface="Calibri" panose="020F0502020204030204" pitchFamily="34" charset="0"/>
                <a:ea typeface="Calibri" panose="020F0502020204030204" pitchFamily="34" charset="0"/>
                <a:cs typeface="Times New Roman" panose="02020603050405020304" pitchFamily="18" charset="0"/>
              </a:rPr>
              <a:t>(however, this is a less favored hypothesis).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Birth order is another </a:t>
            </a:r>
            <a:r>
              <a:rPr lang="en-US" sz="1800" dirty="0">
                <a:effectLst/>
                <a:latin typeface="Calibri" panose="020F0502020204030204" pitchFamily="34" charset="0"/>
                <a:ea typeface="Calibri" panose="020F0502020204030204" pitchFamily="34" charset="0"/>
                <a:cs typeface="Times New Roman" panose="02020603050405020304" pitchFamily="18" charset="0"/>
              </a:rPr>
              <a:t>protective factor. </a:t>
            </a:r>
            <a:r>
              <a:rPr lang="en-US" sz="1800" u="sng" dirty="0">
                <a:effectLst/>
                <a:latin typeface="Calibri" panose="020F0502020204030204" pitchFamily="34" charset="0"/>
                <a:ea typeface="Calibri" panose="020F0502020204030204" pitchFamily="34" charset="0"/>
                <a:cs typeface="Times New Roman" panose="02020603050405020304" pitchFamily="18" charset="0"/>
              </a:rPr>
              <a:t>Later born children</a:t>
            </a:r>
            <a:r>
              <a:rPr lang="en-US" sz="1800" dirty="0">
                <a:effectLst/>
                <a:latin typeface="Calibri" panose="020F0502020204030204" pitchFamily="34" charset="0"/>
                <a:ea typeface="Calibri" panose="020F0502020204030204" pitchFamily="34" charset="0"/>
                <a:cs typeface="Times New Roman" panose="02020603050405020304" pitchFamily="18" charset="0"/>
              </a:rPr>
              <a:t> have been shown to have a lower risk of B-ALL (this is thought to be due to infectious exposures).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There is a similar effect and synergistic when looking at of type of birth and birth order and breastfeeding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combined</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There is strong support in meta-analyses for an association between </a:t>
            </a:r>
            <a:r>
              <a:rPr lang="en-US" sz="1800" b="1" dirty="0"/>
              <a:t>exposure to common infections in early childhood </a:t>
            </a:r>
            <a:r>
              <a:rPr lang="en-US" sz="1800" dirty="0"/>
              <a:t>and a </a:t>
            </a:r>
            <a:r>
              <a:rPr lang="en-US" sz="1800" b="1" dirty="0"/>
              <a:t>reduced risk of ALL</a:t>
            </a:r>
            <a:r>
              <a:rPr lang="en-US" sz="1800" dirty="0"/>
              <a:t>, </a:t>
            </a:r>
            <a:r>
              <a:rPr lang="en-US" sz="1800" b="1" dirty="0"/>
              <a:t>over 20% risk reduction</a:t>
            </a:r>
            <a:r>
              <a:rPr lang="en-US" sz="1800" dirty="0"/>
              <a:t>. The earlier in age a child starts daycare and the more children in the daycare, the more protection from ALL. Protection factors are likely associated with more immune programming in the setting of more frequent infections.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33F755C-B0EB-471E-B96A-11A8F94F7F2F}" type="slidenum">
              <a:rPr lang="en-US" smtClean="0"/>
              <a:t>22</a:t>
            </a:fld>
            <a:endParaRPr lang="en-US"/>
          </a:p>
        </p:txBody>
      </p:sp>
    </p:spTree>
    <p:extLst>
      <p:ext uri="{BB962C8B-B14F-4D97-AF65-F5344CB8AC3E}">
        <p14:creationId xmlns:p14="http://schemas.microsoft.com/office/powerpoint/2010/main" val="3388339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Calibri" panose="020F0502020204030204" pitchFamily="34" charset="0"/>
              </a:rPr>
              <a:t>What is a PEHSU??? </a:t>
            </a:r>
            <a:r>
              <a:rPr lang="en-US" sz="1200" b="0" i="0" u="none" strike="noStrike" dirty="0">
                <a:solidFill>
                  <a:srgbClr val="000000"/>
                </a:solidFill>
                <a:effectLst/>
                <a:latin typeface="Calibri" panose="020F0502020204030204" pitchFamily="34" charset="0"/>
              </a:rPr>
              <a:t>PEHSUs were created in 1998 to provide expertise on issues related to pediatric and reproductive environmental health. </a:t>
            </a:r>
          </a:p>
          <a:p>
            <a:pPr rtl="0">
              <a:spcBef>
                <a:spcPts val="0"/>
              </a:spcBef>
              <a:spcAft>
                <a:spcPts val="0"/>
              </a:spcAft>
            </a:pPr>
            <a:r>
              <a:rPr lang="en-US" sz="1200" b="0" i="0" u="none" strike="noStrike" dirty="0">
                <a:solidFill>
                  <a:srgbClr val="000000"/>
                </a:solidFill>
                <a:effectLst/>
                <a:latin typeface="Calibri" panose="020F0502020204030204" pitchFamily="34" charset="0"/>
              </a:rPr>
              <a:t>Their </a:t>
            </a:r>
            <a:r>
              <a:rPr lang="en-US" sz="1200" b="1" i="0" u="none" strike="noStrike" dirty="0">
                <a:solidFill>
                  <a:srgbClr val="000000"/>
                </a:solidFill>
                <a:effectLst/>
                <a:latin typeface="Calibri" panose="020F0502020204030204" pitchFamily="34" charset="0"/>
              </a:rPr>
              <a:t>vision</a:t>
            </a:r>
            <a:r>
              <a:rPr lang="en-US" sz="1200" b="0" i="0" u="none" strike="noStrike" dirty="0">
                <a:solidFill>
                  <a:srgbClr val="000000"/>
                </a:solidFill>
                <a:effectLst/>
                <a:latin typeface="Calibri" panose="020F0502020204030204" pitchFamily="34" charset="0"/>
              </a:rPr>
              <a:t> is a </a:t>
            </a:r>
            <a:r>
              <a:rPr lang="en-US" sz="1200" b="1" i="0" u="none" strike="noStrike" dirty="0">
                <a:solidFill>
                  <a:srgbClr val="000000"/>
                </a:solidFill>
                <a:effectLst/>
                <a:latin typeface="Calibri" panose="020F0502020204030204" pitchFamily="34" charset="0"/>
              </a:rPr>
              <a:t>healthier world </a:t>
            </a:r>
            <a:r>
              <a:rPr lang="en-US" sz="1200" b="0" i="0" u="none" strike="noStrike" dirty="0">
                <a:solidFill>
                  <a:srgbClr val="000000"/>
                </a:solidFill>
                <a:effectLst/>
                <a:latin typeface="Calibri" panose="020F0502020204030204" pitchFamily="34" charset="0"/>
              </a:rPr>
              <a:t>for children and pregnant and lactating women through </a:t>
            </a:r>
            <a:r>
              <a:rPr lang="en-US" sz="1200" b="1" i="0" u="none" strike="noStrike" dirty="0">
                <a:solidFill>
                  <a:srgbClr val="000000"/>
                </a:solidFill>
                <a:effectLst/>
                <a:latin typeface="Calibri" panose="020F0502020204030204" pitchFamily="34" charset="0"/>
              </a:rPr>
              <a:t>expanded educational outreach</a:t>
            </a:r>
            <a:r>
              <a:rPr lang="en-US" sz="1200" b="0" i="0" u="none" strike="noStrike" dirty="0">
                <a:solidFill>
                  <a:srgbClr val="00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consultative</a:t>
            </a:r>
            <a:r>
              <a:rPr lang="en-US" sz="1200" b="0" i="0" u="none" strike="noStrike" dirty="0">
                <a:solidFill>
                  <a:srgbClr val="000000"/>
                </a:solidFill>
                <a:effectLst/>
                <a:latin typeface="Calibri" panose="020F0502020204030204" pitchFamily="34" charset="0"/>
              </a:rPr>
              <a:t>, and </a:t>
            </a:r>
            <a:r>
              <a:rPr lang="en-US" sz="1200" b="1" i="0" u="none" strike="noStrike" dirty="0">
                <a:solidFill>
                  <a:srgbClr val="000000"/>
                </a:solidFill>
                <a:effectLst/>
                <a:latin typeface="Calibri" panose="020F0502020204030204" pitchFamily="34" charset="0"/>
              </a:rPr>
              <a:t>referral services</a:t>
            </a:r>
            <a:r>
              <a:rPr lang="en-US" sz="1200" b="0" i="0" u="none" strike="noStrike" dirty="0">
                <a:solidFill>
                  <a:srgbClr val="000000"/>
                </a:solidFill>
                <a:effectLst/>
                <a:latin typeface="Calibri" panose="020F0502020204030204" pitchFamily="34" charset="0"/>
              </a:rPr>
              <a:t>.</a:t>
            </a:r>
          </a:p>
          <a:p>
            <a:endParaRPr lang="en-US" dirty="0">
              <a:solidFill>
                <a:srgbClr val="000000"/>
              </a:solidFill>
              <a:latin typeface="Calibri" panose="020F0502020204030204" pitchFamily="34" charset="0"/>
              <a:ea typeface="Times New Roman" panose="02020603050405020304" pitchFamily="18" charset="0"/>
            </a:endParaRPr>
          </a:p>
          <a:p>
            <a:r>
              <a:rPr lang="en-US" dirty="0">
                <a:solidFill>
                  <a:srgbClr val="000000"/>
                </a:solidFill>
                <a:latin typeface="Calibri" panose="020F0502020204030204" pitchFamily="34" charset="0"/>
                <a:ea typeface="Times New Roman" panose="02020603050405020304" pitchFamily="18" charset="0"/>
              </a:rPr>
              <a:t>To I</a:t>
            </a:r>
            <a:r>
              <a:rPr lang="en-US" dirty="0">
                <a:solidFill>
                  <a:srgbClr val="000000"/>
                </a:solidFill>
                <a:effectLst/>
                <a:latin typeface="Calibri" panose="020F0502020204030204" pitchFamily="34" charset="0"/>
                <a:ea typeface="Times New Roman" panose="02020603050405020304" pitchFamily="18" charset="0"/>
              </a:rPr>
              <a:t>mprove the ability for PEHSUs to be able to respond to questions from parents and clinicians about environmental chemicals associated with childhood cancer risk, the pediatric oncology clinician education supplement (POCES) project was developed.  The POCES project It is supported by the AAP with funding from the CDC, specifically from new legislation called Trevor’s Law, which aims to disperse information on what we know regarding environmental contributors to childhood cancer.  </a:t>
            </a:r>
          </a:p>
          <a:p>
            <a:r>
              <a:rPr lang="en-US" dirty="0">
                <a:solidFill>
                  <a:srgbClr val="000000"/>
                </a:solidFill>
                <a:effectLst/>
                <a:latin typeface="Calibri" panose="020F0502020204030204" pitchFamily="34" charset="0"/>
                <a:ea typeface="Times New Roman" panose="02020603050405020304" pitchFamily="18" charset="0"/>
              </a:rPr>
              <a:t>Champions were designated for each PEHSU region. </a:t>
            </a:r>
          </a:p>
          <a:p>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PEHSU Champions </a:t>
            </a:r>
            <a:r>
              <a:rPr lang="en-US" dirty="0">
                <a:solidFill>
                  <a:srgbClr val="000000"/>
                </a:solidFill>
                <a:latin typeface="Calibri" panose="020F0502020204030204" pitchFamily="34" charset="0"/>
              </a:rPr>
              <a:t>i</a:t>
            </a:r>
            <a:r>
              <a:rPr lang="en-US" dirty="0">
                <a:solidFill>
                  <a:srgbClr val="000000"/>
                </a:solidFill>
                <a:effectLst/>
                <a:latin typeface="Calibri" panose="020F0502020204030204" pitchFamily="34" charset="0"/>
                <a:ea typeface="Times New Roman" panose="02020603050405020304" pitchFamily="18" charset="0"/>
              </a:rPr>
              <a:t>mprove the ability for PEHSUs to be able to respond to questions from parents, and their communities in general, about environmental chemicals associated with childhood cancer risk; </a:t>
            </a:r>
          </a:p>
          <a:p>
            <a:r>
              <a:rPr lang="en-US" dirty="0">
                <a:solidFill>
                  <a:srgbClr val="000000"/>
                </a:solidFill>
                <a:latin typeface="Calibri" panose="020F0502020204030204" pitchFamily="34" charset="0"/>
                <a:ea typeface="Times New Roman" panose="02020603050405020304" pitchFamily="18" charset="0"/>
              </a:rPr>
              <a:t>Champions u</a:t>
            </a:r>
            <a:r>
              <a:rPr lang="en-US" dirty="0">
                <a:solidFill>
                  <a:srgbClr val="000000"/>
                </a:solidFill>
                <a:effectLst/>
                <a:latin typeface="Calibri" panose="020F0502020204030204" pitchFamily="34" charset="0"/>
                <a:ea typeface="Times New Roman" panose="02020603050405020304" pitchFamily="18" charset="0"/>
              </a:rPr>
              <a:t>nderstand the approaches taken to identify cancer clusters (and limitations in identifying a causative agent in a true cancer cluster);</a:t>
            </a:r>
          </a:p>
          <a:p>
            <a:r>
              <a:rPr lang="en-US" dirty="0">
                <a:solidFill>
                  <a:srgbClr val="000000"/>
                </a:solidFill>
                <a:latin typeface="Calibri" panose="020F0502020204030204" pitchFamily="34" charset="0"/>
                <a:ea typeface="Times New Roman" panose="02020603050405020304" pitchFamily="18" charset="0"/>
              </a:rPr>
              <a:t>They can p</a:t>
            </a:r>
            <a:r>
              <a:rPr lang="en-US" dirty="0">
                <a:solidFill>
                  <a:srgbClr val="000000"/>
                </a:solidFill>
                <a:effectLst/>
                <a:latin typeface="Calibri" panose="020F0502020204030204" pitchFamily="34" charset="0"/>
                <a:ea typeface="Times New Roman" panose="02020603050405020304" pitchFamily="18" charset="0"/>
              </a:rPr>
              <a:t>rovide appropriate risk reduction guidance to families concerned about potential exposures.  </a:t>
            </a:r>
            <a:r>
              <a:rPr lang="en-US" dirty="0">
                <a:effectLst/>
              </a:rPr>
              <a:t> </a:t>
            </a:r>
            <a:endParaRPr lang="en-US" dirty="0"/>
          </a:p>
          <a:p>
            <a:br>
              <a:rPr lang="en-US" b="0" dirty="0">
                <a:effectLst/>
              </a:rPr>
            </a:br>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3</a:t>
            </a:fld>
            <a:endParaRPr lang="en-US"/>
          </a:p>
        </p:txBody>
      </p:sp>
    </p:spTree>
    <p:extLst>
      <p:ext uri="{BB962C8B-B14F-4D97-AF65-F5344CB8AC3E}">
        <p14:creationId xmlns:p14="http://schemas.microsoft.com/office/powerpoint/2010/main" val="3599298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Crouch et al study (A national population-based study out of the UK) not only included parent information, but information from the primary care provider. Going to the doctor specifically for infections and treated for infections were more common in children that were diagnosed with ALL. Similar results were seen in Chang and colleagues' study (that used the National Health Insurance Research Database of Taiwan): Having more infections and more clinical visits for infection was associated with a higher risk of development of both ALL and AML.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This is a bit of a paradox</a:t>
            </a:r>
            <a:r>
              <a:rPr lang="en-US" sz="1800" dirty="0">
                <a:effectLst/>
                <a:latin typeface="Calibri" panose="020F0502020204030204" pitchFamily="34" charset="0"/>
                <a:ea typeface="Calibri" panose="020F0502020204030204" pitchFamily="34" charset="0"/>
                <a:cs typeface="Times New Roman" panose="02020603050405020304" pitchFamily="18" charset="0"/>
              </a:rPr>
              <a:t>. Maybe the severity of the infection is key? Not just exposure to more infections, but more outward signs of illness. Maybe children with leukemia have a dysregulated immune system present at an early age (potentially even at birth – maybe even due to “mis-hits” of the enzymes discussed in prior slides), resulting in more symptomatic infections compared with healthy controls.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paradox illustrates that infections may have a dual role in the genesis of leukemia, one being adaptive and one being maladaptive. </a:t>
            </a:r>
          </a:p>
        </p:txBody>
      </p:sp>
      <p:sp>
        <p:nvSpPr>
          <p:cNvPr id="4" name="Slide Number Placeholder 3"/>
          <p:cNvSpPr>
            <a:spLocks noGrp="1"/>
          </p:cNvSpPr>
          <p:nvPr>
            <p:ph type="sldNum" sz="quarter" idx="5"/>
          </p:nvPr>
        </p:nvSpPr>
        <p:spPr/>
        <p:txBody>
          <a:bodyPr/>
          <a:lstStyle/>
          <a:p>
            <a:fld id="{733F755C-B0EB-471E-B96A-11A8F94F7F2F}" type="slidenum">
              <a:rPr lang="en-US" smtClean="0"/>
              <a:t>23</a:t>
            </a:fld>
            <a:endParaRPr lang="en-US"/>
          </a:p>
        </p:txBody>
      </p:sp>
    </p:spTree>
    <p:extLst>
      <p:ext uri="{BB962C8B-B14F-4D97-AF65-F5344CB8AC3E}">
        <p14:creationId xmlns:p14="http://schemas.microsoft.com/office/powerpoint/2010/main" val="8191416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Looking a bit deeper into the question of: </a:t>
            </a:r>
            <a:r>
              <a:rPr lang="en-US" b="1" dirty="0"/>
              <a:t>Do children who develop ALL have an altered immune system and respond to infections differently?</a:t>
            </a:r>
          </a:p>
          <a:p>
            <a:endParaRPr lang="en-US" dirty="0"/>
          </a:p>
          <a:p>
            <a:r>
              <a:rPr lang="en-US" dirty="0"/>
              <a:t>When looking at important regulators of prenatal immune development on birth blood spots:</a:t>
            </a:r>
          </a:p>
          <a:p>
            <a:pPr marL="171450" indent="-171450">
              <a:buFontTx/>
              <a:buChar char="-"/>
            </a:pPr>
            <a:r>
              <a:rPr lang="en-US" dirty="0"/>
              <a:t>Arginase 2 (suppresses T-cell function through an anti-inflammatory cascade resulting from arginine depletion): </a:t>
            </a:r>
            <a:r>
              <a:rPr lang="en-US" b="1" dirty="0"/>
              <a:t>Children with higher arginase 2 levels at birth </a:t>
            </a:r>
            <a:r>
              <a:rPr lang="en-US" dirty="0"/>
              <a:t>had a statistically </a:t>
            </a:r>
            <a:r>
              <a:rPr lang="en-US" b="1" dirty="0"/>
              <a:t>significant increased odds </a:t>
            </a:r>
            <a:r>
              <a:rPr lang="en-US" dirty="0"/>
              <a:t>of subsequent </a:t>
            </a:r>
            <a:r>
              <a:rPr lang="en-US" u="sng" dirty="0"/>
              <a:t>development of ALL</a:t>
            </a:r>
            <a:endParaRPr lang="en-US" dirty="0"/>
          </a:p>
          <a:p>
            <a:pPr marL="171450" indent="-171450">
              <a:buFontTx/>
              <a:buChar char="-"/>
            </a:pPr>
            <a:r>
              <a:rPr lang="en-US" u="none" dirty="0"/>
              <a:t>IL-10 (key regulator in modulating the intensity and duration of immune responses to infections) </a:t>
            </a:r>
            <a:r>
              <a:rPr lang="en-US" dirty="0"/>
              <a:t>was found to be </a:t>
            </a:r>
            <a:r>
              <a:rPr lang="en-US" b="1" dirty="0"/>
              <a:t>profoundly deficient </a:t>
            </a:r>
            <a:r>
              <a:rPr lang="en-US" dirty="0"/>
              <a:t>at birth in children that </a:t>
            </a:r>
            <a:r>
              <a:rPr lang="en-US" b="1" u="sng" dirty="0"/>
              <a:t>developed ALL</a:t>
            </a:r>
            <a:r>
              <a:rPr lang="en-US" b="1" dirty="0"/>
              <a:t> </a:t>
            </a:r>
            <a:r>
              <a:rPr lang="en-US" dirty="0"/>
              <a:t>compared to controls.</a:t>
            </a:r>
          </a:p>
          <a:p>
            <a:pPr marL="171450" indent="-171450">
              <a:buFontTx/>
              <a:buChar char="-"/>
            </a:pPr>
            <a:endParaRPr lang="en-US" dirty="0"/>
          </a:p>
          <a:p>
            <a:pPr marL="0" indent="0">
              <a:buFontTx/>
              <a:buNone/>
            </a:pPr>
            <a:r>
              <a:rPr lang="en-US" dirty="0"/>
              <a:t>There was something different about these children at birth. What lead to this abnormal baseline immune function? There are some clues (i.e. viral infections).</a:t>
            </a:r>
          </a:p>
        </p:txBody>
      </p:sp>
      <p:sp>
        <p:nvSpPr>
          <p:cNvPr id="4" name="Slide Number Placeholder 3"/>
          <p:cNvSpPr>
            <a:spLocks noGrp="1"/>
          </p:cNvSpPr>
          <p:nvPr>
            <p:ph type="sldNum" sz="quarter" idx="5"/>
          </p:nvPr>
        </p:nvSpPr>
        <p:spPr/>
        <p:txBody>
          <a:bodyPr/>
          <a:lstStyle/>
          <a:p>
            <a:fld id="{733F755C-B0EB-471E-B96A-11A8F94F7F2F}" type="slidenum">
              <a:rPr lang="en-US" smtClean="0"/>
              <a:t>24</a:t>
            </a:fld>
            <a:endParaRPr lang="en-US"/>
          </a:p>
        </p:txBody>
      </p:sp>
    </p:spTree>
    <p:extLst>
      <p:ext uri="{BB962C8B-B14F-4D97-AF65-F5344CB8AC3E}">
        <p14:creationId xmlns:p14="http://schemas.microsoft.com/office/powerpoint/2010/main" val="287512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Breastfeeding</a:t>
            </a:r>
            <a:r>
              <a:rPr lang="en-US" dirty="0"/>
              <a:t> has many health advantages for both the mother and the baby, including passage of immune cells and other nutrients. Studies have shown an inverse relationship between length of exclusive breastfeeding and the risk of childhood leukemia.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variety of fruits and vegetables have nutrients with important anti-cancer properties. </a:t>
            </a:r>
          </a:p>
          <a:p>
            <a:r>
              <a:rPr lang="en-US" b="1" dirty="0"/>
              <a:t>Folate</a:t>
            </a:r>
            <a:r>
              <a:rPr lang="en-US" dirty="0"/>
              <a:t> is an essential nutrient for DNA replication and is a substrate for many enzymatic reactions. Folate needs rise during pregnancy and is required for growth and development of the fetus. Folate deficiency has been associated with maternal and fetus abnormalities. </a:t>
            </a:r>
            <a:r>
              <a:rPr lang="en-US" u="sng" dirty="0"/>
              <a:t>Looking at data on prenatal supplementation of folate and other vitamins</a:t>
            </a:r>
            <a:r>
              <a:rPr lang="en-US" dirty="0"/>
              <a:t> (from 12 case control studies participating in the Childhood Leukemia International Consortium, CLIC), it was evident that </a:t>
            </a:r>
            <a:r>
              <a:rPr lang="en-US" u="sng" dirty="0"/>
              <a:t>supplementation was associated with a reduced risk of childhood leukemia</a:t>
            </a:r>
            <a:r>
              <a:rPr lang="en-US" dirty="0"/>
              <a:t>. This study was large and included almost 7,000 ALL cases, 585 AML cases, and over 11,000 controls. </a:t>
            </a:r>
          </a:p>
          <a:p>
            <a:endParaRPr lang="en-US" dirty="0"/>
          </a:p>
          <a:p>
            <a:r>
              <a:rPr lang="en-US" dirty="0"/>
              <a:t>Looking at </a:t>
            </a:r>
            <a:r>
              <a:rPr lang="en-US" b="1" dirty="0"/>
              <a:t>maternal diet quality </a:t>
            </a:r>
            <a:r>
              <a:rPr lang="en-US" dirty="0"/>
              <a:t>(rather than specific nutrients or food components) as assessed by a </a:t>
            </a:r>
            <a:r>
              <a:rPr lang="en-US" b="1" dirty="0"/>
              <a:t>quality index score </a:t>
            </a:r>
            <a:r>
              <a:rPr lang="en-US" dirty="0"/>
              <a:t>have been used to look at the risk of subsequent development of ALL and AML (in a population-based case-control study in CA, CCLS – CA childhood leukemia study). A strong association between the quality of Mom’s diet and subsequent development of leukemia was found, suggesting that the cumulative diet may be more important than the effect of a single nutrient. </a:t>
            </a:r>
          </a:p>
        </p:txBody>
      </p:sp>
      <p:sp>
        <p:nvSpPr>
          <p:cNvPr id="4" name="Slide Number Placeholder 3"/>
          <p:cNvSpPr>
            <a:spLocks noGrp="1"/>
          </p:cNvSpPr>
          <p:nvPr>
            <p:ph type="sldNum" sz="quarter" idx="5"/>
          </p:nvPr>
        </p:nvSpPr>
        <p:spPr/>
        <p:txBody>
          <a:bodyPr/>
          <a:lstStyle/>
          <a:p>
            <a:fld id="{733F755C-B0EB-471E-B96A-11A8F94F7F2F}" type="slidenum">
              <a:rPr lang="en-US" smtClean="0"/>
              <a:t>25</a:t>
            </a:fld>
            <a:endParaRPr lang="en-US"/>
          </a:p>
        </p:txBody>
      </p:sp>
    </p:spTree>
    <p:extLst>
      <p:ext uri="{BB962C8B-B14F-4D97-AF65-F5344CB8AC3E}">
        <p14:creationId xmlns:p14="http://schemas.microsoft.com/office/powerpoint/2010/main" val="1172015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reduce risk prior to and during pregnancy with materials like this developed by our California PEHSU colleagues – encouraging more fruits and vegetables, regular folate intake, less caffeine and alcohol.</a:t>
            </a:r>
          </a:p>
          <a:p>
            <a:r>
              <a:rPr lang="en-US" b="1" dirty="0"/>
              <a:t>It is important to protect a child’s health, </a:t>
            </a:r>
            <a:r>
              <a:rPr lang="en-US" b="1" u="sng" dirty="0"/>
              <a:t>even before conception</a:t>
            </a:r>
            <a:r>
              <a:rPr lang="en-US" b="1" dirty="0"/>
              <a:t>. </a:t>
            </a:r>
          </a:p>
        </p:txBody>
      </p:sp>
      <p:sp>
        <p:nvSpPr>
          <p:cNvPr id="4" name="Slide Number Placeholder 3"/>
          <p:cNvSpPr>
            <a:spLocks noGrp="1"/>
          </p:cNvSpPr>
          <p:nvPr>
            <p:ph type="sldNum" sz="quarter" idx="5"/>
          </p:nvPr>
        </p:nvSpPr>
        <p:spPr/>
        <p:txBody>
          <a:bodyPr/>
          <a:lstStyle/>
          <a:p>
            <a:fld id="{733F755C-B0EB-471E-B96A-11A8F94F7F2F}" type="slidenum">
              <a:rPr lang="en-US" smtClean="0"/>
              <a:t>26</a:t>
            </a:fld>
            <a:endParaRPr lang="en-US"/>
          </a:p>
        </p:txBody>
      </p:sp>
    </p:spTree>
    <p:extLst>
      <p:ext uri="{BB962C8B-B14F-4D97-AF65-F5344CB8AC3E}">
        <p14:creationId xmlns:p14="http://schemas.microsoft.com/office/powerpoint/2010/main" val="29728516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Key studies looking at harmful environmental exposure (i.e., tobacco smoke) and association with development of childhood leukemia.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While there are some associations with maternal smoking and risk of CL, </a:t>
            </a:r>
            <a:r>
              <a:rPr lang="en-US" sz="1200" b="1" i="0" u="none" dirty="0">
                <a:solidFill>
                  <a:srgbClr val="000000"/>
                </a:solidFill>
                <a:effectLst/>
                <a:latin typeface="Calibri" panose="020F0502020204030204" pitchFamily="34" charset="0"/>
              </a:rPr>
              <a:t>the evidence is more consistent and stronger throughout studies for paternal smoking</a:t>
            </a:r>
            <a:r>
              <a:rPr lang="en-US" sz="1200" b="0" i="0" u="none" dirty="0">
                <a:solidFill>
                  <a:srgbClr val="000000"/>
                </a:solidFill>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The association with tobacco smoke exposure in adults and subsequent development of AML is well established. Historically, there has been less known about the development of AML in children. The Childhood Leukemia International Consortium (CLIC) looked at individual patient-level data on parental tobacco exposure from 12 case-control studies. Pooled analysis of the CLIC studies was done, in addition to meta-analyses of CLIC and non-CLIC studies, which together support the  association between paternal smoking and childhood AML.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The table shows pooled risk of childhood AML associated with paternal smoking across time periods. With </a:t>
            </a:r>
            <a:r>
              <a:rPr lang="en-US" sz="1200" b="0" i="0" u="sng" dirty="0">
                <a:solidFill>
                  <a:srgbClr val="000000"/>
                </a:solidFill>
                <a:effectLst/>
                <a:latin typeface="Calibri" panose="020F0502020204030204" pitchFamily="34" charset="0"/>
              </a:rPr>
              <a:t>prenatal exposure associated with the highest risk</a:t>
            </a:r>
            <a:r>
              <a:rPr lang="en-US" sz="1200" b="0" i="0" u="none" dirty="0">
                <a:solidFill>
                  <a:srgbClr val="000000"/>
                </a:solidFill>
                <a:effectLst/>
                <a:latin typeface="Calibri" panose="020F0502020204030204" pitchFamily="34" charset="0"/>
              </a:rPr>
              <a:t>. </a:t>
            </a:r>
            <a:r>
              <a:rPr lang="en-US" sz="1200" b="1" i="0" u="none" dirty="0">
                <a:solidFill>
                  <a:srgbClr val="000000"/>
                </a:solidFill>
                <a:effectLst/>
                <a:latin typeface="Calibri" panose="020F0502020204030204" pitchFamily="34" charset="0"/>
              </a:rPr>
              <a:t>What the father does MATTERS</a:t>
            </a:r>
            <a:r>
              <a:rPr lang="en-US" sz="1200" b="0" i="0" u="none" dirty="0">
                <a:solidFill>
                  <a:srgbClr val="000000"/>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dirty="0">
                <a:solidFill>
                  <a:srgbClr val="000000"/>
                </a:solidFill>
                <a:effectLst/>
                <a:latin typeface="Calibri" panose="020F0502020204030204" pitchFamily="34" charset="0"/>
              </a:rPr>
              <a:t>Other information not shown here but to note from other studies: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Maternal smoking and ALL: Higher association seen in patients with ALL and translocations (as opposed to increased copy number of chromosomes).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dirty="0">
                <a:solidFill>
                  <a:srgbClr val="000000"/>
                </a:solidFill>
                <a:effectLst/>
                <a:latin typeface="Calibri" panose="020F0502020204030204" pitchFamily="34" charset="0"/>
              </a:rPr>
              <a:t>A dose-relationship is seen for ALL and AML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33F755C-B0EB-471E-B96A-11A8F94F7F2F}" type="slidenum">
              <a:rPr lang="en-US" smtClean="0"/>
              <a:t>27</a:t>
            </a:fld>
            <a:endParaRPr lang="en-US"/>
          </a:p>
        </p:txBody>
      </p:sp>
    </p:spTree>
    <p:extLst>
      <p:ext uri="{BB962C8B-B14F-4D97-AF65-F5344CB8AC3E}">
        <p14:creationId xmlns:p14="http://schemas.microsoft.com/office/powerpoint/2010/main" val="31007198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dirty="0">
                <a:solidFill>
                  <a:srgbClr val="000000"/>
                </a:solidFill>
                <a:effectLst/>
                <a:latin typeface="Calibri" panose="020F0502020204030204" pitchFamily="34" charset="0"/>
              </a:rPr>
              <a:t>If tobacco smoke is not a direct mutagen, it could be related to methylation.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effectLst/>
                <a:latin typeface="Calibri" panose="020F0502020204030204" pitchFamily="34" charset="0"/>
                <a:ea typeface="Times New Roman" panose="02020603050405020304" pitchFamily="18" charset="0"/>
              </a:rPr>
              <a:t>Paternal tobacco smoke exposure increases the risk of subsequent development of AML.  How does this happen? Rather than acting as a mutagen, chemicals contained in tobacco smoke may act through epigenetic changes to cause heritable risks. These heritable changes to the spermatozoa may happen through DNA methylation, which has long been associated with environmental exposures and inheritance of phenotypes. </a:t>
            </a:r>
            <a:endParaRPr lang="en-US" sz="1800" b="0" i="0" u="none" dirty="0">
              <a:solidFill>
                <a:srgbClr val="000000"/>
              </a:solidFill>
              <a:effectLst/>
              <a:latin typeface="Calibri" panose="020F0502020204030204" pitchFamily="34" charset="0"/>
            </a:endParaRPr>
          </a:p>
          <a:p>
            <a:endParaRPr lang="en-US" sz="1800" dirty="0"/>
          </a:p>
          <a:p>
            <a:r>
              <a:rPr lang="en-US" sz="1800" b="0" i="0" dirty="0">
                <a:solidFill>
                  <a:srgbClr val="000000"/>
                </a:solidFill>
                <a:effectLst/>
                <a:latin typeface="NotoSans"/>
              </a:rPr>
              <a:t>A study, led by the International Agency for Research on Cancer (IARC), examined the potential of epigenetic (DNA methylation) changes in pre-diagnostic blood samples as a marker of exposure to tobacco smoke in a large multinational cohort (EPIC). The study comprehensively catalogued the </a:t>
            </a:r>
            <a:r>
              <a:rPr lang="en-US" sz="1800" b="1" i="0" dirty="0">
                <a:solidFill>
                  <a:srgbClr val="000000"/>
                </a:solidFill>
                <a:effectLst/>
                <a:latin typeface="NotoSans"/>
              </a:rPr>
              <a:t>smoking-associated alterations in the epigenome </a:t>
            </a:r>
            <a:r>
              <a:rPr lang="en-US" sz="1800" b="0" i="0" dirty="0">
                <a:solidFill>
                  <a:srgbClr val="000000"/>
                </a:solidFill>
                <a:effectLst/>
                <a:latin typeface="NotoSans"/>
              </a:rPr>
              <a:t>and </a:t>
            </a:r>
            <a:r>
              <a:rPr lang="en-US" sz="1800" b="1" i="0" dirty="0">
                <a:solidFill>
                  <a:srgbClr val="000000"/>
                </a:solidFill>
                <a:effectLst/>
                <a:latin typeface="NotoSans"/>
              </a:rPr>
              <a:t>showed that these alterations are reversible</a:t>
            </a:r>
            <a:r>
              <a:rPr lang="en-US" sz="1800" b="0" i="0" dirty="0">
                <a:solidFill>
                  <a:srgbClr val="000000"/>
                </a:solidFill>
                <a:effectLst/>
                <a:latin typeface="NotoSans"/>
              </a:rPr>
              <a:t>, underscoring the </a:t>
            </a:r>
            <a:r>
              <a:rPr lang="en-US" sz="1800" b="0" i="0" u="sng" dirty="0">
                <a:solidFill>
                  <a:srgbClr val="000000"/>
                </a:solidFill>
                <a:effectLst/>
                <a:latin typeface="NotoSans"/>
              </a:rPr>
              <a:t>benefits of smoking cessation</a:t>
            </a:r>
            <a:r>
              <a:rPr lang="en-US" sz="1800" b="0" i="0" dirty="0">
                <a:solidFill>
                  <a:srgbClr val="000000"/>
                </a:solidFill>
                <a:effectLst/>
                <a:latin typeface="NotoSans"/>
              </a:rPr>
              <a:t>.</a:t>
            </a:r>
          </a:p>
        </p:txBody>
      </p:sp>
      <p:sp>
        <p:nvSpPr>
          <p:cNvPr id="4" name="Slide Number Placeholder 3"/>
          <p:cNvSpPr>
            <a:spLocks noGrp="1"/>
          </p:cNvSpPr>
          <p:nvPr>
            <p:ph type="sldNum" sz="quarter" idx="5"/>
          </p:nvPr>
        </p:nvSpPr>
        <p:spPr/>
        <p:txBody>
          <a:bodyPr/>
          <a:lstStyle/>
          <a:p>
            <a:fld id="{733F755C-B0EB-471E-B96A-11A8F94F7F2F}" type="slidenum">
              <a:rPr lang="en-US" smtClean="0"/>
              <a:t>28</a:t>
            </a:fld>
            <a:endParaRPr lang="en-US"/>
          </a:p>
        </p:txBody>
      </p:sp>
    </p:spTree>
    <p:extLst>
      <p:ext uri="{BB962C8B-B14F-4D97-AF65-F5344CB8AC3E}">
        <p14:creationId xmlns:p14="http://schemas.microsoft.com/office/powerpoint/2010/main" val="860580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Many air pollutants are </a:t>
            </a:r>
            <a:r>
              <a:rPr lang="en-US" sz="1200" u="sng" dirty="0"/>
              <a:t>specific chemicals</a:t>
            </a:r>
            <a:r>
              <a:rPr lang="en-US" sz="1200" i="0" u="none" dirty="0"/>
              <a:t> </a:t>
            </a:r>
            <a:r>
              <a:rPr lang="en-US" sz="1200" dirty="0"/>
              <a:t>(i.e., sulfur dioxide, nitrogen dioxide, carbon monoxide, and polycyclic aromatic hydrocarbons/PAHs) while others are </a:t>
            </a:r>
            <a:r>
              <a:rPr lang="en-US" sz="1200" u="sng" dirty="0"/>
              <a:t>categories of substances</a:t>
            </a:r>
            <a:r>
              <a:rPr lang="en-US" sz="1200" dirty="0"/>
              <a:t>, such as particulate matter (PM, which is defined by size) and volatile organic compounds/VOCs). Pollutants are released from industrial sources, traffic exhaust, and from natural combustion sources (such as wildfires and volcanos).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Helvetica Neue"/>
              </a:rPr>
              <a:t>Hazardous air pollutants (HAPs) include almost 200 chemicals that are known or suspected to cause cancer or serious health problems. These are monitored at industrial sites, but not at a community level.</a:t>
            </a:r>
            <a:endParaRPr lang="en-US" sz="1200" b="0" i="0" dirty="0">
              <a:solidFill>
                <a:srgbClr val="222222"/>
              </a:solidFill>
              <a:effectLst/>
              <a:latin typeface="Helvetica Neue"/>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 population-based study (in TX) evaluated the impact of maternal residential proximity to major roadways (within 500m of major roadway at time of delivery) and showed an increased risk of pediatric embryonal tumors.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000000"/>
                </a:solidFill>
                <a:effectLst/>
                <a:latin typeface="NotoSans"/>
              </a:rPr>
              <a:t>A CDC </a:t>
            </a:r>
            <a:r>
              <a:rPr lang="en-US" sz="1200" b="0" i="0" u="none" strike="noStrike" dirty="0">
                <a:solidFill>
                  <a:srgbClr val="000000"/>
                </a:solidFill>
                <a:effectLst/>
                <a:latin typeface="Calibri" panose="020F0502020204030204" pitchFamily="34" charset="0"/>
              </a:rPr>
              <a:t>meta-analysis of 7 studies of children living near high traffic roads had a 50% increase in risk for childhood leukemia (</a:t>
            </a:r>
            <a:r>
              <a:rPr lang="en-US" sz="1200" b="1" i="0" u="none" strike="noStrike" dirty="0">
                <a:solidFill>
                  <a:srgbClr val="000000"/>
                </a:solidFill>
                <a:effectLst/>
                <a:latin typeface="Calibri" panose="020F0502020204030204" pitchFamily="34" charset="0"/>
              </a:rPr>
              <a:t>Figure on right</a:t>
            </a:r>
            <a:r>
              <a:rPr lang="en-US" sz="1200" b="0" i="0" u="none" strike="noStrike" dirty="0">
                <a:solidFill>
                  <a:srgbClr val="000000"/>
                </a:solidFill>
                <a:effectLst/>
                <a:latin typeface="Calibri" panose="020F0502020204030204" pitchFamily="34" charset="0"/>
              </a:rPr>
              <a:t>). </a:t>
            </a:r>
            <a:endParaRPr lang="en-US" b="0" i="0" dirty="0">
              <a:solidFill>
                <a:srgbClr val="000000"/>
              </a:solidFill>
              <a:effectLst/>
              <a:latin typeface="NotoSans"/>
            </a:endParaRPr>
          </a:p>
        </p:txBody>
      </p:sp>
      <p:sp>
        <p:nvSpPr>
          <p:cNvPr id="4" name="Slide Number Placeholder 3"/>
          <p:cNvSpPr>
            <a:spLocks noGrp="1"/>
          </p:cNvSpPr>
          <p:nvPr>
            <p:ph type="sldNum" sz="quarter" idx="5"/>
          </p:nvPr>
        </p:nvSpPr>
        <p:spPr/>
        <p:txBody>
          <a:bodyPr/>
          <a:lstStyle/>
          <a:p>
            <a:fld id="{733F755C-B0EB-471E-B96A-11A8F94F7F2F}" type="slidenum">
              <a:rPr lang="en-US" smtClean="0"/>
              <a:t>29</a:t>
            </a:fld>
            <a:endParaRPr lang="en-US"/>
          </a:p>
        </p:txBody>
      </p:sp>
    </p:spTree>
    <p:extLst>
      <p:ext uri="{BB962C8B-B14F-4D97-AF65-F5344CB8AC3E}">
        <p14:creationId xmlns:p14="http://schemas.microsoft.com/office/powerpoint/2010/main" val="1888997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Chemicals and how they are categorized.</a:t>
            </a:r>
          </a:p>
          <a:p>
            <a:endParaRPr lang="en-US" dirty="0"/>
          </a:p>
          <a:p>
            <a:r>
              <a:rPr lang="en-US" dirty="0"/>
              <a:t>The international agency for research on cancer (or I-Arc) has a designation system, as seen here, to define risk of carcinogenicity of specific agents. With group 1 showing the clearest links to cancer. </a:t>
            </a:r>
          </a:p>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30</a:t>
            </a:fld>
            <a:endParaRPr lang="en-US"/>
          </a:p>
        </p:txBody>
      </p:sp>
    </p:spTree>
    <p:extLst>
      <p:ext uri="{BB962C8B-B14F-4D97-AF65-F5344CB8AC3E}">
        <p14:creationId xmlns:p14="http://schemas.microsoft.com/office/powerpoint/2010/main" val="42159920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Helvetica Neue"/>
              </a:rPr>
              <a:t>VOCs are carbon compounds that readily produce vapors at room temperature. They are pervasive environmental contaminants because they are found in a variety of industrial and household sources.</a:t>
            </a:r>
          </a:p>
          <a:p>
            <a:r>
              <a:rPr lang="en-US" b="0" i="0" dirty="0">
                <a:solidFill>
                  <a:srgbClr val="222222"/>
                </a:solidFill>
                <a:effectLst/>
                <a:latin typeface="Helvetica Neue"/>
              </a:rPr>
              <a:t>Most VOCs are not regulated by the U.S. government, and current measurement techniques have limitations on which VOCs can be assessed easily. </a:t>
            </a:r>
          </a:p>
          <a:p>
            <a:endParaRPr lang="en-US" b="0" i="0" dirty="0">
              <a:solidFill>
                <a:srgbClr val="222222"/>
              </a:solidFill>
              <a:effectLst/>
              <a:latin typeface="Helvetica Neue"/>
            </a:endParaRPr>
          </a:p>
          <a:p>
            <a:r>
              <a:rPr lang="en-US" b="0" i="0" dirty="0">
                <a:solidFill>
                  <a:srgbClr val="222222"/>
                </a:solidFill>
                <a:effectLst/>
                <a:latin typeface="Helvetica Neue"/>
              </a:rPr>
              <a:t>VOCs are found mostly in indoor air, but also outdoor air, water, and some consumer products. Indoor sources of VOCs also include environmental tobacco smoke (ETS), and emissions from fireplaces and coal burning stoves. Recently constructed or renovated buildings tend to have higher VOC levels compared to older buildings. Some common household products also contain VOCs, including household cleaners, degreasers, arts and craft supplies, glues, dry-cleaned clothing, mothballs and nail polish remover. Mold can also release VOCs. Concentrations of VOCs are higher indoors than outdoors, mainly due to poor ventilation. </a:t>
            </a:r>
          </a:p>
          <a:p>
            <a:endParaRPr lang="en-US" b="0" i="0" dirty="0">
              <a:solidFill>
                <a:srgbClr val="222222"/>
              </a:solidFill>
              <a:effectLst/>
              <a:latin typeface="Helvetica Neue"/>
            </a:endParaRPr>
          </a:p>
          <a:p>
            <a:r>
              <a:rPr lang="en-US" b="0" i="0" dirty="0">
                <a:solidFill>
                  <a:srgbClr val="222222"/>
                </a:solidFill>
                <a:effectLst/>
                <a:latin typeface="Helvetica Neue"/>
              </a:rPr>
              <a:t>The items in yellow have been associated with childhood cancer in epidemiologic studies. Toluene and xylene are in paints. Naphthalene is in cigarette smoke. Acetone can be in some paints and is also in cigarette smoke. </a:t>
            </a:r>
          </a:p>
          <a:p>
            <a:endParaRPr lang="en-US" b="0" i="0" dirty="0">
              <a:solidFill>
                <a:srgbClr val="222222"/>
              </a:solidFill>
              <a:effectLst/>
              <a:latin typeface="Helvetica Neue"/>
            </a:endParaRPr>
          </a:p>
          <a:p>
            <a:r>
              <a:rPr lang="en-US" b="0" i="1" dirty="0">
                <a:solidFill>
                  <a:srgbClr val="222222"/>
                </a:solidFill>
                <a:effectLst/>
                <a:latin typeface="Helvetica Neue"/>
              </a:rPr>
              <a:t>Note: the IARC classification for these VOC’s are carcinogens but may be based on adult associations and are not necessarily specific to childhood cancer.</a:t>
            </a:r>
            <a:endParaRPr lang="en-US" i="1" dirty="0"/>
          </a:p>
        </p:txBody>
      </p:sp>
      <p:sp>
        <p:nvSpPr>
          <p:cNvPr id="4" name="Slide Number Placeholder 3"/>
          <p:cNvSpPr>
            <a:spLocks noGrp="1"/>
          </p:cNvSpPr>
          <p:nvPr>
            <p:ph type="sldNum" sz="quarter" idx="5"/>
          </p:nvPr>
        </p:nvSpPr>
        <p:spPr/>
        <p:txBody>
          <a:bodyPr/>
          <a:lstStyle/>
          <a:p>
            <a:fld id="{733F755C-B0EB-471E-B96A-11A8F94F7F2F}" type="slidenum">
              <a:rPr lang="en-US" smtClean="0"/>
              <a:t>31</a:t>
            </a:fld>
            <a:endParaRPr lang="en-US"/>
          </a:p>
        </p:txBody>
      </p:sp>
    </p:spTree>
    <p:extLst>
      <p:ext uri="{BB962C8B-B14F-4D97-AF65-F5344CB8AC3E}">
        <p14:creationId xmlns:p14="http://schemas.microsoft.com/office/powerpoint/2010/main" val="21083360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NotoSans"/>
              </a:rPr>
              <a:t>Benzene has been designated as a class 1 carcinogen by IARC. It is a component of </a:t>
            </a:r>
            <a:r>
              <a:rPr lang="en-US" b="1" i="0" dirty="0">
                <a:solidFill>
                  <a:srgbClr val="000000"/>
                </a:solidFill>
                <a:effectLst/>
                <a:latin typeface="NotoSans"/>
              </a:rPr>
              <a:t>tobacco smoke, gasoline, </a:t>
            </a:r>
            <a:r>
              <a:rPr lang="en-US" b="0" i="0" dirty="0">
                <a:solidFill>
                  <a:srgbClr val="000000"/>
                </a:solidFill>
                <a:effectLst/>
                <a:latin typeface="NotoSans"/>
              </a:rPr>
              <a:t>and</a:t>
            </a:r>
            <a:r>
              <a:rPr lang="en-US" b="1" i="0" dirty="0">
                <a:solidFill>
                  <a:srgbClr val="000000"/>
                </a:solidFill>
                <a:effectLst/>
                <a:latin typeface="NotoSans"/>
              </a:rPr>
              <a:t> car exhaust</a:t>
            </a:r>
            <a:r>
              <a:rPr lang="en-US" b="0" i="0" dirty="0">
                <a:solidFill>
                  <a:srgbClr val="000000"/>
                </a:solidFill>
                <a:effectLst/>
                <a:latin typeface="NotoSan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NotoSan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NotoSans"/>
              </a:rPr>
              <a:t>Human exposure to benzene is widespread, through the air, in consumer products, and in industry. </a:t>
            </a:r>
            <a:r>
              <a:rPr lang="en-US" dirty="0"/>
              <a:t>Benzene is present in several industries and occupations, including the production and refining of oil and gas (such as petroleum), coke production, automobile repair, shoe production, firefighting, and various operations related to engine exhaust.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Noto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effectLst/>
                <a:latin typeface="Calibri" panose="020F0502020204030204" pitchFamily="34" charset="0"/>
                <a:ea typeface="Calibri" panose="020F0502020204030204" pitchFamily="34" charset="0"/>
                <a:cs typeface="Times New Roman" panose="02020603050405020304" pitchFamily="18" charset="0"/>
              </a:rPr>
              <a:t>Benzene</a:t>
            </a:r>
            <a:r>
              <a:rPr lang="en-US" sz="1200" dirty="0">
                <a:effectLst/>
                <a:latin typeface="Calibri" panose="020F0502020204030204" pitchFamily="34" charset="0"/>
                <a:ea typeface="Calibri" panose="020F0502020204030204" pitchFamily="34" charset="0"/>
                <a:cs typeface="Times New Roman" panose="02020603050405020304" pitchFamily="18" charset="0"/>
              </a:rPr>
              <a:t> is a known carcinogen in adults (specifically, an increased risk of AML). What about children? A meta-analysis done by Carlos-Wallace et al. pooled multiple studies with multiple sources of benzene exposure (including indoor, outdoor, and occupational). They found an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association of benzene exposure and risk of childhood leukemia</a:t>
            </a:r>
            <a:r>
              <a:rPr lang="en-US" sz="1200" dirty="0">
                <a:effectLst/>
                <a:latin typeface="Calibri" panose="020F0502020204030204" pitchFamily="34" charset="0"/>
                <a:ea typeface="Calibri" panose="020F0502020204030204" pitchFamily="34" charset="0"/>
                <a:cs typeface="Times New Roman" panose="02020603050405020304" pitchFamily="18" charset="0"/>
              </a:rPr>
              <a:t>, with an overall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2X increased risk </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First figure on left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b="0" i="0" dirty="0">
              <a:solidFill>
                <a:srgbClr val="000000"/>
              </a:solidFill>
              <a:effectLst/>
              <a:latin typeface="Noto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Noto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dirty="0">
                <a:effectLst/>
                <a:latin typeface="Calibri" panose="020F0502020204030204" pitchFamily="34" charset="0"/>
                <a:ea typeface="Calibri" panose="020F0502020204030204" pitchFamily="34" charset="0"/>
                <a:cs typeface="Times New Roman" panose="02020603050405020304" pitchFamily="18" charset="0"/>
              </a:rPr>
              <a:t>Paternal occupational exposure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Increased risk of CL in Latino fathers </a:t>
            </a:r>
            <a:r>
              <a:rPr lang="en-US" sz="1200" dirty="0">
                <a:effectLst/>
                <a:latin typeface="Calibri" panose="020F0502020204030204" pitchFamily="34" charset="0"/>
                <a:ea typeface="Calibri" panose="020F0502020204030204" pitchFamily="34" charset="0"/>
                <a:cs typeface="Times New Roman" panose="02020603050405020304" pitchFamily="18" charset="0"/>
              </a:rPr>
              <a:t>(not white) offspring when exposed to benzenes, chlorinated hydrocarbons and polycyclic aromatic hydrocarbons/PAH’s/Combustion exhaust. Risk could be from protective equipment not being up to par, Latino’s more commonly doing the dirty work, or could there be a genetic susceptibility that puts the child at higher risk?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Figure on the right</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endParaRPr lang="en-US" sz="1200" b="0" i="0" dirty="0">
              <a:solidFill>
                <a:srgbClr val="000000"/>
              </a:solidFill>
              <a:effectLst/>
              <a:latin typeface="NotoSans"/>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NotoSans"/>
            </a:endParaRPr>
          </a:p>
        </p:txBody>
      </p:sp>
      <p:sp>
        <p:nvSpPr>
          <p:cNvPr id="4" name="Slide Number Placeholder 3"/>
          <p:cNvSpPr>
            <a:spLocks noGrp="1"/>
          </p:cNvSpPr>
          <p:nvPr>
            <p:ph type="sldNum" sz="quarter" idx="5"/>
          </p:nvPr>
        </p:nvSpPr>
        <p:spPr/>
        <p:txBody>
          <a:bodyPr/>
          <a:lstStyle/>
          <a:p>
            <a:fld id="{733F755C-B0EB-471E-B96A-11A8F94F7F2F}" type="slidenum">
              <a:rPr lang="en-US" smtClean="0"/>
              <a:t>32</a:t>
            </a:fld>
            <a:endParaRPr lang="en-US"/>
          </a:p>
        </p:txBody>
      </p:sp>
    </p:spTree>
    <p:extLst>
      <p:ext uri="{BB962C8B-B14F-4D97-AF65-F5344CB8AC3E}">
        <p14:creationId xmlns:p14="http://schemas.microsoft.com/office/powerpoint/2010/main" val="2023296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5</a:t>
            </a:fld>
            <a:endParaRPr lang="en-US"/>
          </a:p>
        </p:txBody>
      </p:sp>
    </p:spTree>
    <p:extLst>
      <p:ext uri="{BB962C8B-B14F-4D97-AF65-F5344CB8AC3E}">
        <p14:creationId xmlns:p14="http://schemas.microsoft.com/office/powerpoint/2010/main" val="28380873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b="0" i="0" dirty="0">
                <a:solidFill>
                  <a:srgbClr val="212121"/>
                </a:solidFill>
                <a:effectLst/>
                <a:latin typeface="BlinkMacSystemFont"/>
              </a:rPr>
              <a:t>Paints have many individual compounds and some of which are thought to be carcinogenic. About 75% of modern paints are water-based (which is preferred). The remainder are oil-based and contain solvents such as toluene and xylene. </a:t>
            </a:r>
          </a:p>
          <a:p>
            <a:pPr marL="0" indent="0" algn="l" rtl="0" fontAlgn="base">
              <a:buFont typeface="Arial" panose="020B0604020202020204" pitchFamily="34" charset="0"/>
              <a:buNone/>
            </a:pPr>
            <a:endParaRPr lang="en-US" b="0" i="0" dirty="0">
              <a:solidFill>
                <a:srgbClr val="212121"/>
              </a:solidFill>
              <a:effectLst/>
              <a:latin typeface="BlinkMacSystemFont"/>
            </a:endParaRPr>
          </a:p>
          <a:p>
            <a:pPr marL="0" indent="0" algn="l" rtl="0" fontAlgn="base">
              <a:buFont typeface="Arial" panose="020B0604020202020204" pitchFamily="34" charset="0"/>
              <a:buNone/>
            </a:pPr>
            <a:r>
              <a:rPr lang="en-US" b="0" i="0" dirty="0">
                <a:solidFill>
                  <a:srgbClr val="212121"/>
                </a:solidFill>
                <a:effectLst/>
                <a:latin typeface="BlinkMacSystemFont"/>
              </a:rPr>
              <a:t>CLIC l</a:t>
            </a:r>
            <a:r>
              <a:rPr lang="en-US" sz="1800" b="0" i="0" dirty="0">
                <a:solidFill>
                  <a:srgbClr val="000000"/>
                </a:solidFill>
                <a:effectLst/>
                <a:latin typeface="Calibri" panose="020F0502020204030204" pitchFamily="34" charset="0"/>
              </a:rPr>
              <a:t>ooked at many cases (3-4k) and controls (from 8 pooled case control studies) that used interview data for home paint exposure at different time points. Cytogenetic subtype data was available for some studies. </a:t>
            </a:r>
          </a:p>
          <a:p>
            <a:pPr marL="628650" lvl="1" indent="-1714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Showed </a:t>
            </a:r>
            <a:r>
              <a:rPr lang="en-US" sz="1800" b="1" i="0" dirty="0">
                <a:solidFill>
                  <a:srgbClr val="000000"/>
                </a:solidFill>
                <a:effectLst/>
                <a:latin typeface="Calibri" panose="020F0502020204030204" pitchFamily="34" charset="0"/>
              </a:rPr>
              <a:t>30-60% increased risk of ALL </a:t>
            </a:r>
            <a:r>
              <a:rPr lang="en-US" sz="1800" b="0" i="0" dirty="0">
                <a:solidFill>
                  <a:srgbClr val="000000"/>
                </a:solidFill>
                <a:effectLst/>
                <a:latin typeface="Calibri" panose="020F0502020204030204" pitchFamily="34" charset="0"/>
              </a:rPr>
              <a:t>when painting at home and was more likely with </a:t>
            </a:r>
            <a:r>
              <a:rPr lang="en-US" sz="1800" b="1" i="0" dirty="0">
                <a:solidFill>
                  <a:srgbClr val="000000"/>
                </a:solidFill>
                <a:effectLst/>
                <a:latin typeface="Calibri" panose="020F0502020204030204" pitchFamily="34" charset="0"/>
              </a:rPr>
              <a:t>oil-based or professional paints </a:t>
            </a:r>
            <a:r>
              <a:rPr lang="en-US" sz="1800" b="0" i="0" dirty="0">
                <a:solidFill>
                  <a:srgbClr val="000000"/>
                </a:solidFill>
                <a:effectLst/>
                <a:latin typeface="Calibri" panose="020F0502020204030204" pitchFamily="34" charset="0"/>
              </a:rPr>
              <a:t>(has lots of chemicals and more VOC emission).</a:t>
            </a:r>
          </a:p>
          <a:p>
            <a:pPr marL="628650" lvl="1" indent="-1714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The risk was consistent across windows of exposure (before conception pregnancy, after birth).  </a:t>
            </a:r>
          </a:p>
          <a:p>
            <a:pPr marL="628650" lvl="1" indent="-1714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When looking at risk of ALL based-on cytogenetics (on the right), </a:t>
            </a:r>
          </a:p>
          <a:p>
            <a:pPr marL="1085850" lvl="2" indent="-1714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Similar results to paint exposure </a:t>
            </a:r>
            <a:r>
              <a:rPr lang="en-US" sz="1800" b="1" i="0" dirty="0">
                <a:solidFill>
                  <a:srgbClr val="000000"/>
                </a:solidFill>
                <a:effectLst/>
                <a:latin typeface="Calibri" panose="020F0502020204030204" pitchFamily="34" charset="0"/>
              </a:rPr>
              <a:t>during pregnancy and after birth</a:t>
            </a:r>
            <a:r>
              <a:rPr lang="en-US" sz="1800" b="0" i="0" dirty="0">
                <a:solidFill>
                  <a:srgbClr val="000000"/>
                </a:solidFill>
                <a:effectLst/>
                <a:latin typeface="Calibri" panose="020F0502020204030204" pitchFamily="34" charset="0"/>
              </a:rPr>
              <a:t> with ETV6/RUNX1 (t(12;21) translocation are like prior studies. This translocation is thought to occur in utero, as it has been detected in newborn blood samples without subsequent development of CL. Paint exposure could be the primary or the second hit in these cases.</a:t>
            </a:r>
          </a:p>
          <a:p>
            <a:pPr marL="1085850" lvl="2" indent="-171450"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The </a:t>
            </a:r>
            <a:r>
              <a:rPr lang="en-US" sz="1800" b="1" i="0" dirty="0">
                <a:solidFill>
                  <a:srgbClr val="000000"/>
                </a:solidFill>
                <a:effectLst/>
                <a:latin typeface="Calibri" panose="020F0502020204030204" pitchFamily="34" charset="0"/>
              </a:rPr>
              <a:t>largest and most significant risk was seen in those with 11q23/MLL rearrangement </a:t>
            </a:r>
            <a:r>
              <a:rPr lang="en-US" sz="1800" b="0" i="0" dirty="0">
                <a:solidFill>
                  <a:srgbClr val="000000"/>
                </a:solidFill>
                <a:effectLst/>
                <a:latin typeface="Calibri" panose="020F0502020204030204" pitchFamily="34" charset="0"/>
              </a:rPr>
              <a:t>(breakage in the DNA) and </a:t>
            </a:r>
            <a:r>
              <a:rPr lang="en-US" sz="1800" b="1" i="0" dirty="0">
                <a:solidFill>
                  <a:srgbClr val="000000"/>
                </a:solidFill>
                <a:effectLst/>
                <a:latin typeface="Calibri" panose="020F0502020204030204" pitchFamily="34" charset="0"/>
              </a:rPr>
              <a:t>exposure during pregnancy</a:t>
            </a:r>
            <a:r>
              <a:rPr lang="en-US" sz="1800" b="0" i="0" dirty="0">
                <a:solidFill>
                  <a:srgbClr val="000000"/>
                </a:solidFill>
                <a:effectLst/>
                <a:latin typeface="Calibri" panose="020F0502020204030204" pitchFamily="34" charset="0"/>
              </a:rPr>
              <a:t>. A majority (</a:t>
            </a:r>
            <a:r>
              <a:rPr lang="en-US" sz="1800" b="1" i="0" dirty="0">
                <a:solidFill>
                  <a:srgbClr val="000000"/>
                </a:solidFill>
                <a:effectLst/>
                <a:latin typeface="Calibri" panose="020F0502020204030204" pitchFamily="34" charset="0"/>
              </a:rPr>
              <a:t>almost 70% were ages 2 and under</a:t>
            </a:r>
            <a:r>
              <a:rPr lang="en-US" sz="1800" b="0" i="0" dirty="0">
                <a:solidFill>
                  <a:srgbClr val="000000"/>
                </a:solidFill>
                <a:effectLst/>
                <a:latin typeface="Calibri" panose="020F0502020204030204" pitchFamily="34" charset="0"/>
              </a:rPr>
              <a:t>). This increased risk was a novel finding. This rearrangement is seen predominantly in infant ALL, which is thought to originate in utero and is thought to only require a single exposure to trigger disease. </a:t>
            </a:r>
          </a:p>
          <a:p>
            <a:pPr marL="914400" lvl="2" indent="0" algn="l" rtl="0" fontAlgn="base">
              <a:buFont typeface="Arial" panose="020B0604020202020204" pitchFamily="34" charset="0"/>
              <a:buNone/>
            </a:pPr>
            <a:endParaRPr lang="en-US" sz="1800" b="0" i="0" dirty="0">
              <a:solidFill>
                <a:srgbClr val="000000"/>
              </a:solidFill>
              <a:effectLst/>
              <a:latin typeface="Calibri" panose="020F0502020204030204" pitchFamily="34" charset="0"/>
            </a:endParaRPr>
          </a:p>
          <a:p>
            <a:pPr marL="0" lvl="0" indent="0" algn="l" rtl="0" fontAlgn="base">
              <a:buFont typeface="Arial" panose="020B0604020202020204" pitchFamily="34" charset="0"/>
              <a:buNone/>
            </a:pPr>
            <a:r>
              <a:rPr lang="en-US" sz="1800" b="0" i="0" dirty="0">
                <a:solidFill>
                  <a:srgbClr val="000000"/>
                </a:solidFill>
                <a:effectLst/>
                <a:latin typeface="Calibri" panose="020F0502020204030204" pitchFamily="34" charset="0"/>
              </a:rPr>
              <a:t>When looking at all solvents (not just paint) and risk of CL, the risk of AML was higher than ALL (which is true in adults as well), especially in those with </a:t>
            </a:r>
            <a:r>
              <a:rPr lang="en-US" sz="1800" b="1" i="0" dirty="0">
                <a:solidFill>
                  <a:srgbClr val="000000"/>
                </a:solidFill>
                <a:effectLst/>
                <a:latin typeface="Calibri" panose="020F0502020204030204" pitchFamily="34" charset="0"/>
              </a:rPr>
              <a:t>translocations and deletions (breakage in the DNA) </a:t>
            </a:r>
            <a:r>
              <a:rPr lang="en-US" sz="1800" b="0" i="0" dirty="0">
                <a:solidFill>
                  <a:srgbClr val="000000"/>
                </a:solidFill>
                <a:effectLst/>
                <a:latin typeface="Calibri" panose="020F0502020204030204" pitchFamily="34" charset="0"/>
              </a:rPr>
              <a:t>compared to extra chromosomes.</a:t>
            </a:r>
            <a:endParaRPr lang="en-US" b="0" i="0" dirty="0">
              <a:solidFill>
                <a:srgbClr val="212121"/>
              </a:solidFill>
              <a:effectLst/>
              <a:latin typeface="BlinkMacSystemFont"/>
            </a:endParaRPr>
          </a:p>
        </p:txBody>
      </p:sp>
      <p:sp>
        <p:nvSpPr>
          <p:cNvPr id="4" name="Slide Number Placeholder 3"/>
          <p:cNvSpPr>
            <a:spLocks noGrp="1"/>
          </p:cNvSpPr>
          <p:nvPr>
            <p:ph type="sldNum" sz="quarter" idx="5"/>
          </p:nvPr>
        </p:nvSpPr>
        <p:spPr/>
        <p:txBody>
          <a:bodyPr/>
          <a:lstStyle/>
          <a:p>
            <a:fld id="{733F755C-B0EB-471E-B96A-11A8F94F7F2F}" type="slidenum">
              <a:rPr lang="en-US" smtClean="0"/>
              <a:t>33</a:t>
            </a:fld>
            <a:endParaRPr lang="en-US"/>
          </a:p>
        </p:txBody>
      </p:sp>
    </p:spTree>
    <p:extLst>
      <p:ext uri="{BB962C8B-B14F-4D97-AF65-F5344CB8AC3E}">
        <p14:creationId xmlns:p14="http://schemas.microsoft.com/office/powerpoint/2010/main" val="2799391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rtl="0">
              <a:lnSpc>
                <a:spcPct val="107000"/>
              </a:lnSpc>
              <a:spcBef>
                <a:spcPts val="0"/>
              </a:spcBef>
              <a:spcAft>
                <a:spcPts val="0"/>
              </a:spcAft>
              <a:buFont typeface="Calibri" panose="020F0502020204030204" pitchFamily="34" charset="0"/>
              <a:buNone/>
            </a:pPr>
            <a:r>
              <a:rPr lang="en-US" sz="1200" dirty="0">
                <a:effectLst/>
                <a:latin typeface="Calibri" panose="020F0502020204030204" pitchFamily="34" charset="0"/>
                <a:ea typeface="Calibri" panose="020F0502020204030204" pitchFamily="34" charset="0"/>
                <a:cs typeface="Arial" panose="020B0604020202020204" pitchFamily="34" charset="0"/>
              </a:rPr>
              <a:t>A pooled analysis by CLIC of 13 case-control studies (with over 8,000 cases and 14,000 controls for each mothers and fathers) was done to determine risk of </a:t>
            </a:r>
            <a:r>
              <a:rPr lang="en-US" sz="1200" b="1" dirty="0">
                <a:effectLst/>
                <a:latin typeface="Calibri" panose="020F0502020204030204" pitchFamily="34" charset="0"/>
                <a:ea typeface="Calibri" panose="020F0502020204030204" pitchFamily="34" charset="0"/>
                <a:cs typeface="Arial" panose="020B0604020202020204" pitchFamily="34" charset="0"/>
              </a:rPr>
              <a:t>occupational pesticide </a:t>
            </a:r>
            <a:r>
              <a:rPr lang="en-US" sz="1200" dirty="0">
                <a:effectLst/>
                <a:latin typeface="Calibri" panose="020F0502020204030204" pitchFamily="34" charset="0"/>
                <a:ea typeface="Calibri" panose="020F0502020204030204" pitchFamily="34" charset="0"/>
                <a:cs typeface="Arial" panose="020B0604020202020204" pitchFamily="34" charset="0"/>
              </a:rPr>
              <a:t>exposure </a:t>
            </a:r>
            <a:r>
              <a:rPr lang="en-US" sz="1200" b="1" dirty="0">
                <a:effectLst/>
                <a:latin typeface="Calibri" panose="020F0502020204030204" pitchFamily="34" charset="0"/>
                <a:ea typeface="Calibri" panose="020F0502020204030204" pitchFamily="34" charset="0"/>
                <a:cs typeface="Arial" panose="020B0604020202020204" pitchFamily="34" charset="0"/>
              </a:rPr>
              <a:t>during pregnancy and around conception </a:t>
            </a:r>
            <a:r>
              <a:rPr lang="en-US" sz="1200" dirty="0">
                <a:effectLst/>
                <a:latin typeface="Calibri" panose="020F0502020204030204" pitchFamily="34" charset="0"/>
                <a:ea typeface="Calibri" panose="020F0502020204030204" pitchFamily="34" charset="0"/>
                <a:cs typeface="Arial" panose="020B0604020202020204" pitchFamily="34" charset="0"/>
              </a:rPr>
              <a:t>and risk of CL (both ALL and AML). The time point of interest was the year before conception for fathers and during the pregnancy for mothers. </a:t>
            </a:r>
          </a:p>
          <a:p>
            <a:pPr marL="0" marR="0" lvl="0" indent="0" rtl="0">
              <a:lnSpc>
                <a:spcPct val="107000"/>
              </a:lnSpc>
              <a:spcBef>
                <a:spcPts val="0"/>
              </a:spcBef>
              <a:spcAft>
                <a:spcPts val="0"/>
              </a:spcAft>
              <a:buFont typeface="Calibri" panose="020F0502020204030204" pitchFamily="34" charset="0"/>
              <a:buNone/>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Tx/>
              <a:buNone/>
            </a:pPr>
            <a:r>
              <a:rPr lang="en-US" b="1" dirty="0"/>
              <a:t>Paternal occupational pesticide exposure </a:t>
            </a:r>
            <a:r>
              <a:rPr lang="en-US" dirty="0"/>
              <a:t>around the time of conception </a:t>
            </a:r>
            <a:r>
              <a:rPr lang="en-US" b="1" dirty="0"/>
              <a:t>increased the risk of ALL in offspring</a:t>
            </a:r>
            <a:r>
              <a:rPr lang="en-US" dirty="0"/>
              <a:t>. </a:t>
            </a:r>
            <a:r>
              <a:rPr lang="en-US" b="1" dirty="0"/>
              <a:t>Maternal occupational exposure during pregnancy </a:t>
            </a:r>
            <a:r>
              <a:rPr lang="en-US" dirty="0"/>
              <a:t>increased the risk of </a:t>
            </a:r>
            <a:r>
              <a:rPr lang="en-US" b="1" dirty="0"/>
              <a:t>AML</a:t>
            </a:r>
            <a:r>
              <a:rPr lang="en-US" dirty="0"/>
              <a:t> in offspring. The relationship was stronger for children diagnosed before five years of age. </a:t>
            </a: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Tx/>
              <a:buNone/>
            </a:pPr>
            <a:endParaRPr lang="en-US"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3F755C-B0EB-471E-B96A-11A8F94F7F2F}" type="slidenum">
              <a:rPr lang="en-US" smtClean="0"/>
              <a:t>34</a:t>
            </a:fld>
            <a:endParaRPr lang="en-US"/>
          </a:p>
        </p:txBody>
      </p:sp>
    </p:spTree>
    <p:extLst>
      <p:ext uri="{BB962C8B-B14F-4D97-AF65-F5344CB8AC3E}">
        <p14:creationId xmlns:p14="http://schemas.microsoft.com/office/powerpoint/2010/main" val="3703010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CLIC study looked at pooled analysis from 12 case control studies to further investigate the suggestion that </a:t>
            </a:r>
            <a:r>
              <a:rPr lang="en-US" b="1" dirty="0"/>
              <a:t>home pesticide exposure before birth and in early childhood may increase risk of CL and did find an association with increased risk of both ALL and AML </a:t>
            </a:r>
            <a:r>
              <a:rPr lang="en-US" dirty="0"/>
              <a:t>with home use of pesticides. </a:t>
            </a:r>
          </a:p>
        </p:txBody>
      </p:sp>
      <p:sp>
        <p:nvSpPr>
          <p:cNvPr id="4" name="Slide Number Placeholder 3"/>
          <p:cNvSpPr>
            <a:spLocks noGrp="1"/>
          </p:cNvSpPr>
          <p:nvPr>
            <p:ph type="sldNum" sz="quarter" idx="5"/>
          </p:nvPr>
        </p:nvSpPr>
        <p:spPr/>
        <p:txBody>
          <a:bodyPr/>
          <a:lstStyle/>
          <a:p>
            <a:fld id="{733F755C-B0EB-471E-B96A-11A8F94F7F2F}" type="slidenum">
              <a:rPr lang="en-US" smtClean="0"/>
              <a:t>35</a:t>
            </a:fld>
            <a:endParaRPr lang="en-US"/>
          </a:p>
        </p:txBody>
      </p:sp>
    </p:spTree>
    <p:extLst>
      <p:ext uri="{BB962C8B-B14F-4D97-AF65-F5344CB8AC3E}">
        <p14:creationId xmlns:p14="http://schemas.microsoft.com/office/powerpoint/2010/main" val="1144815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12121"/>
                </a:solidFill>
                <a:effectLst/>
                <a:latin typeface="BlinkMacSystemFont"/>
              </a:rPr>
              <a:t>Pthalates</a:t>
            </a:r>
            <a:r>
              <a:rPr lang="en-US" b="0" i="0" dirty="0">
                <a:solidFill>
                  <a:srgbClr val="212121"/>
                </a:solidFill>
                <a:effectLst/>
                <a:latin typeface="BlinkMacSystemFont"/>
              </a:rPr>
              <a:t> are another environmental hazard that have been linked to cancer. </a:t>
            </a:r>
          </a:p>
          <a:p>
            <a:endParaRPr lang="en-US" b="0" i="0" dirty="0">
              <a:solidFill>
                <a:srgbClr val="212121"/>
              </a:solidFill>
              <a:effectLst/>
              <a:latin typeface="BlinkMacSystemFont"/>
            </a:endParaRPr>
          </a:p>
          <a:p>
            <a:r>
              <a:rPr lang="en-US" b="0" i="0" dirty="0">
                <a:solidFill>
                  <a:srgbClr val="212121"/>
                </a:solidFill>
                <a:effectLst/>
                <a:latin typeface="BlinkMacSystemFont"/>
              </a:rPr>
              <a:t>In 2008, the consumer product safety act was passed and banned several phthalates from children’s toys in the US. 5 additional phthalates were banned in 2018. The European Union has banned all phthalates from children’s toys for children under 3 years of age.</a:t>
            </a:r>
          </a:p>
          <a:p>
            <a:endParaRPr lang="en-US" b="0" i="0" dirty="0">
              <a:solidFill>
                <a:srgbClr val="212121"/>
              </a:solidFill>
              <a:effectLst/>
              <a:latin typeface="BlinkMacSystemFont"/>
            </a:endParaRPr>
          </a:p>
          <a:p>
            <a:r>
              <a:rPr lang="en-US" b="0" i="0" dirty="0">
                <a:solidFill>
                  <a:srgbClr val="212121"/>
                </a:solidFill>
                <a:effectLst/>
                <a:latin typeface="BlinkMacSystemFont"/>
              </a:rPr>
              <a:t>A recent single study out of Denmark looked at phthalate exposure through pharmaceuticals over a 20-year period. The prescription ingredients were available and merged with cancer registry data. They looked at exposures in pregnancy and childhood and incidence of childhood cancer. They showed a </a:t>
            </a:r>
            <a:r>
              <a:rPr lang="en-US" b="1" i="0" dirty="0">
                <a:solidFill>
                  <a:srgbClr val="212121"/>
                </a:solidFill>
                <a:effectLst/>
                <a:latin typeface="BlinkMacSystemFont"/>
              </a:rPr>
              <a:t>link to osteosarcoma and lymphoma</a:t>
            </a:r>
            <a:r>
              <a:rPr lang="en-US" b="0" i="0" dirty="0">
                <a:solidFill>
                  <a:srgbClr val="212121"/>
                </a:solidFill>
                <a:effectLst/>
                <a:latin typeface="BlinkMacSystemFont"/>
              </a:rPr>
              <a:t>. Leukemia and another group of cancers did not show any increased incidence (Kidney, reproductive organ cancers, CNS, Burkitt lymphoma). There is a lot of heterogeneity in types of phthalates, but they showed certain phthalates that were positive. </a:t>
            </a:r>
          </a:p>
          <a:p>
            <a:r>
              <a:rPr lang="en-US" b="0" i="0" dirty="0">
                <a:solidFill>
                  <a:srgbClr val="212121"/>
                </a:solidFill>
                <a:effectLst/>
                <a:latin typeface="BlinkMacSystemFont"/>
              </a:rPr>
              <a:t>What can we take from this small study? </a:t>
            </a:r>
            <a:r>
              <a:rPr lang="en-US" b="1" i="0" dirty="0">
                <a:solidFill>
                  <a:srgbClr val="212121"/>
                </a:solidFill>
                <a:effectLst/>
                <a:latin typeface="BlinkMacSystemFont"/>
              </a:rPr>
              <a:t>Cancer incidence and phthalate exposure evidence in the literature is limited. Small, but well-done studies (like this) are important and provide data for concern</a:t>
            </a:r>
            <a:r>
              <a:rPr lang="en-US" b="0" i="0" dirty="0">
                <a:solidFill>
                  <a:srgbClr val="212121"/>
                </a:solidFill>
                <a:effectLst/>
                <a:latin typeface="BlinkMacSystemFont"/>
              </a:rPr>
              <a:t>. While more studies are needed, adding phthalates to the list of “possible early life carcinogens” and reducing exposure should be encouraged. </a:t>
            </a:r>
          </a:p>
          <a:p>
            <a:endParaRPr lang="en-US" dirty="0"/>
          </a:p>
          <a:p>
            <a:r>
              <a:rPr lang="en-US" dirty="0"/>
              <a:t>Exposure to phthalates is ubiquitous and it may seem challenging to limit such exposure. The center for the health assessment of mothers and children of Salinas) youth council looked at an intervention with Latina teens to reduce exposure to phthalates in personal care products and demonstrated that reduction is feasible to the average consumer. </a:t>
            </a:r>
          </a:p>
        </p:txBody>
      </p:sp>
      <p:sp>
        <p:nvSpPr>
          <p:cNvPr id="4" name="Slide Number Placeholder 3"/>
          <p:cNvSpPr>
            <a:spLocks noGrp="1"/>
          </p:cNvSpPr>
          <p:nvPr>
            <p:ph type="sldNum" sz="quarter" idx="5"/>
          </p:nvPr>
        </p:nvSpPr>
        <p:spPr/>
        <p:txBody>
          <a:bodyPr/>
          <a:lstStyle/>
          <a:p>
            <a:fld id="{733F755C-B0EB-471E-B96A-11A8F94F7F2F}" type="slidenum">
              <a:rPr lang="en-US" smtClean="0"/>
              <a:t>36</a:t>
            </a:fld>
            <a:endParaRPr lang="en-US"/>
          </a:p>
        </p:txBody>
      </p:sp>
    </p:spTree>
    <p:extLst>
      <p:ext uri="{BB962C8B-B14F-4D97-AF65-F5344CB8AC3E}">
        <p14:creationId xmlns:p14="http://schemas.microsoft.com/office/powerpoint/2010/main" val="13008613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Environmental Working Group’s (EWG) 2023 dirty dozen and clean 15 list.</a:t>
            </a:r>
          </a:p>
          <a:p>
            <a:endParaRPr lang="en-US" b="1" dirty="0"/>
          </a:p>
        </p:txBody>
      </p:sp>
      <p:sp>
        <p:nvSpPr>
          <p:cNvPr id="4" name="Slide Number Placeholder 3"/>
          <p:cNvSpPr>
            <a:spLocks noGrp="1"/>
          </p:cNvSpPr>
          <p:nvPr>
            <p:ph type="sldNum" sz="quarter" idx="5"/>
          </p:nvPr>
        </p:nvSpPr>
        <p:spPr/>
        <p:txBody>
          <a:bodyPr/>
          <a:lstStyle/>
          <a:p>
            <a:fld id="{733F755C-B0EB-471E-B96A-11A8F94F7F2F}" type="slidenum">
              <a:rPr lang="en-US" smtClean="0"/>
              <a:t>37</a:t>
            </a:fld>
            <a:endParaRPr lang="en-US"/>
          </a:p>
        </p:txBody>
      </p:sp>
    </p:spTree>
    <p:extLst>
      <p:ext uri="{BB962C8B-B14F-4D97-AF65-F5344CB8AC3E}">
        <p14:creationId xmlns:p14="http://schemas.microsoft.com/office/powerpoint/2010/main" val="3105580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10101"/>
                </a:solidFill>
                <a:effectLst/>
                <a:latin typeface="Arial" panose="020B0604020202020204" pitchFamily="34" charset="0"/>
              </a:rPr>
              <a:t>Some of the work in the POCES project is to spread understanding about the underlying science of childhood cancer and the growing understanding of what role the environment plays.  We also promote simple mnemonics, like this one, ACHOO, to encourage clinicians to take an environmental history and raise everyone’s awareness, even when we do not have all the answers. </a:t>
            </a:r>
          </a:p>
          <a:p>
            <a:pPr algn="l"/>
            <a:endParaRPr lang="en-US" dirty="0"/>
          </a:p>
          <a:p>
            <a:pPr algn="l"/>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38</a:t>
            </a:fld>
            <a:endParaRPr lang="en-US"/>
          </a:p>
        </p:txBody>
      </p:sp>
    </p:spTree>
    <p:extLst>
      <p:ext uri="{BB962C8B-B14F-4D97-AF65-F5344CB8AC3E}">
        <p14:creationId xmlns:p14="http://schemas.microsoft.com/office/powerpoint/2010/main" val="1674031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a:spcBef>
                <a:spcPts val="0"/>
              </a:spcBef>
              <a:spcAft>
                <a:spcPts val="0"/>
              </a:spcAft>
            </a:pPr>
            <a:r>
              <a:rPr lang="en-US" sz="1200" b="0" i="0" u="sng" strike="noStrike" dirty="0">
                <a:solidFill>
                  <a:srgbClr val="000000"/>
                </a:solidFill>
                <a:effectLst/>
                <a:latin typeface="Calibri" panose="020F0502020204030204" pitchFamily="34" charset="0"/>
              </a:rPr>
              <a:t>88% of providers report getting questions from families (and HALF were uncomfortable discussing with families).</a:t>
            </a:r>
          </a:p>
          <a:p>
            <a:pPr marL="45720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92% said they would find it helpful to have information about environmental exposures. </a:t>
            </a:r>
          </a:p>
          <a:p>
            <a:endParaRPr lang="en-US" dirty="0"/>
          </a:p>
          <a:p>
            <a:pPr marL="0" marR="0" lvl="0" indent="0">
              <a:lnSpc>
                <a:spcPct val="107000"/>
              </a:lnSpc>
              <a:spcBef>
                <a:spcPts val="0"/>
              </a:spcBef>
              <a:spcAft>
                <a:spcPts val="0"/>
              </a:spcAft>
              <a:buNone/>
            </a:pPr>
            <a:r>
              <a:rPr lang="en-US" sz="1200" u="none" dirty="0">
                <a:effectLst/>
                <a:latin typeface="Calibri" panose="020F0502020204030204" pitchFamily="34" charset="0"/>
                <a:ea typeface="Calibri" panose="020F0502020204030204" pitchFamily="34" charset="0"/>
                <a:cs typeface="Times New Roman" panose="02020603050405020304" pitchFamily="18" charset="0"/>
              </a:rPr>
              <a:t>Childhood cancer and environmental exposures is a teachable moment not only for clinicians, but nurses, and families as well. </a:t>
            </a:r>
          </a:p>
          <a:p>
            <a:pPr marL="0" marR="0" lvl="0" indent="0">
              <a:lnSpc>
                <a:spcPct val="107000"/>
              </a:lnSpc>
              <a:spcBef>
                <a:spcPts val="0"/>
              </a:spcBef>
              <a:spcAft>
                <a:spcPts val="0"/>
              </a:spcAft>
              <a:buNone/>
            </a:pPr>
            <a:r>
              <a:rPr lang="en-US" sz="1200" u="none" dirty="0">
                <a:effectLst/>
                <a:latin typeface="Calibri" panose="020F0502020204030204" pitchFamily="34" charset="0"/>
                <a:ea typeface="Calibri" panose="020F0502020204030204" pitchFamily="34" charset="0"/>
                <a:cs typeface="Times New Roman" panose="02020603050405020304" pitchFamily="18" charset="0"/>
              </a:rPr>
              <a:t>National academy of science defines risk communication as the interactive process of exchange of information and opinion.  There are components of risk communication that are worth noting, as they are pertinent here:</a:t>
            </a:r>
          </a:p>
          <a:p>
            <a:pPr marL="171450" marR="0" lvl="0" indent="-171450">
              <a:lnSpc>
                <a:spcPct val="107000"/>
              </a:lnSpc>
              <a:spcBef>
                <a:spcPts val="0"/>
              </a:spcBef>
              <a:spcAft>
                <a:spcPts val="0"/>
              </a:spcAft>
              <a:buFontTx/>
              <a:buChar char="-"/>
            </a:pPr>
            <a:r>
              <a:rPr lang="en-US" sz="1200" u="none" dirty="0">
                <a:effectLst/>
                <a:latin typeface="Calibri" panose="020F0502020204030204" pitchFamily="34" charset="0"/>
                <a:ea typeface="Calibri" panose="020F0502020204030204" pitchFamily="34" charset="0"/>
                <a:cs typeface="Times New Roman" panose="02020603050405020304" pitchFamily="18" charset="0"/>
              </a:rPr>
              <a:t>Trust - Clinicians are generally considered trusted messengers. </a:t>
            </a:r>
          </a:p>
          <a:p>
            <a:pPr marL="171450" marR="0" lvl="0" indent="-171450">
              <a:lnSpc>
                <a:spcPct val="107000"/>
              </a:lnSpc>
              <a:spcBef>
                <a:spcPts val="0"/>
              </a:spcBef>
              <a:spcAft>
                <a:spcPts val="0"/>
              </a:spcAft>
              <a:buFontTx/>
              <a:buChar char="-"/>
            </a:pPr>
            <a:r>
              <a:rPr lang="en-US" sz="1200" u="none" dirty="0">
                <a:effectLst/>
                <a:latin typeface="Calibri" panose="020F0502020204030204" pitchFamily="34" charset="0"/>
                <a:ea typeface="Calibri" panose="020F0502020204030204" pitchFamily="34" charset="0"/>
                <a:cs typeface="Times New Roman" panose="02020603050405020304" pitchFamily="18" charset="0"/>
              </a:rPr>
              <a:t>Cognitive noise – when we are worried, we don’t listen or remember well. During the initial diagnosis, there is a lot of cognitive noise. As their journey continues, this cognitive noise dies down, and families will have the bandwidth to start wondering and asking questions and engaging in dialogue. </a:t>
            </a:r>
          </a:p>
        </p:txBody>
      </p:sp>
      <p:sp>
        <p:nvSpPr>
          <p:cNvPr id="4" name="Slide Number Placeholder 3"/>
          <p:cNvSpPr>
            <a:spLocks noGrp="1"/>
          </p:cNvSpPr>
          <p:nvPr>
            <p:ph type="sldNum" sz="quarter" idx="5"/>
          </p:nvPr>
        </p:nvSpPr>
        <p:spPr/>
        <p:txBody>
          <a:bodyPr/>
          <a:lstStyle/>
          <a:p>
            <a:fld id="{733F755C-B0EB-471E-B96A-11A8F94F7F2F}" type="slidenum">
              <a:rPr lang="en-US" smtClean="0"/>
              <a:t>39</a:t>
            </a:fld>
            <a:endParaRPr lang="en-US"/>
          </a:p>
        </p:txBody>
      </p:sp>
    </p:spTree>
    <p:extLst>
      <p:ext uri="{BB962C8B-B14F-4D97-AF65-F5344CB8AC3E}">
        <p14:creationId xmlns:p14="http://schemas.microsoft.com/office/powerpoint/2010/main" val="23494563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address these questions in the moment but may also circle back with them, especially when that cognitive noise dampers. </a:t>
            </a:r>
          </a:p>
          <a:p>
            <a:endParaRPr lang="en-US" dirty="0"/>
          </a:p>
          <a:p>
            <a:pPr marL="0" marR="0" lvl="0" indent="0">
              <a:lnSpc>
                <a:spcPct val="107000"/>
              </a:lnSpc>
              <a:spcBef>
                <a:spcPts val="0"/>
              </a:spcBef>
              <a:spcAft>
                <a:spcPts val="0"/>
              </a:spcAft>
              <a:buNone/>
            </a:pPr>
            <a:endParaRPr lang="en-US" sz="1200" u="none"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40</a:t>
            </a:fld>
            <a:endParaRPr lang="en-US"/>
          </a:p>
        </p:txBody>
      </p:sp>
    </p:spTree>
    <p:extLst>
      <p:ext uri="{BB962C8B-B14F-4D97-AF65-F5344CB8AC3E}">
        <p14:creationId xmlns:p14="http://schemas.microsoft.com/office/powerpoint/2010/main" val="13797757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r>
              <a:rPr lang="en-US" dirty="0"/>
              <a:t>Families can lower risk for childhood cancer and other diseases by preventing or minimizing exposure to environmental hazards when possible. </a:t>
            </a:r>
          </a:p>
          <a:p>
            <a:pPr algn="l">
              <a:buFont typeface="Arial" panose="020B0604020202020204" pitchFamily="34" charset="0"/>
              <a:buNone/>
            </a:pPr>
            <a:endParaRPr lang="en-US" dirty="0"/>
          </a:p>
          <a:p>
            <a:pPr algn="l">
              <a:buFont typeface="Arial" panose="020B0604020202020204" pitchFamily="34" charset="0"/>
              <a:buNone/>
            </a:pPr>
            <a:r>
              <a:rPr lang="en-US" dirty="0"/>
              <a:t>Let fresh air in: </a:t>
            </a:r>
            <a:r>
              <a:rPr lang="en-US" b="0" i="0" dirty="0">
                <a:solidFill>
                  <a:srgbClr val="222222"/>
                </a:solidFill>
                <a:effectLst/>
                <a:latin typeface="Helvetica Neue"/>
              </a:rPr>
              <a:t>Ventilate your home when using solvents and VOCs (such as cleaning products or new paint) or after installing products that contain VOCs such as manufactured pressed wood products. Check out the air quality index and limit outdoor activity when air quality is poor. </a:t>
            </a:r>
          </a:p>
          <a:p>
            <a:pPr marL="171450" indent="-171450" algn="l">
              <a:buFontTx/>
              <a:buChar char="-"/>
            </a:pPr>
            <a:endParaRPr lang="en-US" b="0" i="0" dirty="0">
              <a:solidFill>
                <a:srgbClr val="222222"/>
              </a:solidFill>
              <a:effectLst/>
              <a:latin typeface="Helvetica Neue"/>
            </a:endParaRPr>
          </a:p>
          <a:p>
            <a:pPr algn="l">
              <a:buFont typeface="Arial" panose="020B0604020202020204" pitchFamily="34" charset="0"/>
              <a:buNone/>
            </a:pPr>
            <a:r>
              <a:rPr lang="en-US" b="0" i="0" dirty="0">
                <a:solidFill>
                  <a:srgbClr val="222222"/>
                </a:solidFill>
                <a:effectLst/>
                <a:latin typeface="Helvetica Neue"/>
              </a:rPr>
              <a:t>Clean with care by avoiding dry cleaning clothes, when possible. Instead try hand-wash at home, or look for dry cleaners that provide wet cleaning, or CO2 cleaning. Air out dry-cleaned clothes outdoors before wearing or putting them in the closet. Dust with microfiber cloths and make sure vacuum cleaners have a HEPA filter, to avoid dispersing dust back into the air.</a:t>
            </a:r>
          </a:p>
          <a:p>
            <a:pPr marL="0" indent="0" algn="l">
              <a:buFontTx/>
              <a:buNone/>
            </a:pPr>
            <a:endParaRPr lang="en-US" b="0" i="0" dirty="0">
              <a:solidFill>
                <a:srgbClr val="222222"/>
              </a:solidFill>
              <a:effectLst/>
              <a:latin typeface="Helvetica Neue"/>
            </a:endParaRPr>
          </a:p>
          <a:p>
            <a:pPr algn="l">
              <a:buFont typeface="Arial" panose="020B0604020202020204" pitchFamily="34" charset="0"/>
              <a:buNone/>
            </a:pPr>
            <a:r>
              <a:rPr lang="en-US" b="0" i="0" dirty="0">
                <a:solidFill>
                  <a:srgbClr val="222222"/>
                </a:solidFill>
                <a:effectLst/>
                <a:latin typeface="Helvetica Neue"/>
              </a:rPr>
              <a:t>Store chemicals (such as cleaning products, paints and varnishes, fuels) out of reach of children. Always store chemicals in their original container and tightly sealed. Dispose of cleaning products and paints that are no longer needed.</a:t>
            </a:r>
          </a:p>
          <a:p>
            <a:pPr algn="l">
              <a:buFont typeface="Arial" panose="020B0604020202020204" pitchFamily="34" charset="0"/>
              <a:buNone/>
            </a:pPr>
            <a:endParaRPr lang="en-US" b="0" i="0" dirty="0">
              <a:solidFill>
                <a:srgbClr val="222222"/>
              </a:solidFill>
              <a:effectLst/>
              <a:latin typeface="Helvetica Neue"/>
            </a:endParaRPr>
          </a:p>
          <a:p>
            <a:pPr algn="l">
              <a:buFont typeface="Arial" panose="020B0604020202020204" pitchFamily="34" charset="0"/>
              <a:buNone/>
            </a:pPr>
            <a:r>
              <a:rPr lang="en-US" b="0" i="0" dirty="0">
                <a:solidFill>
                  <a:srgbClr val="222222"/>
                </a:solidFill>
                <a:effectLst/>
                <a:latin typeface="Helvetica Neue"/>
              </a:rPr>
              <a:t>Reduce or eliminate tobacco smoke exposure (including e-cigarettes and other vaping devices). Do not allow smoking inside house or cars. </a:t>
            </a:r>
          </a:p>
          <a:p>
            <a:pPr algn="l">
              <a:buFont typeface="Arial" panose="020B0604020202020204" pitchFamily="34" charset="0"/>
              <a:buNone/>
            </a:pPr>
            <a:endParaRPr lang="en-US" b="0" i="0" dirty="0">
              <a:solidFill>
                <a:srgbClr val="222222"/>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22222"/>
                </a:solidFill>
                <a:effectLst/>
                <a:latin typeface="Helvetica Neue"/>
              </a:rPr>
              <a:t>Shop Smart: VOCs are chemicals that are widely used as ingredients in household products. Choose “low-VOC” products, such as unscented products and water-based glues and paints. Always ventilate your home if you are painting indoors. Choose safe arts and crafts products for schools and home. Choose alternative home products, such as those with an EPA safer choice label.</a:t>
            </a:r>
          </a:p>
          <a:p>
            <a:pPr algn="l">
              <a:buFont typeface="Arial" panose="020B0604020202020204" pitchFamily="34" charset="0"/>
              <a:buNone/>
            </a:pPr>
            <a:endParaRPr lang="en-US" b="0" i="0" dirty="0">
              <a:solidFill>
                <a:srgbClr val="222222"/>
              </a:solidFill>
              <a:effectLst/>
              <a:latin typeface="Helvetica Neue"/>
            </a:endParaRPr>
          </a:p>
          <a:p>
            <a:pPr algn="l">
              <a:buFont typeface="Arial" panose="020B0604020202020204" pitchFamily="34" charset="0"/>
              <a:buNone/>
            </a:pPr>
            <a:r>
              <a:rPr lang="en-US" b="0" i="0" dirty="0">
                <a:solidFill>
                  <a:srgbClr val="222222"/>
                </a:solidFill>
                <a:effectLst/>
                <a:latin typeface="Helvetica Neue"/>
              </a:rPr>
              <a:t>Decrease pesticide exposure from the diet. Wash and scrub produce with water, throw away the outer leaves of leafy vegetables where pesticide residues are highest, and trim the skin and fat from poultry, fish, and meats where pesticides can collect. Purchase organic foods, when possible, but not at the expense of a diet rich in a variety of fresh fruits and vegetables. Use the EWG’s dirty dozen and clean 15 list to shop smart.</a:t>
            </a:r>
          </a:p>
          <a:p>
            <a:pPr algn="l">
              <a:buFont typeface="Arial" panose="020B0604020202020204" pitchFamily="34" charset="0"/>
              <a:buNone/>
            </a:pPr>
            <a:endParaRPr lang="en-US" b="0" i="0" dirty="0">
              <a:solidFill>
                <a:srgbClr val="222222"/>
              </a:solidFill>
              <a:effectLst/>
              <a:latin typeface="Helvetica Neue"/>
            </a:endParaRPr>
          </a:p>
          <a:p>
            <a:pPr algn="l">
              <a:buFont typeface="Arial" panose="020B0604020202020204" pitchFamily="34" charset="0"/>
              <a:buNone/>
            </a:pPr>
            <a:r>
              <a:rPr lang="en-US" b="0" i="0" dirty="0">
                <a:solidFill>
                  <a:srgbClr val="222222"/>
                </a:solidFill>
                <a:effectLst/>
                <a:latin typeface="Helvetica Neue"/>
              </a:rPr>
              <a:t>Avoid exposures prior to pregnancy, during pregnancy, and during childhood. Remember, conception is a ‘window of vulnerability.’ Pregnant women should attempt to minimize their exposure to solvents and VOCs in the home and workplace.</a:t>
            </a:r>
          </a:p>
          <a:p>
            <a:endParaRPr lang="en-US" dirty="0"/>
          </a:p>
          <a:p>
            <a:r>
              <a:rPr lang="en-US" dirty="0"/>
              <a:t>As discussed earlier, few clinicians take an environmental history and even fewer ask about specific exposures. These questions could have a role, not only in general pediatrics (prior to a cancer diagnosis) but also after a diagnosis of childhood cancer is made. Reductions after diagnosis can lead to reduction of secondary harms, improved quality of life and survivorship, and even protecting younger and future siblings. </a:t>
            </a:r>
          </a:p>
        </p:txBody>
      </p:sp>
      <p:sp>
        <p:nvSpPr>
          <p:cNvPr id="4" name="Slide Number Placeholder 3"/>
          <p:cNvSpPr>
            <a:spLocks noGrp="1"/>
          </p:cNvSpPr>
          <p:nvPr>
            <p:ph type="sldNum" sz="quarter" idx="5"/>
          </p:nvPr>
        </p:nvSpPr>
        <p:spPr/>
        <p:txBody>
          <a:bodyPr/>
          <a:lstStyle/>
          <a:p>
            <a:fld id="{733F755C-B0EB-471E-B96A-11A8F94F7F2F}" type="slidenum">
              <a:rPr lang="en-US" smtClean="0"/>
              <a:t>41</a:t>
            </a:fld>
            <a:endParaRPr lang="en-US"/>
          </a:p>
        </p:txBody>
      </p:sp>
    </p:spTree>
    <p:extLst>
      <p:ext uri="{BB962C8B-B14F-4D97-AF65-F5344CB8AC3E}">
        <p14:creationId xmlns:p14="http://schemas.microsoft.com/office/powerpoint/2010/main" val="218089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None/>
            </a:pPr>
            <a:r>
              <a:rPr lang="en-US" sz="1200" u="sng" dirty="0">
                <a:effectLst/>
                <a:latin typeface="Calibri" panose="020F0502020204030204" pitchFamily="34" charset="0"/>
                <a:ea typeface="Calibri" panose="020F0502020204030204" pitchFamily="34" charset="0"/>
                <a:cs typeface="Times New Roman" panose="02020603050405020304" pitchFamily="18" charset="0"/>
              </a:rPr>
              <a:t>PRE</a:t>
            </a:r>
            <a:r>
              <a:rPr lang="en-US" sz="1200" u="sng" dirty="0">
                <a:effectLst/>
                <a:latin typeface="Calibri" panose="020F0502020204030204" pitchFamily="34" charset="0"/>
                <a:ea typeface="Calibri" panose="020F0502020204030204" pitchFamily="34" charset="0"/>
                <a:cs typeface="Calibri" panose="020F0502020204030204" pitchFamily="34" charset="0"/>
              </a:rPr>
              <a:t>●</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CAU</a:t>
            </a:r>
            <a:r>
              <a:rPr lang="en-US" sz="1200" u="sng" dirty="0">
                <a:effectLst/>
                <a:latin typeface="Calibri" panose="020F0502020204030204" pitchFamily="34" charset="0"/>
                <a:ea typeface="Calibri" panose="020F0502020204030204" pitchFamily="34" charset="0"/>
                <a:cs typeface="Calibri" panose="020F0502020204030204" pitchFamily="34" charset="0"/>
              </a:rPr>
              <a:t>●</a:t>
            </a:r>
            <a:r>
              <a:rPr lang="en-US" sz="1200" u="sng" dirty="0">
                <a:effectLst/>
                <a:latin typeface="Calibri" panose="020F0502020204030204" pitchFamily="34" charset="0"/>
                <a:ea typeface="Calibri" panose="020F0502020204030204" pitchFamily="34" charset="0"/>
                <a:cs typeface="Times New Roman" panose="02020603050405020304" pitchFamily="18" charset="0"/>
              </a:rPr>
              <a:t>TION </a:t>
            </a:r>
            <a:r>
              <a:rPr lang="en-US" sz="1200" dirty="0">
                <a:effectLst/>
                <a:latin typeface="Calibri" panose="020F0502020204030204" pitchFamily="34" charset="0"/>
                <a:ea typeface="Calibri" panose="020F0502020204030204" pitchFamily="34" charset="0"/>
                <a:cs typeface="Times New Roman" panose="02020603050405020304" pitchFamily="18" charset="0"/>
              </a:rPr>
              <a:t>(Webster dictionary): Something that is done to prevent possible harm or trouble from something happening in the future.</a:t>
            </a:r>
          </a:p>
          <a:p>
            <a:pPr marL="0" marR="0" lvl="0" indent="0">
              <a:lnSpc>
                <a:spcPct val="107000"/>
              </a:lnSpc>
              <a:spcBef>
                <a:spcPts val="0"/>
              </a:spcBef>
              <a:spcAft>
                <a:spcPts val="0"/>
              </a:spcAft>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we ask ourselves, “what the consequences of our actions might be” and “what we can do to reduce the risk of consequences we don’t like” we are exercising precaution.</a:t>
            </a:r>
          </a:p>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42</a:t>
            </a:fld>
            <a:endParaRPr lang="en-US"/>
          </a:p>
        </p:txBody>
      </p:sp>
    </p:spTree>
    <p:extLst>
      <p:ext uri="{BB962C8B-B14F-4D97-AF65-F5344CB8AC3E}">
        <p14:creationId xmlns:p14="http://schemas.microsoft.com/office/powerpoint/2010/main" val="2941304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Calibri" panose="020F0502020204030204" pitchFamily="34" charset="0"/>
              </a:rPr>
              <a:t>Environmental causes of childhood cancer is not a new topic. </a:t>
            </a:r>
          </a:p>
          <a:p>
            <a:pPr rtl="0">
              <a:spcBef>
                <a:spcPts val="0"/>
              </a:spcBef>
              <a:spcAft>
                <a:spcPts val="0"/>
              </a:spcAft>
            </a:pPr>
            <a:endParaRPr lang="en-US" sz="1800" b="0" i="0" u="none" strike="noStrike" dirty="0">
              <a:solidFill>
                <a:srgbClr val="000000"/>
              </a:solidFill>
              <a:effectLst/>
              <a:latin typeface="Calibri" panose="020F0502020204030204" pitchFamily="34" charset="0"/>
            </a:endParaRPr>
          </a:p>
          <a:p>
            <a:pPr rtl="0">
              <a:spcBef>
                <a:spcPts val="0"/>
              </a:spcBef>
              <a:spcAft>
                <a:spcPts val="0"/>
              </a:spcAft>
            </a:pPr>
            <a:r>
              <a:rPr lang="en-US" sz="1800" b="0" i="0" u="none" strike="noStrike" dirty="0">
                <a:solidFill>
                  <a:srgbClr val="000000"/>
                </a:solidFill>
                <a:effectLst/>
                <a:latin typeface="Calibri" panose="020F0502020204030204" pitchFamily="34" charset="0"/>
              </a:rPr>
              <a:t>Sir </a:t>
            </a:r>
            <a:r>
              <a:rPr lang="en-US" sz="1800" b="0" i="0" u="none" strike="noStrike" dirty="0" err="1">
                <a:solidFill>
                  <a:srgbClr val="000000"/>
                </a:solidFill>
                <a:effectLst/>
                <a:latin typeface="Calibri" panose="020F0502020204030204" pitchFamily="34" charset="0"/>
              </a:rPr>
              <a:t>Percivall</a:t>
            </a:r>
            <a:r>
              <a:rPr lang="en-US" sz="1800" b="0" i="0" u="none" strike="noStrike" dirty="0">
                <a:solidFill>
                  <a:srgbClr val="000000"/>
                </a:solidFill>
                <a:effectLst/>
                <a:latin typeface="Calibri" panose="020F0502020204030204" pitchFamily="34" charset="0"/>
              </a:rPr>
              <a:t> Pott, considered the ‘father’ of occupational medicine, was the first to ascribe a childhood cancer, in this case scrotal cancer, to an environmental cause – that is, the soot and chemical deposits left in dirty chimneys that the children were used to clean them as ‘sweepers’. The Chimney Sweepers Act 1788 (8 </a:t>
            </a:r>
            <a:r>
              <a:rPr lang="en-US" sz="1800" b="0" i="0" u="none" strike="noStrike" dirty="0" err="1">
                <a:solidFill>
                  <a:srgbClr val="000000"/>
                </a:solidFill>
                <a:effectLst/>
                <a:latin typeface="Calibri" panose="020F0502020204030204" pitchFamily="34" charset="0"/>
              </a:rPr>
              <a:t>yr</a:t>
            </a:r>
            <a:r>
              <a:rPr lang="en-US" sz="1800" b="0" i="0" u="none" strike="noStrike" dirty="0">
                <a:solidFill>
                  <a:srgbClr val="000000"/>
                </a:solidFill>
                <a:effectLst/>
                <a:latin typeface="Calibri" panose="020F0502020204030204" pitchFamily="34" charset="0"/>
              </a:rPr>
              <a:t>) of 1834 (14 </a:t>
            </a:r>
            <a:r>
              <a:rPr lang="en-US" sz="1800" b="0" i="0" u="none" strike="noStrike" dirty="0" err="1">
                <a:solidFill>
                  <a:srgbClr val="000000"/>
                </a:solidFill>
                <a:effectLst/>
                <a:latin typeface="Calibri" panose="020F0502020204030204" pitchFamily="34" charset="0"/>
              </a:rPr>
              <a:t>yr</a:t>
            </a:r>
            <a:r>
              <a:rPr lang="en-US" sz="1800" b="0" i="0" u="none" strike="noStrike" dirty="0">
                <a:solidFill>
                  <a:srgbClr val="000000"/>
                </a:solidFill>
                <a:effectLst/>
                <a:latin typeface="Calibri" panose="020F0502020204030204" pitchFamily="34" charset="0"/>
              </a:rPr>
              <a:t>) and of 1840 (21 </a:t>
            </a:r>
            <a:r>
              <a:rPr lang="en-US" sz="1800" b="0" i="0" u="none" strike="noStrike" dirty="0" err="1">
                <a:solidFill>
                  <a:srgbClr val="000000"/>
                </a:solidFill>
                <a:effectLst/>
                <a:latin typeface="Calibri" panose="020F0502020204030204" pitchFamily="34" charset="0"/>
              </a:rPr>
              <a:t>yr</a:t>
            </a:r>
            <a:r>
              <a:rPr lang="en-US" sz="1800" b="0" i="0" u="none" strike="noStrike" dirty="0">
                <a:solidFill>
                  <a:srgbClr val="000000"/>
                </a:solidFill>
                <a:effectLst/>
                <a:latin typeface="Calibri" panose="020F0502020204030204" pitchFamily="34" charset="0"/>
              </a:rPr>
              <a:t>) and of 1875 (enforced) effectively put an end to the employing of children for this purpose in England.</a:t>
            </a:r>
            <a:endParaRPr lang="en-US" b="0" dirty="0">
              <a:effectLst/>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7</a:t>
            </a:fld>
            <a:endParaRPr lang="en-US"/>
          </a:p>
        </p:txBody>
      </p:sp>
    </p:spTree>
    <p:extLst>
      <p:ext uri="{BB962C8B-B14F-4D97-AF65-F5344CB8AC3E}">
        <p14:creationId xmlns:p14="http://schemas.microsoft.com/office/powerpoint/2010/main" val="4225655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Clearya</a:t>
            </a:r>
            <a:r>
              <a:rPr lang="en-US" dirty="0"/>
              <a:t> is a free app that allows you to browse your favorite online shops (such as amazon, target, Walmart, Sephora) for personal care and other products. The app flags hazardous ingredients based on regulation and science by automatically analyzing product ingredient lists. </a:t>
            </a:r>
          </a:p>
          <a:p>
            <a:endParaRPr lang="en-US" dirty="0"/>
          </a:p>
          <a:p>
            <a:r>
              <a:rPr lang="en-US" dirty="0"/>
              <a:t>Childhood environmental health network (advocacy): </a:t>
            </a:r>
            <a:r>
              <a:rPr lang="en-US" sz="1800" dirty="0">
                <a:effectLst/>
                <a:latin typeface="Calibri" panose="020F0502020204030204" pitchFamily="34" charset="0"/>
                <a:ea typeface="Calibri" panose="020F0502020204030204" pitchFamily="34" charset="0"/>
                <a:cs typeface="Times New Roman" panose="02020603050405020304" pitchFamily="18" charset="0"/>
              </a:rPr>
              <a:t>Mission: protect the developing child from environmental hazards and promote a healthy environment.</a:t>
            </a:r>
            <a:endParaRPr lang="en-US" dirty="0"/>
          </a:p>
          <a:p>
            <a:endParaRPr lang="en-US" dirty="0"/>
          </a:p>
          <a:p>
            <a:r>
              <a:rPr lang="en-US" dirty="0"/>
              <a:t>Helping to heal by Patti Wood: a short and easy to read book for parents of patients with serious illnesses that focuses on child’s diet and environment. </a:t>
            </a:r>
          </a:p>
          <a:p>
            <a:endParaRPr lang="en-US" dirty="0"/>
          </a:p>
          <a:p>
            <a:r>
              <a:rPr lang="en-US" dirty="0"/>
              <a:t>Learn more about environmental issues and strategies to reduce risk at the website of the US Environmental Protection Agency. </a:t>
            </a:r>
          </a:p>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43</a:t>
            </a:fld>
            <a:endParaRPr lang="en-US"/>
          </a:p>
        </p:txBody>
      </p:sp>
    </p:spTree>
    <p:extLst>
      <p:ext uri="{BB962C8B-B14F-4D97-AF65-F5344CB8AC3E}">
        <p14:creationId xmlns:p14="http://schemas.microsoft.com/office/powerpoint/2010/main" val="272678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200" dirty="0"/>
          </a:p>
          <a:p>
            <a:pPr marL="0" indent="0">
              <a:buFont typeface="Arial" panose="020B0604020202020204" pitchFamily="34" charset="0"/>
              <a:buNone/>
            </a:pPr>
            <a:r>
              <a:rPr lang="en-US" sz="1200" dirty="0"/>
              <a:t>We have a lot to learn, but it is not too early to start equipping clinicians. </a:t>
            </a:r>
          </a:p>
          <a:p>
            <a:pPr marL="0" indent="0">
              <a:buFont typeface="Arial" panose="020B0604020202020204" pitchFamily="34" charset="0"/>
              <a:buNone/>
            </a:pPr>
            <a:endParaRPr lang="en-US" sz="1200" dirty="0"/>
          </a:p>
          <a:p>
            <a:pPr marL="0" indent="0">
              <a:buFont typeface="Arial" panose="020B0604020202020204" pitchFamily="34" charset="0"/>
              <a:buNone/>
            </a:pPr>
            <a:r>
              <a:rPr lang="en-US" sz="1200" dirty="0"/>
              <a:t>A new cancer diagnosis in a child is shocking and families go into crisis mode. However, when that cognitive attenuation (that mental noise) tempers a bit, many families have expressed interest in being offered resources, particularly as they move into survivorship (which many childhood cancer patients do). </a:t>
            </a:r>
          </a:p>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733F755C-B0EB-471E-B96A-11A8F94F7F2F}" type="slidenum">
              <a:rPr lang="en-US" smtClean="0"/>
              <a:t>44</a:t>
            </a:fld>
            <a:endParaRPr lang="en-US"/>
          </a:p>
        </p:txBody>
      </p:sp>
    </p:spTree>
    <p:extLst>
      <p:ext uri="{BB962C8B-B14F-4D97-AF65-F5344CB8AC3E}">
        <p14:creationId xmlns:p14="http://schemas.microsoft.com/office/powerpoint/2010/main" val="224046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900" b="0" i="0" u="none" strike="noStrike" dirty="0">
                <a:solidFill>
                  <a:srgbClr val="000000"/>
                </a:solidFill>
                <a:effectLst/>
                <a:latin typeface="Calibri" panose="020F0502020204030204" pitchFamily="34" charset="0"/>
              </a:rPr>
              <a:t>Cancer is among the leading causes of serious illness and death in children and teens in the US.</a:t>
            </a:r>
          </a:p>
          <a:p>
            <a:pPr rtl="0">
              <a:spcBef>
                <a:spcPts val="0"/>
              </a:spcBef>
              <a:spcAft>
                <a:spcPts val="0"/>
              </a:spcAft>
            </a:pPr>
            <a:r>
              <a:rPr lang="en-US" sz="900" b="1" i="0" u="sng" strike="noStrike" dirty="0">
                <a:solidFill>
                  <a:srgbClr val="000000"/>
                </a:solidFill>
                <a:effectLst/>
                <a:latin typeface="Calibri" panose="020F0502020204030204" pitchFamily="34" charset="0"/>
              </a:rPr>
              <a:t>Survival rates </a:t>
            </a:r>
            <a:r>
              <a:rPr lang="en-US" sz="900" b="1" i="0" u="none" strike="noStrike" dirty="0">
                <a:solidFill>
                  <a:srgbClr val="000000"/>
                </a:solidFill>
                <a:effectLst/>
                <a:latin typeface="Calibri" panose="020F0502020204030204" pitchFamily="34" charset="0"/>
              </a:rPr>
              <a:t>for childhood cancers are </a:t>
            </a:r>
            <a:r>
              <a:rPr lang="en-US" sz="900" b="1" i="0" u="sng" strike="noStrike" dirty="0">
                <a:solidFill>
                  <a:srgbClr val="000000"/>
                </a:solidFill>
                <a:effectLst/>
                <a:latin typeface="Calibri" panose="020F0502020204030204" pitchFamily="34" charset="0"/>
              </a:rPr>
              <a:t>much higher </a:t>
            </a:r>
            <a:r>
              <a:rPr lang="en-US" sz="900" b="1" i="0" u="none" strike="noStrike" dirty="0">
                <a:solidFill>
                  <a:srgbClr val="000000"/>
                </a:solidFill>
                <a:effectLst/>
                <a:latin typeface="Calibri" panose="020F0502020204030204" pitchFamily="34" charset="0"/>
              </a:rPr>
              <a:t>than in the past </a:t>
            </a:r>
            <a:r>
              <a:rPr lang="en-US" sz="900" b="0" i="0" u="none" strike="noStrike" dirty="0">
                <a:solidFill>
                  <a:srgbClr val="000000"/>
                </a:solidFill>
                <a:effectLst/>
                <a:latin typeface="Calibri" panose="020F0502020204030204" pitchFamily="34" charset="0"/>
              </a:rPr>
              <a:t>due to major advances in cancer treatment (green), </a:t>
            </a:r>
            <a:r>
              <a:rPr lang="en-US" sz="900" b="1" i="0" u="none" strike="noStrike" dirty="0">
                <a:solidFill>
                  <a:srgbClr val="000000"/>
                </a:solidFill>
                <a:effectLst/>
                <a:latin typeface="Calibri" panose="020F0502020204030204" pitchFamily="34" charset="0"/>
              </a:rPr>
              <a:t>but the </a:t>
            </a:r>
            <a:r>
              <a:rPr lang="en-US" sz="900" b="1" i="0" u="sng" strike="noStrike" dirty="0">
                <a:solidFill>
                  <a:srgbClr val="000000"/>
                </a:solidFill>
                <a:effectLst/>
                <a:latin typeface="Calibri" panose="020F0502020204030204" pitchFamily="34" charset="0"/>
              </a:rPr>
              <a:t>RATE of childhood cancers </a:t>
            </a:r>
            <a:r>
              <a:rPr lang="en-US" sz="900" b="1" i="0" u="none" strike="noStrike" dirty="0">
                <a:solidFill>
                  <a:srgbClr val="000000"/>
                </a:solidFill>
                <a:effectLst/>
                <a:latin typeface="Calibri" panose="020F0502020204030204" pitchFamily="34" charset="0"/>
              </a:rPr>
              <a:t>has been </a:t>
            </a:r>
            <a:r>
              <a:rPr lang="en-US" sz="900" b="1" i="0" u="sng" strike="noStrike" dirty="0">
                <a:solidFill>
                  <a:srgbClr val="000000"/>
                </a:solidFill>
                <a:effectLst/>
                <a:latin typeface="Calibri" panose="020F0502020204030204" pitchFamily="34" charset="0"/>
              </a:rPr>
              <a:t>INCREASING</a:t>
            </a:r>
            <a:r>
              <a:rPr lang="en-US" sz="900" b="1" i="0" u="none" strike="noStrike" dirty="0">
                <a:solidFill>
                  <a:srgbClr val="000000"/>
                </a:solidFill>
                <a:effectLst/>
                <a:latin typeface="Calibri" panose="020F0502020204030204" pitchFamily="34" charset="0"/>
              </a:rPr>
              <a:t> </a:t>
            </a:r>
            <a:r>
              <a:rPr lang="en-US" sz="900" b="0" i="0" u="none" strike="noStrike" dirty="0">
                <a:solidFill>
                  <a:srgbClr val="000000"/>
                </a:solidFill>
                <a:effectLst/>
                <a:latin typeface="Calibri" panose="020F0502020204030204" pitchFamily="34" charset="0"/>
              </a:rPr>
              <a:t>over the past few decades. </a:t>
            </a:r>
          </a:p>
          <a:p>
            <a:pPr rtl="0">
              <a:spcBef>
                <a:spcPts val="0"/>
              </a:spcBef>
              <a:spcAft>
                <a:spcPts val="0"/>
              </a:spcAft>
            </a:pPr>
            <a:endParaRPr lang="en-US" sz="900" b="0" i="0" u="none" strike="noStrike" dirty="0">
              <a:solidFill>
                <a:srgbClr val="000000"/>
              </a:solidFill>
              <a:effectLst/>
              <a:latin typeface="Calibri" panose="020F0502020204030204" pitchFamily="34" charset="0"/>
            </a:endParaRPr>
          </a:p>
          <a:p>
            <a:pPr rtl="0">
              <a:spcBef>
                <a:spcPts val="0"/>
              </a:spcBef>
              <a:spcAft>
                <a:spcPts val="0"/>
              </a:spcAft>
            </a:pPr>
            <a:r>
              <a:rPr lang="en-US" sz="900" b="0" i="0" u="none" strike="noStrike" dirty="0">
                <a:solidFill>
                  <a:srgbClr val="000000"/>
                </a:solidFill>
                <a:effectLst/>
                <a:latin typeface="Calibri" panose="020F0502020204030204" pitchFamily="34" charset="0"/>
              </a:rPr>
              <a:t>Pediatric cancer is rare (</a:t>
            </a:r>
            <a:r>
              <a:rPr lang="en-US" sz="800" b="0" i="1" u="none" strike="noStrike" dirty="0">
                <a:solidFill>
                  <a:srgbClr val="000000"/>
                </a:solidFill>
                <a:effectLst/>
                <a:latin typeface="Calibri" panose="020F0502020204030204" pitchFamily="34" charset="0"/>
              </a:rPr>
              <a:t>reference: National Cancer Institute, 2019</a:t>
            </a:r>
            <a:r>
              <a:rPr lang="en-US" sz="900" b="0" i="0" u="none" strike="noStrike" dirty="0">
                <a:solidFill>
                  <a:srgbClr val="000000"/>
                </a:solidFill>
                <a:effectLst/>
                <a:latin typeface="Calibri" panose="020F0502020204030204" pitchFamily="34" charset="0"/>
              </a:rPr>
              <a:t>)</a:t>
            </a:r>
          </a:p>
          <a:p>
            <a:pPr marL="742950" lvl="1" indent="-285750" rtl="0" fontAlgn="base">
              <a:spcBef>
                <a:spcPts val="0"/>
              </a:spcBef>
              <a:spcAft>
                <a:spcPts val="0"/>
              </a:spcAft>
              <a:buFont typeface="Arial" panose="020B0604020202020204" pitchFamily="34" charset="0"/>
              <a:buChar char="•"/>
            </a:pPr>
            <a:r>
              <a:rPr lang="en-US" sz="900" b="0" i="0" u="none" strike="noStrike" dirty="0">
                <a:solidFill>
                  <a:srgbClr val="000000"/>
                </a:solidFill>
                <a:effectLst/>
                <a:latin typeface="Calibri" panose="020F0502020204030204" pitchFamily="34" charset="0"/>
              </a:rPr>
              <a:t>Children (0-14yo): ~11,050 new cases in 2020.</a:t>
            </a:r>
            <a:endParaRPr lang="en-US" sz="9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900" b="0" i="0" u="none" strike="noStrike" dirty="0">
                <a:solidFill>
                  <a:srgbClr val="000000"/>
                </a:solidFill>
                <a:effectLst/>
                <a:latin typeface="Calibri" panose="020F0502020204030204" pitchFamily="34" charset="0"/>
              </a:rPr>
              <a:t>Adolescents and young adults (15-39yo): ~89,500 new cases in 2020.</a:t>
            </a:r>
            <a:endParaRPr lang="en-US" sz="900" b="0" i="0" u="none" strike="noStrike" dirty="0">
              <a:solidFill>
                <a:srgbClr val="000000"/>
              </a:solidFill>
              <a:effectLst/>
              <a:latin typeface="Courier New" panose="02070309020205020404" pitchFamily="49" charset="0"/>
            </a:endParaRPr>
          </a:p>
          <a:p>
            <a:pPr rtl="0" fontAlgn="base">
              <a:spcBef>
                <a:spcPts val="0"/>
              </a:spcBef>
              <a:spcAft>
                <a:spcPts val="0"/>
              </a:spcAft>
              <a:buFont typeface="Arial" panose="020B0604020202020204" pitchFamily="34" charset="0"/>
              <a:buChar char="•"/>
            </a:pPr>
            <a:r>
              <a:rPr lang="en-US" sz="900" b="0" i="0" u="none" strike="noStrike" dirty="0">
                <a:solidFill>
                  <a:srgbClr val="000000"/>
                </a:solidFill>
                <a:effectLst/>
                <a:latin typeface="Calibri" panose="020F0502020204030204" pitchFamily="34" charset="0"/>
              </a:rPr>
              <a:t>Increased incidence over time (</a:t>
            </a:r>
            <a:r>
              <a:rPr lang="en-US" sz="800" b="0" i="1" u="none" strike="noStrike" dirty="0">
                <a:solidFill>
                  <a:srgbClr val="000000"/>
                </a:solidFill>
                <a:effectLst/>
                <a:latin typeface="Calibri" panose="020F0502020204030204" pitchFamily="34" charset="0"/>
              </a:rPr>
              <a:t>SEER data</a:t>
            </a:r>
            <a:r>
              <a:rPr lang="en-US" sz="900" b="0" i="0" u="none" strike="noStrike" dirty="0">
                <a:solidFill>
                  <a:srgbClr val="000000"/>
                </a:solidFill>
                <a:effectLst/>
                <a:latin typeface="Calibri" panose="020F0502020204030204" pitchFamily="34" charset="0"/>
              </a:rPr>
              <a:t>)</a:t>
            </a:r>
          </a:p>
          <a:p>
            <a:pPr marL="742950" lvl="1" indent="-285750" rtl="0" fontAlgn="base">
              <a:spcBef>
                <a:spcPts val="0"/>
              </a:spcBef>
              <a:spcAft>
                <a:spcPts val="0"/>
              </a:spcAft>
              <a:buFont typeface="Arial" panose="020B0604020202020204" pitchFamily="34" charset="0"/>
              <a:buChar char="•"/>
            </a:pPr>
            <a:r>
              <a:rPr lang="en-US" sz="900" b="0" i="0" u="none" strike="noStrike" dirty="0">
                <a:solidFill>
                  <a:srgbClr val="000000"/>
                </a:solidFill>
                <a:effectLst/>
                <a:latin typeface="Calibri" panose="020F0502020204030204" pitchFamily="34" charset="0"/>
              </a:rPr>
              <a:t>The incidence of many cancers in children and adolescents is increasing in most industrialized countries. </a:t>
            </a:r>
            <a:endParaRPr lang="en-US" sz="9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900" b="0" i="0" u="none" strike="noStrike" dirty="0">
                <a:solidFill>
                  <a:srgbClr val="000000"/>
                </a:solidFill>
                <a:effectLst/>
                <a:latin typeface="Calibri" panose="020F0502020204030204" pitchFamily="34" charset="0"/>
              </a:rPr>
              <a:t>What is playing a role? </a:t>
            </a:r>
            <a:endParaRPr lang="en-US" sz="900" b="0" i="0" u="none" strike="noStrike" dirty="0">
              <a:solidFill>
                <a:srgbClr val="000000"/>
              </a:solidFill>
              <a:effectLst/>
              <a:latin typeface="Courier New" panose="02070309020205020404" pitchFamily="49" charset="0"/>
            </a:endParaRPr>
          </a:p>
          <a:p>
            <a:pPr marL="1143000" lvl="2" indent="-228600" rtl="0" fontAlgn="base">
              <a:spcBef>
                <a:spcPts val="0"/>
              </a:spcBef>
              <a:spcAft>
                <a:spcPts val="0"/>
              </a:spcAft>
              <a:buFont typeface="Arial" panose="020B0604020202020204" pitchFamily="34" charset="0"/>
              <a:buChar char="•"/>
            </a:pPr>
            <a:r>
              <a:rPr lang="en-US" sz="900" b="0" i="0" u="none" strike="noStrike" dirty="0">
                <a:solidFill>
                  <a:srgbClr val="000000"/>
                </a:solidFill>
                <a:effectLst/>
                <a:latin typeface="Calibri" panose="020F0502020204030204" pitchFamily="34" charset="0"/>
              </a:rPr>
              <a:t>The environment: must be a major contributing factor to these upward trends, alone or in combination with genetic susceptibilities.</a:t>
            </a:r>
            <a:endParaRPr lang="en-US" sz="900" b="0" i="0" u="none" strike="noStrike" dirty="0">
              <a:solidFill>
                <a:srgbClr val="000000"/>
              </a:solidFill>
              <a:effectLst/>
              <a:latin typeface="Noto Sans Symbols"/>
            </a:endParaRPr>
          </a:p>
          <a:p>
            <a:pPr marL="1143000" lvl="2" indent="-228600" rtl="0" fontAlgn="base">
              <a:spcBef>
                <a:spcPts val="0"/>
              </a:spcBef>
              <a:spcAft>
                <a:spcPts val="0"/>
              </a:spcAft>
              <a:buFont typeface="Arial" panose="020B0604020202020204" pitchFamily="34" charset="0"/>
              <a:buChar char="•"/>
            </a:pPr>
            <a:r>
              <a:rPr lang="en-US" sz="900" b="0" i="0" u="none" strike="noStrike" dirty="0">
                <a:solidFill>
                  <a:srgbClr val="000000"/>
                </a:solidFill>
                <a:effectLst/>
                <a:latin typeface="Calibri" panose="020F0502020204030204" pitchFamily="34" charset="0"/>
              </a:rPr>
              <a:t>Early-life exposures: pre and postnatally must be considered in etiologic studies .</a:t>
            </a:r>
            <a:endParaRPr lang="en-US" sz="900" b="0" i="0" u="none" strike="noStrike" dirty="0">
              <a:solidFill>
                <a:srgbClr val="000000"/>
              </a:solidFill>
              <a:effectLst/>
              <a:latin typeface="Noto Sans Symbols"/>
            </a:endParaRPr>
          </a:p>
          <a:p>
            <a:br>
              <a:rPr lang="en-US" b="0" dirty="0">
                <a:effectLst/>
              </a:rPr>
            </a:br>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8</a:t>
            </a:fld>
            <a:endParaRPr lang="en-US"/>
          </a:p>
        </p:txBody>
      </p:sp>
    </p:spTree>
    <p:extLst>
      <p:ext uri="{BB962C8B-B14F-4D97-AF65-F5344CB8AC3E}">
        <p14:creationId xmlns:p14="http://schemas.microsoft.com/office/powerpoint/2010/main" val="685729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 trends in overall incidence of childhood cancer by the site of cancer. </a:t>
            </a:r>
            <a:r>
              <a:rPr lang="en-US" b="1" dirty="0"/>
              <a:t>Purple diamonds </a:t>
            </a:r>
            <a:r>
              <a:rPr lang="en-US" dirty="0"/>
              <a:t>indicate that the overall trend is </a:t>
            </a:r>
            <a:r>
              <a:rPr lang="en-US" b="1" dirty="0"/>
              <a:t>UPWARD</a:t>
            </a:r>
            <a:r>
              <a:rPr lang="en-US" dirty="0"/>
              <a:t>, both for childhood </a:t>
            </a:r>
            <a:r>
              <a:rPr lang="en-US" b="1" dirty="0"/>
              <a:t>leukemia</a:t>
            </a:r>
            <a:r>
              <a:rPr lang="en-US" dirty="0"/>
              <a:t> and </a:t>
            </a:r>
            <a:r>
              <a:rPr lang="en-US" b="1" dirty="0"/>
              <a:t>brain</a:t>
            </a:r>
            <a:r>
              <a:rPr lang="en-US" dirty="0"/>
              <a:t> and other CNS cancers, </a:t>
            </a:r>
            <a:r>
              <a:rPr lang="en-US" u="sng" dirty="0"/>
              <a:t>non-Hodgkin’s lymphoma</a:t>
            </a:r>
            <a:r>
              <a:rPr lang="en-US" dirty="0"/>
              <a:t>, and </a:t>
            </a:r>
            <a:r>
              <a:rPr lang="en-US" u="sng" dirty="0"/>
              <a:t>bone and joint cancers</a:t>
            </a:r>
            <a:r>
              <a:rPr lang="en-US" dirty="0"/>
              <a:t>, while it is a downward, although insignificant, trend in kidney and renal cancer incidence.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9</a:t>
            </a:fld>
            <a:endParaRPr lang="en-US"/>
          </a:p>
        </p:txBody>
      </p:sp>
    </p:spTree>
    <p:extLst>
      <p:ext uri="{BB962C8B-B14F-4D97-AF65-F5344CB8AC3E}">
        <p14:creationId xmlns:p14="http://schemas.microsoft.com/office/powerpoint/2010/main" val="46089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10</a:t>
            </a:fld>
            <a:endParaRPr lang="en-US"/>
          </a:p>
        </p:txBody>
      </p:sp>
    </p:spTree>
    <p:extLst>
      <p:ext uri="{BB962C8B-B14F-4D97-AF65-F5344CB8AC3E}">
        <p14:creationId xmlns:p14="http://schemas.microsoft.com/office/powerpoint/2010/main" val="4174460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1">
                    <a:lumMod val="75000"/>
                  </a:schemeClr>
                </a:solidFill>
                <a:latin typeface="Segoe UI Semilight" panose="020B0402040204020203" pitchFamily="34" charset="0"/>
                <a:cs typeface="Segoe UI Semilight" panose="020B0402040204020203" pitchFamily="34" charset="0"/>
              </a:rPr>
              <a:t>Looking further at the </a:t>
            </a:r>
            <a:r>
              <a:rPr lang="en-US" sz="1200" dirty="0" err="1">
                <a:solidFill>
                  <a:schemeClr val="accent1">
                    <a:lumMod val="75000"/>
                  </a:schemeClr>
                </a:solidFill>
                <a:latin typeface="Segoe UI Semilight" panose="020B0402040204020203" pitchFamily="34" charset="0"/>
                <a:cs typeface="Segoe UI Semilight" panose="020B0402040204020203" pitchFamily="34" charset="0"/>
              </a:rPr>
              <a:t>hispanic</a:t>
            </a:r>
            <a:r>
              <a:rPr lang="en-US" sz="1200" dirty="0">
                <a:solidFill>
                  <a:schemeClr val="accent1">
                    <a:lumMod val="75000"/>
                  </a:schemeClr>
                </a:solidFill>
                <a:latin typeface="Segoe UI Semilight" panose="020B0402040204020203" pitchFamily="34" charset="0"/>
                <a:cs typeface="Segoe UI Semilight" panose="020B0402040204020203" pitchFamily="34" charset="0"/>
              </a:rPr>
              <a:t> population and the rise in incidence of 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accent1">
                    <a:lumMod val="75000"/>
                  </a:schemeClr>
                </a:solidFill>
                <a:latin typeface="Segoe UI Semilight" panose="020B0402040204020203" pitchFamily="34" charset="0"/>
                <a:cs typeface="Segoe UI Semilight" panose="020B0402040204020203" pitchFamily="34" charset="0"/>
              </a:rPr>
              <a:t>For a particular year, each bed represents one extra new patient with acute lymphoblastic leukemia per 1 million healthy children.</a:t>
            </a:r>
            <a:endParaRPr lang="en-US" sz="1200" dirty="0">
              <a:solidFill>
                <a:schemeClr val="accent1">
                  <a:lumMod val="75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Cases of childhood leukemia (CL) have increased in the past 30 years. Increases in Latino children are even higher.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exact cause </a:t>
            </a:r>
            <a:r>
              <a:rPr lang="en-US" dirty="0"/>
              <a:t>of many childhood cancers is </a:t>
            </a:r>
            <a:r>
              <a:rPr lang="en-US" b="1" dirty="0"/>
              <a:t>unknown</a:t>
            </a:r>
            <a:r>
              <a:rPr lang="en-US" dirty="0"/>
              <a:t>. There is evidence linking exposures to environmental </a:t>
            </a:r>
            <a:r>
              <a:rPr lang="en-US" b="1" dirty="0"/>
              <a:t>hazards</a:t>
            </a:r>
            <a:r>
              <a:rPr lang="en-US" dirty="0"/>
              <a:t>, including </a:t>
            </a:r>
            <a:r>
              <a:rPr lang="en-US" u="sng" dirty="0"/>
              <a:t>tobacco smoke</a:t>
            </a:r>
            <a:r>
              <a:rPr lang="en-US" dirty="0"/>
              <a:t>, </a:t>
            </a:r>
            <a:r>
              <a:rPr lang="en-US" u="sng" dirty="0"/>
              <a:t>pesticides</a:t>
            </a:r>
            <a:r>
              <a:rPr lang="en-US" dirty="0"/>
              <a:t>, and </a:t>
            </a:r>
            <a:r>
              <a:rPr lang="en-US" u="sng" dirty="0"/>
              <a:t>solvents</a:t>
            </a:r>
            <a:r>
              <a:rPr lang="en-US" dirty="0"/>
              <a:t>, to certain childhood cancers.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pediatric hematology/oncology (PHO) providers do not receive training on this, and a knowledge gap exists. </a:t>
            </a:r>
          </a:p>
          <a:p>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11</a:t>
            </a:fld>
            <a:endParaRPr lang="en-US"/>
          </a:p>
        </p:txBody>
      </p:sp>
    </p:spTree>
    <p:extLst>
      <p:ext uri="{BB962C8B-B14F-4D97-AF65-F5344CB8AC3E}">
        <p14:creationId xmlns:p14="http://schemas.microsoft.com/office/powerpoint/2010/main" val="1551066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200" b="0" i="0" u="none" strike="noStrike" dirty="0">
                <a:solidFill>
                  <a:srgbClr val="000000"/>
                </a:solidFill>
                <a:effectLst/>
                <a:latin typeface="Calibri" panose="020F0502020204030204" pitchFamily="34" charset="0"/>
              </a:rPr>
              <a:t>From this </a:t>
            </a:r>
            <a:r>
              <a:rPr lang="en-US" sz="1200" b="1" i="0" u="none" strike="noStrike" dirty="0">
                <a:solidFill>
                  <a:srgbClr val="000000"/>
                </a:solidFill>
                <a:effectLst/>
                <a:latin typeface="Calibri" panose="020F0502020204030204" pitchFamily="34" charset="0"/>
              </a:rPr>
              <a:t>2015 survey of PHO providers</a:t>
            </a:r>
            <a:r>
              <a:rPr lang="en-US" sz="1200" b="0" i="0" u="none" strike="noStrike" dirty="0">
                <a:solidFill>
                  <a:srgbClr val="000000"/>
                </a:solidFill>
                <a:effectLst/>
                <a:latin typeface="Calibri" panose="020F0502020204030204" pitchFamily="34" charset="0"/>
              </a:rPr>
              <a:t>, we know that the majority do believe that the environment matters (with nurse practitioners showing the strongest agreement).</a:t>
            </a:r>
          </a:p>
          <a:p>
            <a:pPr rtl="0">
              <a:spcBef>
                <a:spcPts val="0"/>
              </a:spcBef>
              <a:spcAft>
                <a:spcPts val="0"/>
              </a:spcAft>
            </a:pPr>
            <a:r>
              <a:rPr lang="en-US" sz="1200" b="0" i="0" u="none" strike="noStrike" dirty="0">
                <a:solidFill>
                  <a:srgbClr val="000000"/>
                </a:solidFill>
                <a:effectLst/>
                <a:latin typeface="Calibri" panose="020F0502020204030204" pitchFamily="34" charset="0"/>
              </a:rPr>
              <a:t>We also know that a sizeable number of clinicians (as evidenced by the red and green lines in the bar graph on the left) are not yet aware of or convinced of its importance. </a:t>
            </a:r>
          </a:p>
          <a:p>
            <a:pPr rtl="0">
              <a:spcBef>
                <a:spcPts val="0"/>
              </a:spcBef>
              <a:spcAft>
                <a:spcPts val="0"/>
              </a:spcAft>
            </a:pPr>
            <a:endParaRPr lang="en-US" sz="1200" b="0" i="0" u="none" strike="noStrike" dirty="0">
              <a:solidFill>
                <a:srgbClr val="000000"/>
              </a:solidFill>
              <a:effectLst/>
              <a:latin typeface="Calibri" panose="020F0502020204030204" pitchFamily="34" charset="0"/>
            </a:endParaRPr>
          </a:p>
          <a:p>
            <a:pPr rtl="0">
              <a:spcBef>
                <a:spcPts val="0"/>
              </a:spcBef>
              <a:spcAft>
                <a:spcPts val="0"/>
              </a:spcAft>
            </a:pPr>
            <a:r>
              <a:rPr lang="en-US" sz="1200" b="0" i="0" u="none" strike="noStrike" dirty="0">
                <a:solidFill>
                  <a:srgbClr val="000000"/>
                </a:solidFill>
                <a:effectLst/>
                <a:latin typeface="Calibri" panose="020F0502020204030204" pitchFamily="34" charset="0"/>
              </a:rPr>
              <a:t>In the same study, only 6% reported receiving any training on environmental health history taking. Of those that did, most asked about parental occupation and household tobacco smoke. A small number asked about specific exposures (such as radiation,  pesticides and specific solvents). Over a quarter did not ask about any specific exposure. </a:t>
            </a:r>
          </a:p>
          <a:p>
            <a:pPr rtl="0">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733F755C-B0EB-471E-B96A-11A8F94F7F2F}" type="slidenum">
              <a:rPr lang="en-US" smtClean="0"/>
              <a:t>12</a:t>
            </a:fld>
            <a:endParaRPr lang="en-US"/>
          </a:p>
        </p:txBody>
      </p:sp>
    </p:spTree>
    <p:extLst>
      <p:ext uri="{BB962C8B-B14F-4D97-AF65-F5344CB8AC3E}">
        <p14:creationId xmlns:p14="http://schemas.microsoft.com/office/powerpoint/2010/main" val="3167456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4B04B-7DD3-46DF-AE50-78DFE01F96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492DE5-5BB3-4272-BE30-D5FA3D7CF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9EB5D6-55B6-4717-B7AE-2786CCDB56DF}"/>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5" name="Footer Placeholder 4">
            <a:extLst>
              <a:ext uri="{FF2B5EF4-FFF2-40B4-BE49-F238E27FC236}">
                <a16:creationId xmlns:a16="http://schemas.microsoft.com/office/drawing/2014/main" id="{BFB68BD6-F525-4EFC-AEAD-DDCB9EA52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0FF4C2-64A2-4D0C-A99E-8ECE2A9A1707}"/>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2948512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C1041-8445-43EC-87F2-F4434477C2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84659B-CF7C-478E-B953-A67C246314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DA223-C38A-4909-B610-4E3B300D8BBB}"/>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5" name="Footer Placeholder 4">
            <a:extLst>
              <a:ext uri="{FF2B5EF4-FFF2-40B4-BE49-F238E27FC236}">
                <a16:creationId xmlns:a16="http://schemas.microsoft.com/office/drawing/2014/main" id="{AFDD08B2-33EE-4D31-AEBC-51F0CD834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0D54B6-8D41-4049-87F3-6CE749371E57}"/>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1739428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ED4E4F-1959-42E3-BC4B-F1733E8054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C657A1-1E66-4949-8CAB-C591A927C7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4D5A95-9A73-4BBF-AA60-20AAA8446D5F}"/>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5" name="Footer Placeholder 4">
            <a:extLst>
              <a:ext uri="{FF2B5EF4-FFF2-40B4-BE49-F238E27FC236}">
                <a16:creationId xmlns:a16="http://schemas.microsoft.com/office/drawing/2014/main" id="{286BCC46-E8C5-4CCC-BB4C-FC66BB9C0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4D706-AA5B-49CE-9CCF-41A785E8C84A}"/>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724398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C604-2201-4BC5-A5EA-AAEC17E249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83FFC-2E4A-40F1-9221-E38D84182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40592-AD5F-4A36-B4DF-9215D411E779}"/>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5" name="Footer Placeholder 4">
            <a:extLst>
              <a:ext uri="{FF2B5EF4-FFF2-40B4-BE49-F238E27FC236}">
                <a16:creationId xmlns:a16="http://schemas.microsoft.com/office/drawing/2014/main" id="{0F9878B4-A81C-4890-9A2B-FB6ED0AD8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A9CF0-9733-4458-97A8-FC4B86B18599}"/>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3324139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57C65-C0C0-443D-BFC6-522C7BACAA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0AF066-0FD6-4142-9BB2-F011AFE842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45EF2C-666F-4744-951E-A6BE957AD178}"/>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5" name="Footer Placeholder 4">
            <a:extLst>
              <a:ext uri="{FF2B5EF4-FFF2-40B4-BE49-F238E27FC236}">
                <a16:creationId xmlns:a16="http://schemas.microsoft.com/office/drawing/2014/main" id="{96AF761C-E6E7-4BCD-A811-D040830DC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654AF-0F39-4478-BBAA-C002688A6B06}"/>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3679322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66F5C-0E8F-4549-B178-CCD3F7E835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C4701-9DD3-44D4-9A1A-62B44D5CDA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B43A55-B967-45BB-87E0-D60630C112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FD16CD-176C-4064-A0F4-1BF65952141D}"/>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6" name="Footer Placeholder 5">
            <a:extLst>
              <a:ext uri="{FF2B5EF4-FFF2-40B4-BE49-F238E27FC236}">
                <a16:creationId xmlns:a16="http://schemas.microsoft.com/office/drawing/2014/main" id="{472F4A54-D184-4FE6-8788-B54982FB45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6CCDE6-9DCC-41D5-938A-FF9F7C3D5D87}"/>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1084116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10778-606D-4C1C-8D55-BAC3EB9E7A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73FF5A-03F8-47DD-982E-609FE78D64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7A402F-E4F0-40A5-BC72-348DD8F41D9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0ACCC8-E174-40AB-BA66-AA67587880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B6FE20-FB00-42CF-8148-8B105147485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19BC98-0689-49FB-AD01-AEDBBD5F1A48}"/>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8" name="Footer Placeholder 7">
            <a:extLst>
              <a:ext uri="{FF2B5EF4-FFF2-40B4-BE49-F238E27FC236}">
                <a16:creationId xmlns:a16="http://schemas.microsoft.com/office/drawing/2014/main" id="{84903924-9A6B-4EC3-9BCF-1BBF1B7192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8D1489-438E-4C82-8A7D-C73023D0EED1}"/>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1847045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C180-E206-4AEF-A5D3-59E478C9A2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43B7AA-AFF6-496A-80EC-4E545E2E2314}"/>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4" name="Footer Placeholder 3">
            <a:extLst>
              <a:ext uri="{FF2B5EF4-FFF2-40B4-BE49-F238E27FC236}">
                <a16:creationId xmlns:a16="http://schemas.microsoft.com/office/drawing/2014/main" id="{2C52B0A4-8560-4946-A0BD-A7E5D80FBD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2A607F-95A4-40C9-9B64-4D9B60A356DD}"/>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320311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F26E8F-36BE-4B63-AABC-A31724BD5145}"/>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3" name="Footer Placeholder 2">
            <a:extLst>
              <a:ext uri="{FF2B5EF4-FFF2-40B4-BE49-F238E27FC236}">
                <a16:creationId xmlns:a16="http://schemas.microsoft.com/office/drawing/2014/main" id="{118F5837-580A-4E60-937D-3D2ADB1142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9BF89D-01BB-4724-9907-5D3C949B933F}"/>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1530758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8F1C9-E3B6-4E9B-A3AB-E8F96FFD0A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32591A-E94A-491B-84F7-52C0C63B5A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05F4EF-6A72-431A-AE2B-CB7F32AE4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319B61-7A0D-4184-826E-F2B6D60B21D3}"/>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6" name="Footer Placeholder 5">
            <a:extLst>
              <a:ext uri="{FF2B5EF4-FFF2-40B4-BE49-F238E27FC236}">
                <a16:creationId xmlns:a16="http://schemas.microsoft.com/office/drawing/2014/main" id="{8093E191-679F-49C4-AB85-EEEA5D0D89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A4A2DB-F05B-4F29-96FA-59582EFE746F}"/>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307843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4DD0A-FEDC-4617-BA84-5E58E3382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113C1A-1E14-4B90-8149-510DD25B35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037873-8C44-4308-B538-B3F3892376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23DEE9-4A56-4C5A-B410-347A98548D7C}"/>
              </a:ext>
            </a:extLst>
          </p:cNvPr>
          <p:cNvSpPr>
            <a:spLocks noGrp="1"/>
          </p:cNvSpPr>
          <p:nvPr>
            <p:ph type="dt" sz="half" idx="10"/>
          </p:nvPr>
        </p:nvSpPr>
        <p:spPr/>
        <p:txBody>
          <a:bodyPr/>
          <a:lstStyle/>
          <a:p>
            <a:fld id="{C3ACFE09-5822-4A4F-B15D-BD461E1765F0}" type="datetimeFigureOut">
              <a:rPr lang="en-US" smtClean="0"/>
              <a:t>12/13/23</a:t>
            </a:fld>
            <a:endParaRPr lang="en-US"/>
          </a:p>
        </p:txBody>
      </p:sp>
      <p:sp>
        <p:nvSpPr>
          <p:cNvPr id="6" name="Footer Placeholder 5">
            <a:extLst>
              <a:ext uri="{FF2B5EF4-FFF2-40B4-BE49-F238E27FC236}">
                <a16:creationId xmlns:a16="http://schemas.microsoft.com/office/drawing/2014/main" id="{02E8C8F8-0CEE-4747-935B-AB485DE414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9A25D5-4CBA-4B92-91BC-0A80FF5BF4CD}"/>
              </a:ext>
            </a:extLst>
          </p:cNvPr>
          <p:cNvSpPr>
            <a:spLocks noGrp="1"/>
          </p:cNvSpPr>
          <p:nvPr>
            <p:ph type="sldNum" sz="quarter" idx="12"/>
          </p:nvPr>
        </p:nvSpPr>
        <p:spPr/>
        <p:txBody>
          <a:bodyPr/>
          <a:lstStyle/>
          <a:p>
            <a:fld id="{A747B634-EB7C-499B-B47B-7EB20BCEB794}" type="slidenum">
              <a:rPr lang="en-US" smtClean="0"/>
              <a:t>‹#›</a:t>
            </a:fld>
            <a:endParaRPr lang="en-US"/>
          </a:p>
        </p:txBody>
      </p:sp>
    </p:spTree>
    <p:extLst>
      <p:ext uri="{BB962C8B-B14F-4D97-AF65-F5344CB8AC3E}">
        <p14:creationId xmlns:p14="http://schemas.microsoft.com/office/powerpoint/2010/main" val="2760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957EF1-321D-4151-8651-C4511AF7F0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3E05F0-877B-46AC-904F-4AD49B37CD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430A63-2785-479C-9930-66AA2A6D4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ACFE09-5822-4A4F-B15D-BD461E1765F0}" type="datetimeFigureOut">
              <a:rPr lang="en-US" smtClean="0"/>
              <a:t>12/13/23</a:t>
            </a:fld>
            <a:endParaRPr lang="en-US"/>
          </a:p>
        </p:txBody>
      </p:sp>
      <p:sp>
        <p:nvSpPr>
          <p:cNvPr id="5" name="Footer Placeholder 4">
            <a:extLst>
              <a:ext uri="{FF2B5EF4-FFF2-40B4-BE49-F238E27FC236}">
                <a16:creationId xmlns:a16="http://schemas.microsoft.com/office/drawing/2014/main" id="{68785E62-9C66-4D9C-954C-F58D24DDB5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F55ECC-7D97-46F1-8BA4-D06F0D727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47B634-EB7C-499B-B47B-7EB20BCEB794}" type="slidenum">
              <a:rPr lang="en-US" smtClean="0"/>
              <a:t>‹#›</a:t>
            </a:fld>
            <a:endParaRPr lang="en-US"/>
          </a:p>
        </p:txBody>
      </p:sp>
    </p:spTree>
    <p:extLst>
      <p:ext uri="{BB962C8B-B14F-4D97-AF65-F5344CB8AC3E}">
        <p14:creationId xmlns:p14="http://schemas.microsoft.com/office/powerpoint/2010/main" val="15659932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tif"/><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monographs.iarc.fr/ENG/Preamble/currentb6evalrationale0706.php" TargetMode="External"/><Relationship Id="rId3" Type="http://schemas.openxmlformats.org/officeDocument/2006/relationships/image" Target="../media/image53.png"/><Relationship Id="rId7" Type="http://schemas.openxmlformats.org/officeDocument/2006/relationships/hyperlink" Target="https://wiki.cancer.org.au/policy/Citation:International_Agency_for_Research_on_Cancer_2006" TargetMode="External"/><Relationship Id="rId12"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monographs.iarc.fr/ENG/Classification/index.php" TargetMode="External"/><Relationship Id="rId11" Type="http://schemas.openxmlformats.org/officeDocument/2006/relationships/image" Target="../media/image57.png"/><Relationship Id="rId5" Type="http://schemas.openxmlformats.org/officeDocument/2006/relationships/hyperlink" Target="https://wiki.cancer.org.au/policy/Citation:The_International_Agency_for_Research_on_Cancer" TargetMode="External"/><Relationship Id="rId10" Type="http://schemas.openxmlformats.org/officeDocument/2006/relationships/image" Target="../media/image56.png"/><Relationship Id="rId4" Type="http://schemas.openxmlformats.org/officeDocument/2006/relationships/image" Target="../media/image54.png"/><Relationship Id="rId9"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9.png"/><Relationship Id="rId7"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hyperlink" Target="https://peht.ucsf.edu/search.php?pane=reference&amp;topic=voc&amp;tab=effect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61.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image" Target="../media/image79.jpeg"/><Relationship Id="rId18" Type="http://schemas.openxmlformats.org/officeDocument/2006/relationships/image" Target="../media/image84.jpeg"/><Relationship Id="rId26" Type="http://schemas.openxmlformats.org/officeDocument/2006/relationships/image" Target="../media/image92.jpeg"/><Relationship Id="rId3" Type="http://schemas.openxmlformats.org/officeDocument/2006/relationships/hyperlink" Target="https://www.ewg.org/" TargetMode="External"/><Relationship Id="rId21" Type="http://schemas.openxmlformats.org/officeDocument/2006/relationships/image" Target="../media/image87.jpeg"/><Relationship Id="rId7" Type="http://schemas.openxmlformats.org/officeDocument/2006/relationships/image" Target="../media/image73.jpeg"/><Relationship Id="rId12" Type="http://schemas.openxmlformats.org/officeDocument/2006/relationships/image" Target="../media/image78.jpeg"/><Relationship Id="rId17" Type="http://schemas.openxmlformats.org/officeDocument/2006/relationships/image" Target="../media/image83.jpeg"/><Relationship Id="rId25" Type="http://schemas.openxmlformats.org/officeDocument/2006/relationships/image" Target="../media/image91.jpeg"/><Relationship Id="rId2" Type="http://schemas.openxmlformats.org/officeDocument/2006/relationships/notesSlide" Target="../notesSlides/notesSlide34.xml"/><Relationship Id="rId16" Type="http://schemas.openxmlformats.org/officeDocument/2006/relationships/image" Target="../media/image82.jpeg"/><Relationship Id="rId20" Type="http://schemas.openxmlformats.org/officeDocument/2006/relationships/image" Target="../media/image86.jpeg"/><Relationship Id="rId29"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72.jpeg"/><Relationship Id="rId11" Type="http://schemas.openxmlformats.org/officeDocument/2006/relationships/image" Target="../media/image77.jpeg"/><Relationship Id="rId24" Type="http://schemas.openxmlformats.org/officeDocument/2006/relationships/image" Target="../media/image90.jpeg"/><Relationship Id="rId5" Type="http://schemas.openxmlformats.org/officeDocument/2006/relationships/image" Target="../media/image71.jpeg"/><Relationship Id="rId15" Type="http://schemas.openxmlformats.org/officeDocument/2006/relationships/image" Target="../media/image81.jpeg"/><Relationship Id="rId23" Type="http://schemas.openxmlformats.org/officeDocument/2006/relationships/image" Target="../media/image89.jpeg"/><Relationship Id="rId28" Type="http://schemas.openxmlformats.org/officeDocument/2006/relationships/image" Target="../media/image94.jpeg"/><Relationship Id="rId10" Type="http://schemas.openxmlformats.org/officeDocument/2006/relationships/image" Target="../media/image76.jpeg"/><Relationship Id="rId19" Type="http://schemas.openxmlformats.org/officeDocument/2006/relationships/image" Target="../media/image85.jpeg"/><Relationship Id="rId4" Type="http://schemas.openxmlformats.org/officeDocument/2006/relationships/image" Target="../media/image70.jpeg"/><Relationship Id="rId9" Type="http://schemas.openxmlformats.org/officeDocument/2006/relationships/image" Target="../media/image75.jpeg"/><Relationship Id="rId14" Type="http://schemas.openxmlformats.org/officeDocument/2006/relationships/image" Target="../media/image80.jpeg"/><Relationship Id="rId22" Type="http://schemas.openxmlformats.org/officeDocument/2006/relationships/image" Target="../media/image88.jpeg"/><Relationship Id="rId27" Type="http://schemas.openxmlformats.org/officeDocument/2006/relationships/image" Target="../media/image93.jpeg"/><Relationship Id="rId30" Type="http://schemas.openxmlformats.org/officeDocument/2006/relationships/image" Target="../media/image96.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9.png"/></Relationships>
</file>

<file path=ppt/slides/_rels/slide4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6906711-0AFB-47DD-A4B6-4E94B38B8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AA91F649-894C-41F6-A21D-3D1AC558E9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ADF4454-5F4C-4657-8A8A-B9ABB2E1EF87}"/>
              </a:ext>
            </a:extLst>
          </p:cNvPr>
          <p:cNvSpPr>
            <a:spLocks noGrp="1"/>
          </p:cNvSpPr>
          <p:nvPr>
            <p:ph type="ctrTitle"/>
          </p:nvPr>
        </p:nvSpPr>
        <p:spPr>
          <a:xfrm>
            <a:off x="638881" y="390525"/>
            <a:ext cx="10909640" cy="1510301"/>
          </a:xfrm>
        </p:spPr>
        <p:txBody>
          <a:bodyPr anchor="ctr">
            <a:normAutofit/>
          </a:bodyPr>
          <a:lstStyle/>
          <a:p>
            <a:endParaRPr lang="en-US" sz="6600" dirty="0">
              <a:solidFill>
                <a:srgbClr val="FFFFFF"/>
              </a:solidFill>
            </a:endParaRPr>
          </a:p>
        </p:txBody>
      </p:sp>
      <p:sp>
        <p:nvSpPr>
          <p:cNvPr id="3" name="Subtitle 2">
            <a:extLst>
              <a:ext uri="{FF2B5EF4-FFF2-40B4-BE49-F238E27FC236}">
                <a16:creationId xmlns:a16="http://schemas.microsoft.com/office/drawing/2014/main" id="{66AE525D-458F-4F67-8A67-9F2C51E5D36B}"/>
              </a:ext>
            </a:extLst>
          </p:cNvPr>
          <p:cNvSpPr>
            <a:spLocks noGrp="1"/>
          </p:cNvSpPr>
          <p:nvPr>
            <p:ph type="subTitle" idx="1"/>
          </p:nvPr>
        </p:nvSpPr>
        <p:spPr>
          <a:xfrm>
            <a:off x="2895601" y="1900826"/>
            <a:ext cx="6396204" cy="662542"/>
          </a:xfrm>
        </p:spPr>
        <p:txBody>
          <a:bodyPr anchor="ctr">
            <a:normAutofit/>
          </a:bodyPr>
          <a:lstStyle/>
          <a:p>
            <a:r>
              <a:rPr lang="en-US" dirty="0">
                <a:solidFill>
                  <a:srgbClr val="FFFFFF"/>
                </a:solidFill>
              </a:rPr>
              <a:t>Fill in as you like</a:t>
            </a:r>
          </a:p>
        </p:txBody>
      </p:sp>
      <p:sp>
        <p:nvSpPr>
          <p:cNvPr id="42" name="sketch line">
            <a:extLst>
              <a:ext uri="{FF2B5EF4-FFF2-40B4-BE49-F238E27FC236}">
                <a16:creationId xmlns:a16="http://schemas.microsoft.com/office/drawing/2014/main" id="{56037404-66BD-46B5-9323-1B5313196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D6EE060-5BB5-0065-9398-02D12BD72850}"/>
              </a:ext>
            </a:extLst>
          </p:cNvPr>
          <p:cNvPicPr>
            <a:picLocks noChangeAspect="1"/>
          </p:cNvPicPr>
          <p:nvPr/>
        </p:nvPicPr>
        <p:blipFill>
          <a:blip r:embed="rId3"/>
          <a:stretch>
            <a:fillRect/>
          </a:stretch>
        </p:blipFill>
        <p:spPr>
          <a:xfrm>
            <a:off x="118003" y="4240573"/>
            <a:ext cx="11951395" cy="2574146"/>
          </a:xfrm>
          <a:prstGeom prst="rect">
            <a:avLst/>
          </a:prstGeom>
        </p:spPr>
      </p:pic>
    </p:spTree>
    <p:extLst>
      <p:ext uri="{BB962C8B-B14F-4D97-AF65-F5344CB8AC3E}">
        <p14:creationId xmlns:p14="http://schemas.microsoft.com/office/powerpoint/2010/main" val="508212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BCC01-D67E-4877-B15F-F0D2784A3964}"/>
              </a:ext>
            </a:extLst>
          </p:cNvPr>
          <p:cNvSpPr>
            <a:spLocks noGrp="1"/>
          </p:cNvSpPr>
          <p:nvPr>
            <p:ph type="title"/>
          </p:nvPr>
        </p:nvSpPr>
        <p:spPr>
          <a:xfrm>
            <a:off x="1115568" y="548640"/>
            <a:ext cx="10168128" cy="1179576"/>
          </a:xfrm>
        </p:spPr>
        <p:txBody>
          <a:bodyPr vert="horz" lIns="91440" tIns="45720" rIns="91440" bIns="45720" rtlCol="0" anchor="ctr">
            <a:normAutofit/>
          </a:bodyPr>
          <a:lstStyle/>
          <a:p>
            <a:pPr algn="ctr"/>
            <a:r>
              <a:rPr lang="en-US" sz="3700" b="1" dirty="0"/>
              <a:t>Racial/Ethnic Disparity in </a:t>
            </a:r>
            <a:br>
              <a:rPr lang="en-US" sz="3700" b="1" dirty="0"/>
            </a:br>
            <a:r>
              <a:rPr lang="en-US" sz="3700" b="1" dirty="0"/>
              <a:t>Pediatric Cancer Survival: Leukemia </a:t>
            </a:r>
          </a:p>
        </p:txBody>
      </p:sp>
      <p:pic>
        <p:nvPicPr>
          <p:cNvPr id="6" name="Content Placeholder 5" descr="A picture containing text, screenshot, font, line&#10;&#10;Description automatically generated">
            <a:extLst>
              <a:ext uri="{FF2B5EF4-FFF2-40B4-BE49-F238E27FC236}">
                <a16:creationId xmlns:a16="http://schemas.microsoft.com/office/drawing/2014/main" id="{B912FA4D-5566-4E61-8AA0-8751238536AF}"/>
              </a:ext>
            </a:extLst>
          </p:cNvPr>
          <p:cNvPicPr>
            <a:picLocks noChangeAspect="1"/>
          </p:cNvPicPr>
          <p:nvPr/>
        </p:nvPicPr>
        <p:blipFill rotWithShape="1">
          <a:blip r:embed="rId3">
            <a:extLst>
              <a:ext uri="{28A0092B-C50C-407E-A947-70E740481C1C}">
                <a14:useLocalDpi xmlns:a14="http://schemas.microsoft.com/office/drawing/2010/main" val="0"/>
              </a:ext>
            </a:extLst>
          </a:blip>
          <a:srcRect r="4014" b="-2"/>
          <a:stretch/>
        </p:blipFill>
        <p:spPr>
          <a:xfrm>
            <a:off x="389558" y="2708635"/>
            <a:ext cx="5391522" cy="3314095"/>
          </a:xfrm>
          <a:prstGeom prst="rect">
            <a:avLst/>
          </a:prstGeom>
        </p:spPr>
      </p:pic>
      <p:sp>
        <p:nvSpPr>
          <p:cNvPr id="12" name="TextBox 11">
            <a:extLst>
              <a:ext uri="{FF2B5EF4-FFF2-40B4-BE49-F238E27FC236}">
                <a16:creationId xmlns:a16="http://schemas.microsoft.com/office/drawing/2014/main" id="{BA5C595A-2A52-4516-8DF9-952037F9BE47}"/>
              </a:ext>
            </a:extLst>
          </p:cNvPr>
          <p:cNvSpPr txBox="1"/>
          <p:nvPr/>
        </p:nvSpPr>
        <p:spPr>
          <a:xfrm>
            <a:off x="1035853" y="3298195"/>
            <a:ext cx="2648123" cy="261610"/>
          </a:xfrm>
          <a:prstGeom prst="rect">
            <a:avLst/>
          </a:prstGeom>
          <a:noFill/>
          <a:ln>
            <a:solidFill>
              <a:schemeClr val="accent1"/>
            </a:solidFill>
          </a:ln>
        </p:spPr>
        <p:txBody>
          <a:bodyPr wrap="square">
            <a:spAutoFit/>
          </a:bodyPr>
          <a:lstStyle/>
          <a:p>
            <a:r>
              <a:rPr lang="en-US" sz="1100" i="0">
                <a:solidFill>
                  <a:schemeClr val="accent1"/>
                </a:solidFill>
                <a:effectLst/>
              </a:rPr>
              <a:t>Hispanic: Annual percent change: </a:t>
            </a:r>
            <a:r>
              <a:rPr lang="en-US" sz="1100" i="0">
                <a:solidFill>
                  <a:schemeClr val="accent1"/>
                </a:solidFill>
                <a:effectLst/>
                <a:cs typeface="Calibri" panose="020F0502020204030204" pitchFamily="34" charset="0"/>
              </a:rPr>
              <a:t>↑ 0.7</a:t>
            </a:r>
            <a:endParaRPr lang="en-US" sz="1100">
              <a:solidFill>
                <a:schemeClr val="accent1"/>
              </a:solidFill>
            </a:endParaRPr>
          </a:p>
        </p:txBody>
      </p:sp>
      <p:pic>
        <p:nvPicPr>
          <p:cNvPr id="8" name="Picture 7" descr="A picture containing text, screenshot, diagram, line&#10;&#10;Description automatically generated">
            <a:extLst>
              <a:ext uri="{FF2B5EF4-FFF2-40B4-BE49-F238E27FC236}">
                <a16:creationId xmlns:a16="http://schemas.microsoft.com/office/drawing/2014/main" id="{85802066-AFFD-402F-AE0B-D7EA00F9D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770182"/>
            <a:ext cx="5536065" cy="3393226"/>
          </a:xfrm>
          <a:prstGeom prst="rect">
            <a:avLst/>
          </a:prstGeom>
        </p:spPr>
      </p:pic>
      <p:sp>
        <p:nvSpPr>
          <p:cNvPr id="16" name="TextBox 15">
            <a:extLst>
              <a:ext uri="{FF2B5EF4-FFF2-40B4-BE49-F238E27FC236}">
                <a16:creationId xmlns:a16="http://schemas.microsoft.com/office/drawing/2014/main" id="{36C4AE4B-ACDA-4089-A706-E50B02603CE7}"/>
              </a:ext>
            </a:extLst>
          </p:cNvPr>
          <p:cNvSpPr txBox="1"/>
          <p:nvPr/>
        </p:nvSpPr>
        <p:spPr>
          <a:xfrm>
            <a:off x="6683445" y="3298195"/>
            <a:ext cx="3313409" cy="261610"/>
          </a:xfrm>
          <a:prstGeom prst="rect">
            <a:avLst/>
          </a:prstGeom>
          <a:noFill/>
          <a:ln>
            <a:solidFill>
              <a:srgbClr val="FE76D7"/>
            </a:solidFill>
          </a:ln>
        </p:spPr>
        <p:txBody>
          <a:bodyPr wrap="square">
            <a:spAutoFit/>
          </a:bodyPr>
          <a:lstStyle/>
          <a:p>
            <a:r>
              <a:rPr lang="en-US" sz="1100" i="0">
                <a:solidFill>
                  <a:srgbClr val="FE76D7"/>
                </a:solidFill>
                <a:effectLst/>
              </a:rPr>
              <a:t>Non-Hispanic Asian/PI: Annual percent change: </a:t>
            </a:r>
            <a:r>
              <a:rPr lang="en-US" sz="1100" i="0">
                <a:solidFill>
                  <a:srgbClr val="FE76D7"/>
                </a:solidFill>
                <a:effectLst/>
                <a:cs typeface="Calibri" panose="020F0502020204030204" pitchFamily="34" charset="0"/>
              </a:rPr>
              <a:t>↑ 2.4</a:t>
            </a:r>
            <a:endParaRPr lang="en-US" sz="1100">
              <a:solidFill>
                <a:srgbClr val="FE76D7"/>
              </a:solidFill>
            </a:endParaRPr>
          </a:p>
        </p:txBody>
      </p:sp>
      <p:sp>
        <p:nvSpPr>
          <p:cNvPr id="9" name="TextBox 8">
            <a:extLst>
              <a:ext uri="{FF2B5EF4-FFF2-40B4-BE49-F238E27FC236}">
                <a16:creationId xmlns:a16="http://schemas.microsoft.com/office/drawing/2014/main" id="{E7BF2281-F70A-41F3-BE0E-925861C6DD5F}"/>
              </a:ext>
            </a:extLst>
          </p:cNvPr>
          <p:cNvSpPr txBox="1"/>
          <p:nvPr/>
        </p:nvSpPr>
        <p:spPr>
          <a:xfrm>
            <a:off x="773723" y="2198077"/>
            <a:ext cx="3666392" cy="461665"/>
          </a:xfrm>
          <a:prstGeom prst="rect">
            <a:avLst/>
          </a:prstGeom>
          <a:noFill/>
          <a:ln>
            <a:solidFill>
              <a:schemeClr val="tx1"/>
            </a:solidFill>
          </a:ln>
        </p:spPr>
        <p:txBody>
          <a:bodyPr wrap="square" rtlCol="0">
            <a:spAutoFit/>
          </a:bodyPr>
          <a:lstStyle/>
          <a:p>
            <a:pPr algn="ctr"/>
            <a:r>
              <a:rPr lang="en-US" sz="2400" b="1" dirty="0"/>
              <a:t>ALL</a:t>
            </a:r>
          </a:p>
        </p:txBody>
      </p:sp>
      <p:sp>
        <p:nvSpPr>
          <p:cNvPr id="18" name="TextBox 17">
            <a:extLst>
              <a:ext uri="{FF2B5EF4-FFF2-40B4-BE49-F238E27FC236}">
                <a16:creationId xmlns:a16="http://schemas.microsoft.com/office/drawing/2014/main" id="{7B44A5A3-6953-4113-B885-F575BC4EE48E}"/>
              </a:ext>
            </a:extLst>
          </p:cNvPr>
          <p:cNvSpPr txBox="1"/>
          <p:nvPr/>
        </p:nvSpPr>
        <p:spPr>
          <a:xfrm>
            <a:off x="6482861" y="2192271"/>
            <a:ext cx="3666392" cy="461665"/>
          </a:xfrm>
          <a:prstGeom prst="rect">
            <a:avLst/>
          </a:prstGeom>
          <a:noFill/>
          <a:ln>
            <a:solidFill>
              <a:schemeClr val="tx1"/>
            </a:solidFill>
          </a:ln>
        </p:spPr>
        <p:txBody>
          <a:bodyPr wrap="square" rtlCol="0">
            <a:spAutoFit/>
          </a:bodyPr>
          <a:lstStyle/>
          <a:p>
            <a:pPr algn="ctr"/>
            <a:r>
              <a:rPr lang="en-US" sz="2400" b="1" dirty="0"/>
              <a:t>AML</a:t>
            </a:r>
          </a:p>
        </p:txBody>
      </p:sp>
    </p:spTree>
    <p:extLst>
      <p:ext uri="{BB962C8B-B14F-4D97-AF65-F5344CB8AC3E}">
        <p14:creationId xmlns:p14="http://schemas.microsoft.com/office/powerpoint/2010/main" val="3799356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ABCC01-D67E-4877-B15F-F0D2784A3964}"/>
              </a:ext>
            </a:extLst>
          </p:cNvPr>
          <p:cNvSpPr>
            <a:spLocks noGrp="1"/>
          </p:cNvSpPr>
          <p:nvPr>
            <p:ph type="title"/>
          </p:nvPr>
        </p:nvSpPr>
        <p:spPr>
          <a:xfrm>
            <a:off x="1115568" y="548640"/>
            <a:ext cx="10168128" cy="1179576"/>
          </a:xfrm>
        </p:spPr>
        <p:txBody>
          <a:bodyPr vert="horz" lIns="91440" tIns="45720" rIns="91440" bIns="45720" rtlCol="0" anchor="ctr">
            <a:normAutofit/>
          </a:bodyPr>
          <a:lstStyle/>
          <a:p>
            <a:pPr algn="ctr"/>
            <a:r>
              <a:rPr lang="en-US" sz="3700" b="1" dirty="0"/>
              <a:t>Racial/Ethnic Disparity in Pediatric Cancer Survival:</a:t>
            </a:r>
            <a:br>
              <a:rPr lang="en-US" sz="3700" b="1" dirty="0"/>
            </a:br>
            <a:r>
              <a:rPr lang="en-US" sz="3700" b="1" i="1" dirty="0"/>
              <a:t>Acute Lymphoblastic Leukemia </a:t>
            </a:r>
          </a:p>
        </p:txBody>
      </p:sp>
      <p:sp>
        <p:nvSpPr>
          <p:cNvPr id="19" name="Rectangle 18">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text, screenshot, font, line&#10;&#10;Description automatically generated">
            <a:extLst>
              <a:ext uri="{FF2B5EF4-FFF2-40B4-BE49-F238E27FC236}">
                <a16:creationId xmlns:a16="http://schemas.microsoft.com/office/drawing/2014/main" id="{B912FA4D-5566-4E61-8AA0-8751238536AF}"/>
              </a:ext>
            </a:extLst>
          </p:cNvPr>
          <p:cNvPicPr>
            <a:picLocks noChangeAspect="1"/>
          </p:cNvPicPr>
          <p:nvPr/>
        </p:nvPicPr>
        <p:blipFill rotWithShape="1">
          <a:blip r:embed="rId3">
            <a:extLst>
              <a:ext uri="{28A0092B-C50C-407E-A947-70E740481C1C}">
                <a14:useLocalDpi xmlns:a14="http://schemas.microsoft.com/office/drawing/2010/main" val="0"/>
              </a:ext>
            </a:extLst>
          </a:blip>
          <a:srcRect r="4014" b="-2"/>
          <a:stretch/>
        </p:blipFill>
        <p:spPr>
          <a:xfrm>
            <a:off x="389558" y="2708635"/>
            <a:ext cx="5391522" cy="3314095"/>
          </a:xfrm>
          <a:prstGeom prst="rect">
            <a:avLst/>
          </a:prstGeom>
        </p:spPr>
      </p:pic>
      <p:sp>
        <p:nvSpPr>
          <p:cNvPr id="12" name="TextBox 11">
            <a:extLst>
              <a:ext uri="{FF2B5EF4-FFF2-40B4-BE49-F238E27FC236}">
                <a16:creationId xmlns:a16="http://schemas.microsoft.com/office/drawing/2014/main" id="{BA5C595A-2A52-4516-8DF9-952037F9BE47}"/>
              </a:ext>
            </a:extLst>
          </p:cNvPr>
          <p:cNvSpPr txBox="1"/>
          <p:nvPr/>
        </p:nvSpPr>
        <p:spPr>
          <a:xfrm>
            <a:off x="1035853" y="3298195"/>
            <a:ext cx="2648123" cy="261610"/>
          </a:xfrm>
          <a:prstGeom prst="rect">
            <a:avLst/>
          </a:prstGeom>
          <a:noFill/>
          <a:ln>
            <a:solidFill>
              <a:schemeClr val="accent1"/>
            </a:solidFill>
          </a:ln>
        </p:spPr>
        <p:txBody>
          <a:bodyPr wrap="square">
            <a:spAutoFit/>
          </a:bodyPr>
          <a:lstStyle/>
          <a:p>
            <a:r>
              <a:rPr lang="en-US" sz="1100" i="0">
                <a:solidFill>
                  <a:schemeClr val="accent1"/>
                </a:solidFill>
                <a:effectLst/>
              </a:rPr>
              <a:t>Hispanic: Annual percent change: </a:t>
            </a:r>
            <a:r>
              <a:rPr lang="en-US" sz="1100" i="0">
                <a:solidFill>
                  <a:schemeClr val="accent1"/>
                </a:solidFill>
                <a:effectLst/>
                <a:cs typeface="Calibri" panose="020F0502020204030204" pitchFamily="34" charset="0"/>
              </a:rPr>
              <a:t>↑ 0.7</a:t>
            </a:r>
            <a:endParaRPr lang="en-US" sz="1100">
              <a:solidFill>
                <a:schemeClr val="accent1"/>
              </a:solidFill>
            </a:endParaRPr>
          </a:p>
        </p:txBody>
      </p:sp>
      <p:pic>
        <p:nvPicPr>
          <p:cNvPr id="11" name="Picture 10">
            <a:extLst>
              <a:ext uri="{FF2B5EF4-FFF2-40B4-BE49-F238E27FC236}">
                <a16:creationId xmlns:a16="http://schemas.microsoft.com/office/drawing/2014/main" id="{6629DD58-D66D-4790-9A24-722B23941481}"/>
              </a:ext>
            </a:extLst>
          </p:cNvPr>
          <p:cNvPicPr>
            <a:picLocks noChangeAspect="1"/>
          </p:cNvPicPr>
          <p:nvPr/>
        </p:nvPicPr>
        <p:blipFill>
          <a:blip r:embed="rId4"/>
          <a:stretch>
            <a:fillRect/>
          </a:stretch>
        </p:blipFill>
        <p:spPr>
          <a:xfrm>
            <a:off x="6410922" y="2621227"/>
            <a:ext cx="5471523" cy="3488910"/>
          </a:xfrm>
          <a:prstGeom prst="rect">
            <a:avLst/>
          </a:prstGeom>
        </p:spPr>
      </p:pic>
    </p:spTree>
    <p:extLst>
      <p:ext uri="{BB962C8B-B14F-4D97-AF65-F5344CB8AC3E}">
        <p14:creationId xmlns:p14="http://schemas.microsoft.com/office/powerpoint/2010/main" val="3763558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D7D03296-BABA-47AD-A5D5-ED1567270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EB6861-5F6E-45BF-AA88-264BF1533541}"/>
              </a:ext>
            </a:extLst>
          </p:cNvPr>
          <p:cNvSpPr>
            <a:spLocks noGrp="1"/>
          </p:cNvSpPr>
          <p:nvPr>
            <p:ph type="title"/>
          </p:nvPr>
        </p:nvSpPr>
        <p:spPr>
          <a:xfrm>
            <a:off x="838200" y="226061"/>
            <a:ext cx="10515600" cy="1092050"/>
          </a:xfrm>
        </p:spPr>
        <p:txBody>
          <a:bodyPr vert="horz" lIns="91440" tIns="45720" rIns="91440" bIns="45720" rtlCol="0" anchor="b">
            <a:normAutofit/>
          </a:bodyPr>
          <a:lstStyle/>
          <a:p>
            <a:pPr algn="ctr"/>
            <a:r>
              <a:rPr lang="en-US" sz="5200"/>
              <a:t>Knowledge Gap</a:t>
            </a:r>
          </a:p>
        </p:txBody>
      </p:sp>
      <p:sp useBgFill="1">
        <p:nvSpPr>
          <p:cNvPr id="23" name="Rectangle 17">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396083"/>
            <a:ext cx="10515599" cy="822960"/>
          </a:xfrm>
          <a:prstGeom prst="rect">
            <a:avLst/>
          </a:prstGeom>
          <a:ln w="12700">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19">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1859832"/>
            <a:ext cx="109728"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9" name="Picture 8">
            <a:extLst>
              <a:ext uri="{FF2B5EF4-FFF2-40B4-BE49-F238E27FC236}">
                <a16:creationId xmlns:a16="http://schemas.microsoft.com/office/drawing/2014/main" id="{022D5A58-BD44-4DC4-91D4-990169A8CA1D}"/>
              </a:ext>
            </a:extLst>
          </p:cNvPr>
          <p:cNvPicPr>
            <a:picLocks noChangeAspect="1"/>
          </p:cNvPicPr>
          <p:nvPr/>
        </p:nvPicPr>
        <p:blipFill>
          <a:blip r:embed="rId3"/>
          <a:stretch>
            <a:fillRect/>
          </a:stretch>
        </p:blipFill>
        <p:spPr>
          <a:xfrm>
            <a:off x="752991" y="2297015"/>
            <a:ext cx="5140661" cy="3174357"/>
          </a:xfrm>
          <a:prstGeom prst="rect">
            <a:avLst/>
          </a:prstGeom>
        </p:spPr>
      </p:pic>
      <p:pic>
        <p:nvPicPr>
          <p:cNvPr id="11" name="Picture 10">
            <a:extLst>
              <a:ext uri="{FF2B5EF4-FFF2-40B4-BE49-F238E27FC236}">
                <a16:creationId xmlns:a16="http://schemas.microsoft.com/office/drawing/2014/main" id="{B7E4E63B-8F05-4B62-8C7A-99E52FD351EE}"/>
              </a:ext>
            </a:extLst>
          </p:cNvPr>
          <p:cNvPicPr>
            <a:picLocks noChangeAspect="1"/>
          </p:cNvPicPr>
          <p:nvPr/>
        </p:nvPicPr>
        <p:blipFill>
          <a:blip r:embed="rId4"/>
          <a:stretch>
            <a:fillRect/>
          </a:stretch>
        </p:blipFill>
        <p:spPr>
          <a:xfrm>
            <a:off x="6246290" y="2256172"/>
            <a:ext cx="5140656" cy="3778382"/>
          </a:xfrm>
          <a:prstGeom prst="rect">
            <a:avLst/>
          </a:prstGeom>
        </p:spPr>
      </p:pic>
      <p:sp>
        <p:nvSpPr>
          <p:cNvPr id="21" name="TextBox 20">
            <a:extLst>
              <a:ext uri="{FF2B5EF4-FFF2-40B4-BE49-F238E27FC236}">
                <a16:creationId xmlns:a16="http://schemas.microsoft.com/office/drawing/2014/main" id="{B372350B-417D-4F90-B930-931A7902BBAE}"/>
              </a:ext>
            </a:extLst>
          </p:cNvPr>
          <p:cNvSpPr txBox="1"/>
          <p:nvPr/>
        </p:nvSpPr>
        <p:spPr>
          <a:xfrm>
            <a:off x="300580" y="6531003"/>
            <a:ext cx="11891420" cy="23852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0" i="0" dirty="0">
                <a:solidFill>
                  <a:srgbClr val="212121"/>
                </a:solidFill>
                <a:effectLst/>
              </a:rPr>
              <a:t>Adapted from: </a:t>
            </a:r>
            <a:r>
              <a:rPr lang="en-US" sz="950" b="0" i="0" dirty="0" err="1">
                <a:solidFill>
                  <a:srgbClr val="212121"/>
                </a:solidFill>
                <a:effectLst/>
              </a:rPr>
              <a:t>Zachek</a:t>
            </a:r>
            <a:r>
              <a:rPr lang="en-US" sz="950" b="0" i="0" dirty="0">
                <a:solidFill>
                  <a:srgbClr val="212121"/>
                </a:solidFill>
                <a:effectLst/>
              </a:rPr>
              <a:t> CM, et al. Children's Cancer and Environmental Exposures: Professional Attitudes and Practices. J </a:t>
            </a:r>
            <a:r>
              <a:rPr lang="en-US" sz="950" b="0" i="0" dirty="0" err="1">
                <a:solidFill>
                  <a:srgbClr val="212121"/>
                </a:solidFill>
                <a:effectLst/>
              </a:rPr>
              <a:t>Pediatr</a:t>
            </a:r>
            <a:r>
              <a:rPr lang="en-US" sz="950" b="0" i="0" dirty="0">
                <a:solidFill>
                  <a:srgbClr val="212121"/>
                </a:solidFill>
                <a:effectLst/>
              </a:rPr>
              <a:t> </a:t>
            </a:r>
            <a:r>
              <a:rPr lang="en-US" sz="950" b="0" i="0" dirty="0" err="1">
                <a:solidFill>
                  <a:srgbClr val="212121"/>
                </a:solidFill>
                <a:effectLst/>
              </a:rPr>
              <a:t>Hematol</a:t>
            </a:r>
            <a:r>
              <a:rPr lang="en-US" sz="950" b="0" i="0" dirty="0">
                <a:solidFill>
                  <a:srgbClr val="212121"/>
                </a:solidFill>
                <a:effectLst/>
              </a:rPr>
              <a:t> Oncol. 2015. PMID: 26334434.</a:t>
            </a:r>
            <a:endParaRPr lang="en-US" sz="950" dirty="0"/>
          </a:p>
        </p:txBody>
      </p:sp>
      <p:sp>
        <p:nvSpPr>
          <p:cNvPr id="25" name="TextBox 24">
            <a:extLst>
              <a:ext uri="{FF2B5EF4-FFF2-40B4-BE49-F238E27FC236}">
                <a16:creationId xmlns:a16="http://schemas.microsoft.com/office/drawing/2014/main" id="{2BE9AEF9-C6F8-41C3-804D-285D70BA6FB8}"/>
              </a:ext>
            </a:extLst>
          </p:cNvPr>
          <p:cNvSpPr txBox="1"/>
          <p:nvPr/>
        </p:nvSpPr>
        <p:spPr>
          <a:xfrm>
            <a:off x="6985027" y="2714194"/>
            <a:ext cx="4104699" cy="276999"/>
          </a:xfrm>
          <a:prstGeom prst="rect">
            <a:avLst/>
          </a:prstGeom>
          <a:noFill/>
          <a:ln>
            <a:solidFill>
              <a:schemeClr val="accent1"/>
            </a:solidFill>
          </a:ln>
        </p:spPr>
        <p:txBody>
          <a:bodyPr wrap="square">
            <a:spAutoFit/>
          </a:bodyPr>
          <a:lstStyle/>
          <a:p>
            <a:r>
              <a:rPr lang="en-US" sz="1200" b="0" i="0" u="none" strike="noStrike" dirty="0">
                <a:solidFill>
                  <a:schemeClr val="accent1"/>
                </a:solidFill>
                <a:effectLst/>
                <a:latin typeface="Calibri" panose="020F0502020204030204" pitchFamily="34" charset="0"/>
              </a:rPr>
              <a:t>Only 6% reported training on taking an environmental history</a:t>
            </a:r>
            <a:endParaRPr lang="en-US" sz="1200" dirty="0">
              <a:solidFill>
                <a:schemeClr val="accent1"/>
              </a:solidFill>
            </a:endParaRPr>
          </a:p>
        </p:txBody>
      </p:sp>
    </p:spTree>
    <p:extLst>
      <p:ext uri="{BB962C8B-B14F-4D97-AF65-F5344CB8AC3E}">
        <p14:creationId xmlns:p14="http://schemas.microsoft.com/office/powerpoint/2010/main" val="1496660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1AE042-74A2-4A07-B823-15714074A56F}"/>
              </a:ext>
            </a:extLst>
          </p:cNvPr>
          <p:cNvSpPr>
            <a:spLocks noGrp="1"/>
          </p:cNvSpPr>
          <p:nvPr>
            <p:ph type="title"/>
          </p:nvPr>
        </p:nvSpPr>
        <p:spPr>
          <a:xfrm>
            <a:off x="841248" y="334644"/>
            <a:ext cx="10509504" cy="1076914"/>
          </a:xfrm>
        </p:spPr>
        <p:txBody>
          <a:bodyPr anchor="ctr">
            <a:normAutofit/>
          </a:bodyPr>
          <a:lstStyle/>
          <a:p>
            <a:pPr algn="ctr"/>
            <a:r>
              <a:rPr lang="en-US" sz="4000" b="1" dirty="0"/>
              <a:t>Knowledge Gap – Survey Results</a:t>
            </a:r>
          </a:p>
        </p:txBody>
      </p:sp>
      <p:sp>
        <p:nvSpPr>
          <p:cNvPr id="11" name="Rectangle 10">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61BC64C3-9AF8-A1AB-58AF-BC40725E7043}"/>
              </a:ext>
            </a:extLst>
          </p:cNvPr>
          <p:cNvGraphicFramePr>
            <a:graphicFrameLocks noGrp="1"/>
          </p:cNvGraphicFramePr>
          <p:nvPr>
            <p:ph idx="1"/>
            <p:extLst>
              <p:ext uri="{D42A27DB-BD31-4B8C-83A1-F6EECF244321}">
                <p14:modId xmlns:p14="http://schemas.microsoft.com/office/powerpoint/2010/main" val="2455764394"/>
              </p:ext>
            </p:extLst>
          </p:nvPr>
        </p:nvGraphicFramePr>
        <p:xfrm>
          <a:off x="838200" y="1737360"/>
          <a:ext cx="10506456" cy="4535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A3FB19AD-7A4B-41BF-B87C-3A4E52BEA6B1}"/>
              </a:ext>
            </a:extLst>
          </p:cNvPr>
          <p:cNvSpPr txBox="1"/>
          <p:nvPr/>
        </p:nvSpPr>
        <p:spPr>
          <a:xfrm>
            <a:off x="300580" y="6531003"/>
            <a:ext cx="11891420" cy="23852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0" i="0" dirty="0">
                <a:solidFill>
                  <a:srgbClr val="212121"/>
                </a:solidFill>
                <a:effectLst/>
              </a:rPr>
              <a:t>Adapted from: </a:t>
            </a:r>
            <a:r>
              <a:rPr lang="en-US" sz="950" b="0" i="0" dirty="0" err="1">
                <a:solidFill>
                  <a:srgbClr val="212121"/>
                </a:solidFill>
                <a:effectLst/>
              </a:rPr>
              <a:t>Zachek</a:t>
            </a:r>
            <a:r>
              <a:rPr lang="en-US" sz="950" b="0" i="0" dirty="0">
                <a:solidFill>
                  <a:srgbClr val="212121"/>
                </a:solidFill>
                <a:effectLst/>
              </a:rPr>
              <a:t> CM, et al. Children's Cancer and Environmental Exposures: Professional Attitudes and Practices. J </a:t>
            </a:r>
            <a:r>
              <a:rPr lang="en-US" sz="950" b="0" i="0" dirty="0" err="1">
                <a:solidFill>
                  <a:srgbClr val="212121"/>
                </a:solidFill>
                <a:effectLst/>
              </a:rPr>
              <a:t>Pediatr</a:t>
            </a:r>
            <a:r>
              <a:rPr lang="en-US" sz="950" b="0" i="0" dirty="0">
                <a:solidFill>
                  <a:srgbClr val="212121"/>
                </a:solidFill>
                <a:effectLst/>
              </a:rPr>
              <a:t> </a:t>
            </a:r>
            <a:r>
              <a:rPr lang="en-US" sz="950" b="0" i="0" dirty="0" err="1">
                <a:solidFill>
                  <a:srgbClr val="212121"/>
                </a:solidFill>
                <a:effectLst/>
              </a:rPr>
              <a:t>Hematol</a:t>
            </a:r>
            <a:r>
              <a:rPr lang="en-US" sz="950" b="0" i="0" dirty="0">
                <a:solidFill>
                  <a:srgbClr val="212121"/>
                </a:solidFill>
                <a:effectLst/>
              </a:rPr>
              <a:t> Oncol. 2015. PMID: 26334434.</a:t>
            </a:r>
            <a:endParaRPr lang="en-US" sz="950" dirty="0"/>
          </a:p>
        </p:txBody>
      </p:sp>
    </p:spTree>
    <p:extLst>
      <p:ext uri="{BB962C8B-B14F-4D97-AF65-F5344CB8AC3E}">
        <p14:creationId xmlns:p14="http://schemas.microsoft.com/office/powerpoint/2010/main" val="2886561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41BF11-6C46-4AB4-A82B-3A423C3D7F4E}"/>
              </a:ext>
            </a:extLst>
          </p:cNvPr>
          <p:cNvSpPr>
            <a:spLocks noGrp="1"/>
          </p:cNvSpPr>
          <p:nvPr>
            <p:ph type="title"/>
          </p:nvPr>
        </p:nvSpPr>
        <p:spPr>
          <a:xfrm>
            <a:off x="1115568" y="548640"/>
            <a:ext cx="10168128" cy="1179576"/>
          </a:xfrm>
        </p:spPr>
        <p:txBody>
          <a:bodyPr>
            <a:normAutofit/>
          </a:bodyPr>
          <a:lstStyle/>
          <a:p>
            <a:r>
              <a:rPr lang="en-US" sz="3700"/>
              <a:t>Methodological Limitations:</a:t>
            </a:r>
            <a:br>
              <a:rPr lang="en-US" sz="3700"/>
            </a:br>
            <a:r>
              <a:rPr lang="en-US" sz="3700" i="1"/>
              <a:t>Childhood Cancer Epidemiological Studies</a:t>
            </a:r>
            <a:endParaRPr lang="en-US" sz="3700"/>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
            <a:extLst>
              <a:ext uri="{FF2B5EF4-FFF2-40B4-BE49-F238E27FC236}">
                <a16:creationId xmlns:a16="http://schemas.microsoft.com/office/drawing/2014/main" id="{D46183FE-455E-4311-B85D-8D3B20894EE0}"/>
              </a:ext>
            </a:extLst>
          </p:cNvPr>
          <p:cNvSpPr>
            <a:spLocks noGrp="1"/>
          </p:cNvSpPr>
          <p:nvPr>
            <p:ph idx="1"/>
          </p:nvPr>
        </p:nvSpPr>
        <p:spPr>
          <a:xfrm>
            <a:off x="1115568" y="2481943"/>
            <a:ext cx="5915853" cy="3695020"/>
          </a:xfrm>
        </p:spPr>
        <p:txBody>
          <a:bodyPr>
            <a:normAutofit lnSpcReduction="10000"/>
          </a:bodyPr>
          <a:lstStyle/>
          <a:p>
            <a:pPr rtl="0" fontAlgn="base">
              <a:spcBef>
                <a:spcPts val="0"/>
              </a:spcBef>
              <a:spcAft>
                <a:spcPts val="0"/>
              </a:spcAft>
              <a:buFont typeface="Arial" panose="020B0604020202020204" pitchFamily="34" charset="0"/>
              <a:buChar char="•"/>
            </a:pPr>
            <a:r>
              <a:rPr lang="en-US" sz="1700" b="1" i="0" u="none" strike="noStrike" dirty="0">
                <a:effectLst/>
                <a:latin typeface="Calibri" panose="020F0502020204030204" pitchFamily="34" charset="0"/>
              </a:rPr>
              <a:t>Complexity and multi-factorial causation</a:t>
            </a:r>
            <a:endParaRPr lang="en-US" sz="1700" b="1" i="0" u="none" strike="noStrike" dirty="0">
              <a:effectLst/>
              <a:latin typeface="Noto Sans Symbols"/>
            </a:endParaRPr>
          </a:p>
          <a:p>
            <a:pPr rtl="0" fontAlgn="base">
              <a:spcBef>
                <a:spcPts val="1000"/>
              </a:spcBef>
              <a:spcAft>
                <a:spcPts val="0"/>
              </a:spcAft>
              <a:buFont typeface="Arial" panose="020B0604020202020204" pitchFamily="34" charset="0"/>
              <a:buChar char="•"/>
            </a:pPr>
            <a:r>
              <a:rPr lang="en-US" sz="1700" b="1" i="0" u="none" strike="noStrike" dirty="0">
                <a:effectLst/>
                <a:latin typeface="Calibri" panose="020F0502020204030204" pitchFamily="34" charset="0"/>
              </a:rPr>
              <a:t>Case-Control or Observational Studies</a:t>
            </a:r>
            <a:endParaRPr lang="en-US" sz="1700" b="1" i="0" u="none" strike="noStrike" dirty="0">
              <a:effectLst/>
              <a:latin typeface="Noto Sans Symbols"/>
            </a:endParaRPr>
          </a:p>
          <a:p>
            <a:pPr lvl="1" rtl="0" fontAlgn="base">
              <a:spcBef>
                <a:spcPts val="500"/>
              </a:spcBef>
              <a:spcAft>
                <a:spcPts val="0"/>
              </a:spcAft>
              <a:buFont typeface="Courier New" panose="02070309020205020404" pitchFamily="49" charset="0"/>
              <a:buChar char="o"/>
            </a:pPr>
            <a:r>
              <a:rPr lang="en-US" sz="1700" b="0" i="0" u="none" strike="noStrike" dirty="0">
                <a:effectLst/>
                <a:latin typeface="Calibri" panose="020F0502020204030204" pitchFamily="34" charset="0"/>
              </a:rPr>
              <a:t>Careful control for bias and confounders is important</a:t>
            </a:r>
            <a:endParaRPr lang="en-US" sz="1700" b="0" i="0" u="none" strike="noStrike" dirty="0">
              <a:effectLst/>
              <a:latin typeface="Noto Sans Symbols"/>
            </a:endParaRPr>
          </a:p>
          <a:p>
            <a:pPr lvl="1" rtl="0" fontAlgn="base">
              <a:spcBef>
                <a:spcPts val="500"/>
              </a:spcBef>
              <a:spcAft>
                <a:spcPts val="0"/>
              </a:spcAft>
              <a:buFont typeface="Courier New" panose="02070309020205020404" pitchFamily="49" charset="0"/>
              <a:buChar char="o"/>
            </a:pPr>
            <a:r>
              <a:rPr lang="en-US" sz="1700" b="0" i="0" u="none" strike="noStrike" dirty="0">
                <a:effectLst/>
                <a:latin typeface="Calibri" panose="020F0502020204030204" pitchFamily="34" charset="0"/>
              </a:rPr>
              <a:t>Pooled analyses from well run case control studies add strength to the findings</a:t>
            </a:r>
            <a:endParaRPr lang="en-US" sz="1700" b="0" i="0" u="none" strike="noStrike" dirty="0">
              <a:effectLst/>
              <a:latin typeface="Noto Sans Symbols"/>
            </a:endParaRPr>
          </a:p>
          <a:p>
            <a:pPr rtl="0" fontAlgn="base">
              <a:spcBef>
                <a:spcPts val="1000"/>
              </a:spcBef>
              <a:spcAft>
                <a:spcPts val="0"/>
              </a:spcAft>
              <a:buFont typeface="Arial" panose="020B0604020202020204" pitchFamily="34" charset="0"/>
              <a:buChar char="•"/>
            </a:pPr>
            <a:r>
              <a:rPr lang="en-US" sz="1700" b="1" i="0" u="none" strike="noStrike" dirty="0">
                <a:effectLst/>
                <a:latin typeface="Calibri" panose="020F0502020204030204" pitchFamily="34" charset="0"/>
              </a:rPr>
              <a:t>Prospective Cohort Studies</a:t>
            </a:r>
            <a:endParaRPr lang="en-US" sz="1700" b="1" i="0" u="none" strike="noStrike" dirty="0">
              <a:effectLst/>
              <a:latin typeface="Noto Sans Symbols"/>
            </a:endParaRPr>
          </a:p>
          <a:p>
            <a:pPr lvl="1" rtl="0" fontAlgn="base">
              <a:spcBef>
                <a:spcPts val="500"/>
              </a:spcBef>
              <a:spcAft>
                <a:spcPts val="0"/>
              </a:spcAft>
              <a:buFont typeface="Courier New" panose="02070309020205020404" pitchFamily="49" charset="0"/>
              <a:buChar char="o"/>
            </a:pPr>
            <a:r>
              <a:rPr lang="en-US" sz="1700" b="0" i="0" u="none" strike="noStrike" dirty="0">
                <a:effectLst/>
                <a:latin typeface="Calibri" panose="020F0502020204030204" pitchFamily="34" charset="0"/>
              </a:rPr>
              <a:t>Impractical – cancer is a rare disease</a:t>
            </a:r>
            <a:endParaRPr lang="en-US" sz="1700" b="0" i="0" u="none" strike="noStrike" dirty="0">
              <a:effectLst/>
              <a:latin typeface="Noto Sans Symbols"/>
            </a:endParaRPr>
          </a:p>
          <a:p>
            <a:pPr lvl="1" rtl="0" fontAlgn="base">
              <a:spcBef>
                <a:spcPts val="500"/>
              </a:spcBef>
              <a:spcAft>
                <a:spcPts val="0"/>
              </a:spcAft>
              <a:buFont typeface="Courier New" panose="02070309020205020404" pitchFamily="49" charset="0"/>
              <a:buChar char="o"/>
            </a:pPr>
            <a:r>
              <a:rPr lang="en-US" sz="1700" b="0" i="0" u="none" strike="noStrike" dirty="0">
                <a:effectLst/>
                <a:latin typeface="Calibri" panose="020F0502020204030204" pitchFamily="34" charset="0"/>
              </a:rPr>
              <a:t>Costly</a:t>
            </a:r>
            <a:endParaRPr lang="en-US" sz="1700" b="0" i="0" u="none" strike="noStrike" dirty="0">
              <a:effectLst/>
              <a:latin typeface="Noto Sans Symbols"/>
            </a:endParaRPr>
          </a:p>
          <a:p>
            <a:pPr rtl="0" fontAlgn="base">
              <a:spcBef>
                <a:spcPts val="1000"/>
              </a:spcBef>
              <a:spcAft>
                <a:spcPts val="0"/>
              </a:spcAft>
              <a:buFont typeface="Arial" panose="020B0604020202020204" pitchFamily="34" charset="0"/>
              <a:buChar char="•"/>
            </a:pPr>
            <a:r>
              <a:rPr lang="en-US" sz="1700" b="1" i="0" u="none" strike="noStrike" dirty="0">
                <a:effectLst/>
                <a:latin typeface="Calibri" panose="020F0502020204030204" pitchFamily="34" charset="0"/>
              </a:rPr>
              <a:t>Bradford-Hill Criteria</a:t>
            </a:r>
            <a:endParaRPr lang="en-US" sz="1700" b="1" i="0" u="none" strike="noStrike" dirty="0">
              <a:effectLst/>
              <a:latin typeface="Noto Sans Symbols"/>
            </a:endParaRPr>
          </a:p>
          <a:p>
            <a:pPr lvl="1" rtl="0" fontAlgn="base">
              <a:spcBef>
                <a:spcPts val="500"/>
              </a:spcBef>
              <a:spcAft>
                <a:spcPts val="0"/>
              </a:spcAft>
              <a:buFont typeface="Courier New" panose="02070309020205020404" pitchFamily="49" charset="0"/>
              <a:buChar char="o"/>
            </a:pPr>
            <a:r>
              <a:rPr lang="en-US" sz="1700" b="0" i="0" u="none" strike="noStrike" dirty="0">
                <a:effectLst/>
                <a:latin typeface="Calibri" panose="020F0502020204030204" pitchFamily="34" charset="0"/>
              </a:rPr>
              <a:t>Biologically plausible</a:t>
            </a:r>
            <a:endParaRPr lang="en-US" sz="1700" b="0" i="0" u="none" strike="noStrike" dirty="0">
              <a:effectLst/>
              <a:latin typeface="Noto Sans Symbols"/>
            </a:endParaRPr>
          </a:p>
          <a:p>
            <a:pPr lvl="1" rtl="0" fontAlgn="base">
              <a:spcBef>
                <a:spcPts val="500"/>
              </a:spcBef>
              <a:spcAft>
                <a:spcPts val="0"/>
              </a:spcAft>
              <a:buFont typeface="Courier New" panose="02070309020205020404" pitchFamily="49" charset="0"/>
              <a:buChar char="o"/>
            </a:pPr>
            <a:r>
              <a:rPr lang="en-US" sz="1700" b="0" i="0" u="none" strike="noStrike" dirty="0">
                <a:effectLst/>
                <a:latin typeface="Calibri" panose="020F0502020204030204" pitchFamily="34" charset="0"/>
              </a:rPr>
              <a:t>Consistency</a:t>
            </a:r>
            <a:endParaRPr lang="en-US" sz="1700" b="0" i="0" u="none" strike="noStrike" dirty="0">
              <a:effectLst/>
              <a:latin typeface="Noto Sans Symbols"/>
            </a:endParaRPr>
          </a:p>
          <a:p>
            <a:pPr lvl="1" rtl="0" fontAlgn="base">
              <a:spcBef>
                <a:spcPts val="500"/>
              </a:spcBef>
              <a:spcAft>
                <a:spcPts val="0"/>
              </a:spcAft>
              <a:buFont typeface="Courier New" panose="02070309020205020404" pitchFamily="49" charset="0"/>
              <a:buChar char="o"/>
            </a:pPr>
            <a:r>
              <a:rPr lang="en-US" sz="1700" b="0" i="0" u="none" strike="noStrike" dirty="0">
                <a:effectLst/>
                <a:latin typeface="Calibri" panose="020F0502020204030204" pitchFamily="34" charset="0"/>
              </a:rPr>
              <a:t>Reproducibility</a:t>
            </a:r>
            <a:endParaRPr lang="en-US" sz="1700" b="0" i="0" u="none" strike="noStrike" dirty="0">
              <a:effectLst/>
              <a:latin typeface="Noto Sans Symbols"/>
            </a:endParaRPr>
          </a:p>
          <a:p>
            <a:endParaRPr lang="en-US" sz="1700" dirty="0"/>
          </a:p>
        </p:txBody>
      </p:sp>
      <p:sp>
        <p:nvSpPr>
          <p:cNvPr id="21" name="Content Placeholder 2">
            <a:extLst>
              <a:ext uri="{FF2B5EF4-FFF2-40B4-BE49-F238E27FC236}">
                <a16:creationId xmlns:a16="http://schemas.microsoft.com/office/drawing/2014/main" id="{BF1362FF-EFFA-4B66-9E36-749DD6EAA18C}"/>
              </a:ext>
            </a:extLst>
          </p:cNvPr>
          <p:cNvSpPr txBox="1">
            <a:spLocks/>
          </p:cNvSpPr>
          <p:nvPr/>
        </p:nvSpPr>
        <p:spPr>
          <a:xfrm>
            <a:off x="6686874" y="2474817"/>
            <a:ext cx="4870074" cy="36950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pPr>
            <a:r>
              <a:rPr lang="en-US" sz="1700" b="1" dirty="0">
                <a:latin typeface="Calibri" panose="020F0502020204030204" pitchFamily="34" charset="0"/>
              </a:rPr>
              <a:t>Items not yet addressed/future research:</a:t>
            </a:r>
          </a:p>
          <a:p>
            <a:pPr marL="628650" marR="0" lvl="2">
              <a:lnSpc>
                <a:spcPct val="107000"/>
              </a:lnSpc>
              <a:spcBef>
                <a:spcPts val="0"/>
              </a:spcBef>
              <a:spcAft>
                <a:spcPts val="0"/>
              </a:spcAft>
              <a:buFont typeface="Courier New" panose="02070309020205020404" pitchFamily="49" charset="0"/>
              <a:buChar char="o"/>
            </a:pPr>
            <a:r>
              <a:rPr lang="en-US" sz="1700" dirty="0">
                <a:effectLst/>
                <a:latin typeface="Calibri" panose="020F0502020204030204" pitchFamily="34" charset="0"/>
                <a:ea typeface="Calibri" panose="020F0502020204030204" pitchFamily="34" charset="0"/>
                <a:cs typeface="Times New Roman" panose="02020603050405020304" pitchFamily="18" charset="0"/>
              </a:rPr>
              <a:t>Cumulative impact of multiple exposures, other childhood cancers, and disease</a:t>
            </a:r>
          </a:p>
          <a:p>
            <a:pPr marL="628650" marR="0" lvl="2">
              <a:lnSpc>
                <a:spcPct val="107000"/>
              </a:lnSpc>
              <a:spcBef>
                <a:spcPts val="0"/>
              </a:spcBef>
              <a:spcAft>
                <a:spcPts val="0"/>
              </a:spcAft>
              <a:buFont typeface="Courier New" panose="02070309020205020404" pitchFamily="49" charset="0"/>
              <a:buChar char="o"/>
            </a:pPr>
            <a:r>
              <a:rPr lang="en-US" sz="1700" dirty="0">
                <a:effectLst/>
                <a:latin typeface="Calibri" panose="020F0502020204030204" pitchFamily="34" charset="0"/>
                <a:ea typeface="Calibri" panose="020F0502020204030204" pitchFamily="34" charset="0"/>
                <a:cs typeface="Times New Roman" panose="02020603050405020304" pitchFamily="18" charset="0"/>
              </a:rPr>
              <a:t>Emerging chemicals</a:t>
            </a:r>
          </a:p>
          <a:p>
            <a:pPr marL="628650" marR="0" lvl="2">
              <a:lnSpc>
                <a:spcPct val="107000"/>
              </a:lnSpc>
              <a:spcBef>
                <a:spcPts val="0"/>
              </a:spcBef>
              <a:spcAft>
                <a:spcPts val="0"/>
              </a:spcAft>
              <a:buFont typeface="Courier New" panose="02070309020205020404" pitchFamily="49" charset="0"/>
              <a:buChar char="o"/>
            </a:pPr>
            <a:r>
              <a:rPr lang="en-US" sz="1700" dirty="0">
                <a:effectLst/>
                <a:latin typeface="Calibri" panose="020F0502020204030204" pitchFamily="34" charset="0"/>
                <a:ea typeface="Calibri" panose="020F0502020204030204" pitchFamily="34" charset="0"/>
                <a:cs typeface="Times New Roman" panose="02020603050405020304" pitchFamily="18" charset="0"/>
              </a:rPr>
              <a:t>Contribution of genetic susceptibility – the gene/environment interaction. Hard to do studies because of level of uncertainty of exposure and small numbers. </a:t>
            </a:r>
          </a:p>
          <a:p>
            <a:pPr marL="628650" marR="0" lvl="2">
              <a:lnSpc>
                <a:spcPct val="107000"/>
              </a:lnSpc>
              <a:spcBef>
                <a:spcPts val="0"/>
              </a:spcBef>
              <a:spcAft>
                <a:spcPts val="800"/>
              </a:spcAft>
              <a:buFont typeface="Courier New" panose="02070309020205020404" pitchFamily="49" charset="0"/>
              <a:buChar char="o"/>
            </a:pPr>
            <a:r>
              <a:rPr lang="en-US" sz="1700" dirty="0">
                <a:effectLst/>
                <a:latin typeface="Calibri" panose="020F0502020204030204" pitchFamily="34" charset="0"/>
                <a:ea typeface="Calibri" panose="020F0502020204030204" pitchFamily="34" charset="0"/>
                <a:cs typeface="Times New Roman" panose="02020603050405020304" pitchFamily="18" charset="0"/>
              </a:rPr>
              <a:t>Environmental impact in cancer survivors</a:t>
            </a:r>
          </a:p>
          <a:p>
            <a:pPr lvl="1" fontAlgn="base">
              <a:spcBef>
                <a:spcPts val="0"/>
              </a:spcBef>
            </a:pPr>
            <a:endParaRPr lang="en-US" sz="1300" dirty="0">
              <a:latin typeface="Noto Sans Symbols"/>
            </a:endParaRPr>
          </a:p>
          <a:p>
            <a:endParaRPr lang="en-US" sz="1700" dirty="0"/>
          </a:p>
        </p:txBody>
      </p:sp>
    </p:spTree>
    <p:extLst>
      <p:ext uri="{BB962C8B-B14F-4D97-AF65-F5344CB8AC3E}">
        <p14:creationId xmlns:p14="http://schemas.microsoft.com/office/powerpoint/2010/main" val="24952684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Baby and child playing with blocks">
            <a:extLst>
              <a:ext uri="{FF2B5EF4-FFF2-40B4-BE49-F238E27FC236}">
                <a16:creationId xmlns:a16="http://schemas.microsoft.com/office/drawing/2014/main" id="{E234E6B5-1B1B-4750-BE76-3D1D9CE0566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459"/>
          <a:stretch/>
        </p:blipFill>
        <p:spPr>
          <a:xfrm>
            <a:off x="1" y="10"/>
            <a:ext cx="9669642" cy="6857990"/>
          </a:xfrm>
          <a:prstGeom prst="rect">
            <a:avLst/>
          </a:prstGeom>
        </p:spPr>
      </p:pic>
      <p:sp>
        <p:nvSpPr>
          <p:cNvPr id="33"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AECD89F-1E5C-4B6F-B5C1-71852FC3E80F}"/>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Children’s Vulnerability </a:t>
            </a:r>
          </a:p>
        </p:txBody>
      </p:sp>
      <p:graphicFrame>
        <p:nvGraphicFramePr>
          <p:cNvPr id="10" name="Content Placeholder 7">
            <a:extLst>
              <a:ext uri="{FF2B5EF4-FFF2-40B4-BE49-F238E27FC236}">
                <a16:creationId xmlns:a16="http://schemas.microsoft.com/office/drawing/2014/main" id="{146EE31D-66D4-93C7-3354-46B262F72B19}"/>
              </a:ext>
            </a:extLst>
          </p:cNvPr>
          <p:cNvGraphicFramePr>
            <a:graphicFrameLocks noGrp="1"/>
          </p:cNvGraphicFramePr>
          <p:nvPr>
            <p:ph sz="half" idx="2"/>
            <p:extLst>
              <p:ext uri="{D42A27DB-BD31-4B8C-83A1-F6EECF244321}">
                <p14:modId xmlns:p14="http://schemas.microsoft.com/office/powerpoint/2010/main" val="358436081"/>
              </p:ext>
            </p:extLst>
          </p:nvPr>
        </p:nvGraphicFramePr>
        <p:xfrm>
          <a:off x="7531610" y="2434201"/>
          <a:ext cx="3822189" cy="37427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4" name="Picture 33">
            <a:extLst>
              <a:ext uri="{FF2B5EF4-FFF2-40B4-BE49-F238E27FC236}">
                <a16:creationId xmlns:a16="http://schemas.microsoft.com/office/drawing/2014/main" id="{A52809B6-A5E1-40AF-B477-465E39BBC887}"/>
              </a:ext>
            </a:extLst>
          </p:cNvPr>
          <p:cNvPicPr>
            <a:picLocks noChangeAspect="1"/>
          </p:cNvPicPr>
          <p:nvPr/>
        </p:nvPicPr>
        <p:blipFill>
          <a:blip r:embed="rId9"/>
          <a:stretch>
            <a:fillRect/>
          </a:stretch>
        </p:blipFill>
        <p:spPr>
          <a:xfrm>
            <a:off x="20899" y="5737274"/>
            <a:ext cx="2635866" cy="1170657"/>
          </a:xfrm>
          <a:prstGeom prst="rect">
            <a:avLst/>
          </a:prstGeom>
        </p:spPr>
      </p:pic>
      <p:sp>
        <p:nvSpPr>
          <p:cNvPr id="35" name="Thought Bubble: Cloud 34">
            <a:extLst>
              <a:ext uri="{FF2B5EF4-FFF2-40B4-BE49-F238E27FC236}">
                <a16:creationId xmlns:a16="http://schemas.microsoft.com/office/drawing/2014/main" id="{36C82A12-A436-40A2-B33D-ED2B49865A9A}"/>
              </a:ext>
            </a:extLst>
          </p:cNvPr>
          <p:cNvSpPr/>
          <p:nvPr/>
        </p:nvSpPr>
        <p:spPr>
          <a:xfrm rot="687016">
            <a:off x="2113115" y="4485779"/>
            <a:ext cx="4474111" cy="1678138"/>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a:latin typeface="Arial Rounded MT Bold" panose="020F0704030504030204" pitchFamily="34" charset="0"/>
              </a:rPr>
              <a:t>Why should these vulnerabilities matter to a pediatric oncologist?</a:t>
            </a:r>
          </a:p>
        </p:txBody>
      </p:sp>
    </p:spTree>
    <p:extLst>
      <p:ext uri="{BB962C8B-B14F-4D97-AF65-F5344CB8AC3E}">
        <p14:creationId xmlns:p14="http://schemas.microsoft.com/office/powerpoint/2010/main" val="425964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A813302B-BB62-4884-9CF9-6AAFB94C6731}"/>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kern="1200">
                <a:solidFill>
                  <a:schemeClr val="tx1"/>
                </a:solidFill>
                <a:latin typeface="+mj-lt"/>
                <a:ea typeface="+mj-ea"/>
                <a:cs typeface="+mj-cs"/>
              </a:rPr>
              <a:t>Windows of Susceptibility</a:t>
            </a:r>
          </a:p>
        </p:txBody>
      </p:sp>
      <p:sp>
        <p:nvSpPr>
          <p:cNvPr id="17" name="Rectangle: Rounded Corners 16">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Rectangle 9">
            <a:extLst>
              <a:ext uri="{FF2B5EF4-FFF2-40B4-BE49-F238E27FC236}">
                <a16:creationId xmlns:a16="http://schemas.microsoft.com/office/drawing/2014/main" id="{DE0BE7FE-D61E-4E89-BC79-517CB025B6DB}"/>
              </a:ext>
            </a:extLst>
          </p:cNvPr>
          <p:cNvSpPr/>
          <p:nvPr/>
        </p:nvSpPr>
        <p:spPr>
          <a:xfrm>
            <a:off x="5796116" y="1929448"/>
            <a:ext cx="1504336" cy="19641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E12F4A5-5E45-4EE8-9C74-E93E7AB991EC}"/>
              </a:ext>
            </a:extLst>
          </p:cNvPr>
          <p:cNvSpPr/>
          <p:nvPr/>
        </p:nvSpPr>
        <p:spPr>
          <a:xfrm>
            <a:off x="6725264" y="3374017"/>
            <a:ext cx="889820" cy="8455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BE165162-8712-43D7-98C5-1869A8733E2F}"/>
              </a:ext>
            </a:extLst>
          </p:cNvPr>
          <p:cNvPicPr>
            <a:picLocks noChangeAspect="1"/>
          </p:cNvPicPr>
          <p:nvPr/>
        </p:nvPicPr>
        <p:blipFill>
          <a:blip r:embed="rId3"/>
          <a:stretch>
            <a:fillRect/>
          </a:stretch>
        </p:blipFill>
        <p:spPr>
          <a:xfrm>
            <a:off x="2032515" y="1904240"/>
            <a:ext cx="8255870" cy="4654618"/>
          </a:xfrm>
          <a:prstGeom prst="rect">
            <a:avLst/>
          </a:prstGeom>
        </p:spPr>
      </p:pic>
      <p:sp>
        <p:nvSpPr>
          <p:cNvPr id="11" name="TextBox 10">
            <a:extLst>
              <a:ext uri="{FF2B5EF4-FFF2-40B4-BE49-F238E27FC236}">
                <a16:creationId xmlns:a16="http://schemas.microsoft.com/office/drawing/2014/main" id="{2335EC56-C849-4D81-B949-8F674A5AA126}"/>
              </a:ext>
            </a:extLst>
          </p:cNvPr>
          <p:cNvSpPr txBox="1"/>
          <p:nvPr/>
        </p:nvSpPr>
        <p:spPr>
          <a:xfrm>
            <a:off x="172783" y="6558858"/>
            <a:ext cx="11846433" cy="23852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0" i="0" dirty="0">
                <a:solidFill>
                  <a:srgbClr val="212121"/>
                </a:solidFill>
                <a:effectLst/>
              </a:rPr>
              <a:t>Figure modeled after </a:t>
            </a:r>
            <a:r>
              <a:rPr lang="en-US" sz="950" b="0" i="0" dirty="0">
                <a:solidFill>
                  <a:srgbClr val="212121"/>
                </a:solidFill>
                <a:effectLst/>
                <a:latin typeface="BlinkMacSystemFont"/>
              </a:rPr>
              <a:t>Greaves M. Infection, immune responses and the </a:t>
            </a:r>
            <a:r>
              <a:rPr lang="en-US" sz="950" b="0" i="0" dirty="0" err="1">
                <a:solidFill>
                  <a:srgbClr val="212121"/>
                </a:solidFill>
                <a:effectLst/>
                <a:latin typeface="BlinkMacSystemFont"/>
              </a:rPr>
              <a:t>aetiology</a:t>
            </a:r>
            <a:r>
              <a:rPr lang="en-US" sz="950" b="0" i="0" dirty="0">
                <a:solidFill>
                  <a:srgbClr val="212121"/>
                </a:solidFill>
                <a:effectLst/>
                <a:latin typeface="BlinkMacSystemFont"/>
              </a:rPr>
              <a:t> of childhood </a:t>
            </a:r>
            <a:r>
              <a:rPr lang="en-US" sz="950" b="0" i="0" dirty="0" err="1">
                <a:solidFill>
                  <a:srgbClr val="212121"/>
                </a:solidFill>
                <a:effectLst/>
                <a:latin typeface="BlinkMacSystemFont"/>
              </a:rPr>
              <a:t>leukaemia</a:t>
            </a:r>
            <a:r>
              <a:rPr lang="en-US" sz="950" b="0" i="0" dirty="0">
                <a:solidFill>
                  <a:srgbClr val="212121"/>
                </a:solidFill>
                <a:effectLst/>
                <a:latin typeface="BlinkMacSystemFont"/>
              </a:rPr>
              <a:t>. Nat Rev Cancer. 2006 Mar;6(3):193-203. PMID: 16467884.</a:t>
            </a:r>
            <a:endParaRPr lang="en-US" sz="950" dirty="0"/>
          </a:p>
        </p:txBody>
      </p:sp>
    </p:spTree>
    <p:extLst>
      <p:ext uri="{BB962C8B-B14F-4D97-AF65-F5344CB8AC3E}">
        <p14:creationId xmlns:p14="http://schemas.microsoft.com/office/powerpoint/2010/main" val="161079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E4ED5D-3A25-44CF-8DEF-B2A34B263369}"/>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Hematopoiesis and the Immune System</a:t>
            </a:r>
          </a:p>
        </p:txBody>
      </p:sp>
      <p:sp>
        <p:nvSpPr>
          <p:cNvPr id="18" name="Rectangle 1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8" name="Picture 7">
            <a:extLst>
              <a:ext uri="{FF2B5EF4-FFF2-40B4-BE49-F238E27FC236}">
                <a16:creationId xmlns:a16="http://schemas.microsoft.com/office/drawing/2014/main" id="{92FF76F8-7E3E-41B6-AA27-EBAAD6DDB680}"/>
              </a:ext>
            </a:extLst>
          </p:cNvPr>
          <p:cNvPicPr>
            <a:picLocks noChangeAspect="1"/>
          </p:cNvPicPr>
          <p:nvPr/>
        </p:nvPicPr>
        <p:blipFill>
          <a:blip r:embed="rId3"/>
          <a:stretch>
            <a:fillRect/>
          </a:stretch>
        </p:blipFill>
        <p:spPr>
          <a:xfrm>
            <a:off x="4926262" y="425108"/>
            <a:ext cx="7135073" cy="5767465"/>
          </a:xfrm>
          <a:prstGeom prst="rect">
            <a:avLst/>
          </a:prstGeom>
        </p:spPr>
      </p:pic>
      <p:sp>
        <p:nvSpPr>
          <p:cNvPr id="9" name="TextBox 8">
            <a:extLst>
              <a:ext uri="{FF2B5EF4-FFF2-40B4-BE49-F238E27FC236}">
                <a16:creationId xmlns:a16="http://schemas.microsoft.com/office/drawing/2014/main" id="{F2E303D6-EB71-4494-82BE-8F7FE2E35E0C}"/>
              </a:ext>
            </a:extLst>
          </p:cNvPr>
          <p:cNvSpPr txBox="1"/>
          <p:nvPr/>
        </p:nvSpPr>
        <p:spPr>
          <a:xfrm>
            <a:off x="4400321" y="6457890"/>
            <a:ext cx="7791679"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b="0" i="0" dirty="0">
                <a:solidFill>
                  <a:srgbClr val="212121"/>
                </a:solidFill>
                <a:effectLst/>
              </a:rPr>
              <a:t>Wiemels J. Perspectives on the causes of childhood leukemia. Chem Biol Interact. 2012 Apr 5;196(3):59-67. </a:t>
            </a:r>
            <a:r>
              <a:rPr lang="en-US" sz="1000" b="0" i="0" dirty="0" err="1">
                <a:solidFill>
                  <a:srgbClr val="212121"/>
                </a:solidFill>
                <a:effectLst/>
              </a:rPr>
              <a:t>Epub</a:t>
            </a:r>
            <a:r>
              <a:rPr lang="en-US" sz="1000" b="0" i="0" dirty="0">
                <a:solidFill>
                  <a:srgbClr val="212121"/>
                </a:solidFill>
                <a:effectLst/>
              </a:rPr>
              <a:t> 2012 Feb 2. PMID: 22326931.</a:t>
            </a:r>
            <a:endParaRPr lang="en-US" sz="1000" dirty="0"/>
          </a:p>
          <a:p>
            <a:pPr algn="r"/>
            <a:endParaRPr lang="en-US" sz="1000" dirty="0"/>
          </a:p>
        </p:txBody>
      </p:sp>
    </p:spTree>
    <p:extLst>
      <p:ext uri="{BB962C8B-B14F-4D97-AF65-F5344CB8AC3E}">
        <p14:creationId xmlns:p14="http://schemas.microsoft.com/office/powerpoint/2010/main" val="1079503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72D1BBC-40A4-40FD-83CB-B2A01F5F749C}"/>
              </a:ext>
            </a:extLst>
          </p:cNvPr>
          <p:cNvSpPr>
            <a:spLocks noGrp="1"/>
          </p:cNvSpPr>
          <p:nvPr>
            <p:ph type="title"/>
          </p:nvPr>
        </p:nvSpPr>
        <p:spPr/>
        <p:txBody>
          <a:bodyPr/>
          <a:lstStyle/>
          <a:p>
            <a:pPr algn="ctr"/>
            <a:r>
              <a:rPr lang="en-US" dirty="0"/>
              <a:t>Hallmarks of Cancer vs.</a:t>
            </a:r>
            <a:br>
              <a:rPr lang="en-US" dirty="0"/>
            </a:br>
            <a:r>
              <a:rPr lang="en-US" dirty="0"/>
              <a:t>Key Characteristics of Carcinogens</a:t>
            </a:r>
          </a:p>
        </p:txBody>
      </p:sp>
      <p:sp>
        <p:nvSpPr>
          <p:cNvPr id="5" name="Text Placeholder 4">
            <a:extLst>
              <a:ext uri="{FF2B5EF4-FFF2-40B4-BE49-F238E27FC236}">
                <a16:creationId xmlns:a16="http://schemas.microsoft.com/office/drawing/2014/main" id="{B754F387-55F5-4EA0-9CAD-594C888A0AEA}"/>
              </a:ext>
            </a:extLst>
          </p:cNvPr>
          <p:cNvSpPr>
            <a:spLocks noGrp="1"/>
          </p:cNvSpPr>
          <p:nvPr>
            <p:ph type="body" idx="1"/>
          </p:nvPr>
        </p:nvSpPr>
        <p:spPr/>
        <p:txBody>
          <a:bodyPr/>
          <a:lstStyle/>
          <a:p>
            <a:r>
              <a:rPr lang="en-US" dirty="0"/>
              <a:t>Hallmarks of Cancer</a:t>
            </a:r>
          </a:p>
        </p:txBody>
      </p:sp>
      <p:graphicFrame>
        <p:nvGraphicFramePr>
          <p:cNvPr id="12" name="Content Placeholder 5">
            <a:extLst>
              <a:ext uri="{FF2B5EF4-FFF2-40B4-BE49-F238E27FC236}">
                <a16:creationId xmlns:a16="http://schemas.microsoft.com/office/drawing/2014/main" id="{0B359EBB-FB4F-E00C-0E5C-F37A7AB1BF35}"/>
              </a:ext>
            </a:extLst>
          </p:cNvPr>
          <p:cNvGraphicFramePr>
            <a:graphicFrameLocks noGrp="1"/>
          </p:cNvGraphicFramePr>
          <p:nvPr>
            <p:ph sz="half" idx="2"/>
            <p:extLst>
              <p:ext uri="{D42A27DB-BD31-4B8C-83A1-F6EECF244321}">
                <p14:modId xmlns:p14="http://schemas.microsoft.com/office/powerpoint/2010/main" val="665877180"/>
              </p:ext>
            </p:extLst>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6">
            <a:extLst>
              <a:ext uri="{FF2B5EF4-FFF2-40B4-BE49-F238E27FC236}">
                <a16:creationId xmlns:a16="http://schemas.microsoft.com/office/drawing/2014/main" id="{89F1E3AE-34D1-4FCC-AF61-93E799BD942E}"/>
              </a:ext>
            </a:extLst>
          </p:cNvPr>
          <p:cNvSpPr>
            <a:spLocks noGrp="1"/>
          </p:cNvSpPr>
          <p:nvPr>
            <p:ph type="body" sz="quarter" idx="3"/>
          </p:nvPr>
        </p:nvSpPr>
        <p:spPr/>
        <p:txBody>
          <a:bodyPr/>
          <a:lstStyle/>
          <a:p>
            <a:r>
              <a:rPr lang="en-US" dirty="0"/>
              <a:t>Key Characteristics of Carcinogens</a:t>
            </a:r>
          </a:p>
        </p:txBody>
      </p:sp>
      <p:sp>
        <p:nvSpPr>
          <p:cNvPr id="8" name="Content Placeholder 7">
            <a:extLst>
              <a:ext uri="{FF2B5EF4-FFF2-40B4-BE49-F238E27FC236}">
                <a16:creationId xmlns:a16="http://schemas.microsoft.com/office/drawing/2014/main" id="{98C08DB6-38FC-4CB1-B612-F1C496429896}"/>
              </a:ext>
            </a:extLst>
          </p:cNvPr>
          <p:cNvSpPr>
            <a:spLocks noGrp="1"/>
          </p:cNvSpPr>
          <p:nvPr>
            <p:ph sz="quarter" idx="4"/>
          </p:nvPr>
        </p:nvSpPr>
        <p:spPr>
          <a:xfrm>
            <a:off x="6172200" y="2505075"/>
            <a:ext cx="5715000" cy="3684588"/>
          </a:xfrm>
        </p:spPr>
        <p:txBody>
          <a:bodyPr>
            <a:normAutofit fontScale="70000" lnSpcReduction="20000"/>
          </a:bodyPr>
          <a:lstStyle/>
          <a:p>
            <a:pPr marL="514350" indent="-514350">
              <a:buFont typeface="+mj-lt"/>
              <a:buAutoNum type="arabicPeriod"/>
            </a:pPr>
            <a:r>
              <a:rPr lang="en-US" dirty="0"/>
              <a:t>Electrophilic</a:t>
            </a:r>
          </a:p>
          <a:p>
            <a:pPr marL="514350" indent="-514350">
              <a:buFont typeface="+mj-lt"/>
              <a:buAutoNum type="arabicPeriod"/>
            </a:pPr>
            <a:r>
              <a:rPr lang="en-US" dirty="0"/>
              <a:t>Genotoxic</a:t>
            </a:r>
          </a:p>
          <a:p>
            <a:pPr marL="514350" indent="-514350">
              <a:buFont typeface="+mj-lt"/>
              <a:buAutoNum type="arabicPeriod"/>
            </a:pPr>
            <a:r>
              <a:rPr lang="en-US" dirty="0"/>
              <a:t>Causes genetic instability</a:t>
            </a:r>
          </a:p>
          <a:p>
            <a:pPr marL="514350" indent="-514350">
              <a:buFont typeface="+mj-lt"/>
              <a:buAutoNum type="arabicPeriod"/>
            </a:pPr>
            <a:r>
              <a:rPr lang="en-US" dirty="0"/>
              <a:t>Induces epigenetic alterations</a:t>
            </a:r>
          </a:p>
          <a:p>
            <a:pPr marL="514350" indent="-514350">
              <a:buFont typeface="+mj-lt"/>
              <a:buAutoNum type="arabicPeriod"/>
            </a:pPr>
            <a:r>
              <a:rPr lang="en-US" dirty="0"/>
              <a:t>Induces oxidative stress</a:t>
            </a:r>
          </a:p>
          <a:p>
            <a:pPr marL="514350" indent="-514350">
              <a:buFont typeface="+mj-lt"/>
              <a:buAutoNum type="arabicPeriod"/>
            </a:pPr>
            <a:r>
              <a:rPr lang="en-US" dirty="0"/>
              <a:t>Induces chronic inflammation</a:t>
            </a:r>
          </a:p>
          <a:p>
            <a:pPr marL="514350" indent="-514350">
              <a:buFont typeface="+mj-lt"/>
              <a:buAutoNum type="arabicPeriod"/>
            </a:pPr>
            <a:r>
              <a:rPr lang="en-US" dirty="0"/>
              <a:t>Is immunosuppressive</a:t>
            </a:r>
          </a:p>
          <a:p>
            <a:pPr marL="514350" indent="-514350">
              <a:buFont typeface="+mj-lt"/>
              <a:buAutoNum type="arabicPeriod"/>
            </a:pPr>
            <a:r>
              <a:rPr lang="en-US" dirty="0"/>
              <a:t>Modulates receptor-mediated effects</a:t>
            </a:r>
          </a:p>
          <a:p>
            <a:pPr marL="514350" indent="-514350">
              <a:buFont typeface="+mj-lt"/>
              <a:buAutoNum type="arabicPeriod"/>
            </a:pPr>
            <a:r>
              <a:rPr lang="en-US" dirty="0"/>
              <a:t>Causes immortalization</a:t>
            </a:r>
          </a:p>
          <a:p>
            <a:pPr marL="514350" indent="-514350">
              <a:buFont typeface="+mj-lt"/>
              <a:buAutoNum type="arabicPeriod"/>
            </a:pPr>
            <a:r>
              <a:rPr lang="en-US" dirty="0"/>
              <a:t>Alter cell proliferation, death, or nutrient supply</a:t>
            </a:r>
          </a:p>
        </p:txBody>
      </p:sp>
      <p:sp>
        <p:nvSpPr>
          <p:cNvPr id="11" name="TextBox 10">
            <a:extLst>
              <a:ext uri="{FF2B5EF4-FFF2-40B4-BE49-F238E27FC236}">
                <a16:creationId xmlns:a16="http://schemas.microsoft.com/office/drawing/2014/main" id="{CC468954-FCFA-47AB-AEFF-0BBC82B369CA}"/>
              </a:ext>
            </a:extLst>
          </p:cNvPr>
          <p:cNvSpPr txBox="1"/>
          <p:nvPr/>
        </p:nvSpPr>
        <p:spPr>
          <a:xfrm>
            <a:off x="1302327" y="6200200"/>
            <a:ext cx="4391891" cy="307777"/>
          </a:xfrm>
          <a:prstGeom prst="rect">
            <a:avLst/>
          </a:prstGeom>
          <a:noFill/>
        </p:spPr>
        <p:txBody>
          <a:bodyPr wrap="square">
            <a:spAutoFit/>
          </a:bodyPr>
          <a:lstStyle/>
          <a:p>
            <a:r>
              <a:rPr lang="en-US" sz="1400" dirty="0"/>
              <a:t>*normal hematopoietic cells already have these features</a:t>
            </a:r>
          </a:p>
        </p:txBody>
      </p:sp>
      <p:sp>
        <p:nvSpPr>
          <p:cNvPr id="13" name="TextBox 12">
            <a:extLst>
              <a:ext uri="{FF2B5EF4-FFF2-40B4-BE49-F238E27FC236}">
                <a16:creationId xmlns:a16="http://schemas.microsoft.com/office/drawing/2014/main" id="{95006FF9-60AA-4E87-B871-C5CC483AC6AB}"/>
              </a:ext>
            </a:extLst>
          </p:cNvPr>
          <p:cNvSpPr txBox="1"/>
          <p:nvPr/>
        </p:nvSpPr>
        <p:spPr>
          <a:xfrm>
            <a:off x="-304800" y="6430652"/>
            <a:ext cx="12192000" cy="38472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0" i="0" dirty="0">
                <a:solidFill>
                  <a:srgbClr val="212121"/>
                </a:solidFill>
                <a:effectLst/>
                <a:latin typeface="BlinkMacSystemFont"/>
              </a:rPr>
              <a:t>Hanahan D, Weinberg RA. Hallmarks of cancer: the next generation. Cell. 2011. PMID: 21376230.</a:t>
            </a:r>
          </a:p>
          <a:p>
            <a:pPr algn="r"/>
            <a:r>
              <a:rPr lang="en-US" sz="950" b="0" i="0" dirty="0">
                <a:solidFill>
                  <a:srgbClr val="212121"/>
                </a:solidFill>
                <a:effectLst/>
                <a:latin typeface="BlinkMacSystemFont"/>
              </a:rPr>
              <a:t>Smith MT, et al. The Key Characteristics of Carcinogens: Relationship to the Hallmarks of Cancer, Relevant Biomarkers, and Assays to Measure Them. Cancer Epidemiol Biomarkers Prev. 2020. PMID: 32152214.</a:t>
            </a:r>
            <a:endParaRPr lang="en-US" sz="950" dirty="0"/>
          </a:p>
        </p:txBody>
      </p:sp>
    </p:spTree>
    <p:extLst>
      <p:ext uri="{BB962C8B-B14F-4D97-AF65-F5344CB8AC3E}">
        <p14:creationId xmlns:p14="http://schemas.microsoft.com/office/powerpoint/2010/main" val="1984871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8A48D1-F1EB-4E77-AF40-D493171E59FF}"/>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Chemicals, Mixtures and Pathogenesis</a:t>
            </a:r>
          </a:p>
        </p:txBody>
      </p:sp>
      <p:sp>
        <p:nvSpPr>
          <p:cNvPr id="27" name="TextBox 26">
            <a:extLst>
              <a:ext uri="{FF2B5EF4-FFF2-40B4-BE49-F238E27FC236}">
                <a16:creationId xmlns:a16="http://schemas.microsoft.com/office/drawing/2014/main" id="{E5778A21-5D61-45A8-940C-2187FD0EEAFF}"/>
              </a:ext>
            </a:extLst>
          </p:cNvPr>
          <p:cNvSpPr txBox="1"/>
          <p:nvPr/>
        </p:nvSpPr>
        <p:spPr>
          <a:xfrm>
            <a:off x="3688754" y="5752061"/>
            <a:ext cx="7665046" cy="23852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0" i="0" u="none" strike="noStrike" dirty="0">
                <a:effectLst/>
                <a:latin typeface="Calibri" panose="020F0502020204030204" pitchFamily="34" charset="0"/>
              </a:rPr>
              <a:t>Casey SC et al. The effect of environmental chemicals on the tumor microenvironment. Carcinogenesis 2015. PMID: 26106136.</a:t>
            </a:r>
            <a:endParaRPr lang="en-US" sz="950" dirty="0"/>
          </a:p>
        </p:txBody>
      </p:sp>
      <p:sp>
        <p:nvSpPr>
          <p:cNvPr id="32" name="TextBox 31">
            <a:extLst>
              <a:ext uri="{FF2B5EF4-FFF2-40B4-BE49-F238E27FC236}">
                <a16:creationId xmlns:a16="http://schemas.microsoft.com/office/drawing/2014/main" id="{D729E9A3-7E5A-4F67-8E48-F86C3EF49955}"/>
              </a:ext>
            </a:extLst>
          </p:cNvPr>
          <p:cNvSpPr txBox="1"/>
          <p:nvPr/>
        </p:nvSpPr>
        <p:spPr>
          <a:xfrm>
            <a:off x="734852" y="5902711"/>
            <a:ext cx="10618948" cy="238527"/>
          </a:xfrm>
          <a:prstGeom prst="rect">
            <a:avLst/>
          </a:prstGeom>
          <a:noFill/>
        </p:spPr>
        <p:txBody>
          <a:bodyPr wrap="square">
            <a:spAutoFit/>
          </a:bodyPr>
          <a:lstStyle/>
          <a:p>
            <a:pPr algn="r"/>
            <a:r>
              <a:rPr lang="en-US" sz="950" dirty="0"/>
              <a:t>Goodson WH 3rd, et al. Assessing the carcinogenic potential of low-dose exposures to chemical mixtures in the environment: the challenge ahead. Carcinogenesis. 2015. PMID: 26106142.</a:t>
            </a:r>
          </a:p>
        </p:txBody>
      </p:sp>
      <p:pic>
        <p:nvPicPr>
          <p:cNvPr id="9" name="Picture 8" descr="A diagram of a cell&#10;&#10;Description automatically generated">
            <a:extLst>
              <a:ext uri="{FF2B5EF4-FFF2-40B4-BE49-F238E27FC236}">
                <a16:creationId xmlns:a16="http://schemas.microsoft.com/office/drawing/2014/main" id="{27E123BD-5436-4C3C-AF1D-6C543FB2B0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7338" y="1518620"/>
            <a:ext cx="4296983" cy="4140730"/>
          </a:xfrm>
          <a:prstGeom prst="rect">
            <a:avLst/>
          </a:prstGeom>
        </p:spPr>
      </p:pic>
      <p:sp>
        <p:nvSpPr>
          <p:cNvPr id="10" name="TextBox 9">
            <a:extLst>
              <a:ext uri="{FF2B5EF4-FFF2-40B4-BE49-F238E27FC236}">
                <a16:creationId xmlns:a16="http://schemas.microsoft.com/office/drawing/2014/main" id="{924286D9-CB93-41ED-9599-6F8A15656F72}"/>
              </a:ext>
            </a:extLst>
          </p:cNvPr>
          <p:cNvSpPr txBox="1"/>
          <p:nvPr/>
        </p:nvSpPr>
        <p:spPr>
          <a:xfrm>
            <a:off x="8165805" y="3255798"/>
            <a:ext cx="2998064" cy="707886"/>
          </a:xfrm>
          <a:prstGeom prst="rect">
            <a:avLst/>
          </a:prstGeom>
          <a:noFill/>
        </p:spPr>
        <p:txBody>
          <a:bodyPr wrap="square" rtlCol="0">
            <a:spAutoFit/>
          </a:bodyPr>
          <a:lstStyle/>
          <a:p>
            <a:r>
              <a:rPr lang="en-US" sz="2000" dirty="0"/>
              <a:t>Stromal cells, fibroblasts and endothelial cells</a:t>
            </a:r>
          </a:p>
        </p:txBody>
      </p:sp>
      <p:sp>
        <p:nvSpPr>
          <p:cNvPr id="11" name="TextBox 10">
            <a:extLst>
              <a:ext uri="{FF2B5EF4-FFF2-40B4-BE49-F238E27FC236}">
                <a16:creationId xmlns:a16="http://schemas.microsoft.com/office/drawing/2014/main" id="{04AF6C21-6946-47DB-8E97-9F9013A3A8F1}"/>
              </a:ext>
            </a:extLst>
          </p:cNvPr>
          <p:cNvSpPr txBox="1"/>
          <p:nvPr/>
        </p:nvSpPr>
        <p:spPr>
          <a:xfrm>
            <a:off x="8165805" y="4347037"/>
            <a:ext cx="2887744" cy="400110"/>
          </a:xfrm>
          <a:prstGeom prst="rect">
            <a:avLst/>
          </a:prstGeom>
          <a:noFill/>
        </p:spPr>
        <p:txBody>
          <a:bodyPr wrap="square" rtlCol="0">
            <a:spAutoFit/>
          </a:bodyPr>
          <a:lstStyle/>
          <a:p>
            <a:r>
              <a:rPr lang="en-US" sz="2000" dirty="0"/>
              <a:t>Adaptive immune system</a:t>
            </a:r>
          </a:p>
        </p:txBody>
      </p:sp>
      <p:sp>
        <p:nvSpPr>
          <p:cNvPr id="12" name="TextBox 11">
            <a:extLst>
              <a:ext uri="{FF2B5EF4-FFF2-40B4-BE49-F238E27FC236}">
                <a16:creationId xmlns:a16="http://schemas.microsoft.com/office/drawing/2014/main" id="{5D718973-A3BE-457D-9644-55856966926A}"/>
              </a:ext>
            </a:extLst>
          </p:cNvPr>
          <p:cNvSpPr txBox="1"/>
          <p:nvPr/>
        </p:nvSpPr>
        <p:spPr>
          <a:xfrm>
            <a:off x="8165805" y="5167427"/>
            <a:ext cx="2591941" cy="400110"/>
          </a:xfrm>
          <a:prstGeom prst="rect">
            <a:avLst/>
          </a:prstGeom>
          <a:noFill/>
        </p:spPr>
        <p:txBody>
          <a:bodyPr wrap="square" rtlCol="0">
            <a:spAutoFit/>
          </a:bodyPr>
          <a:lstStyle/>
          <a:p>
            <a:r>
              <a:rPr lang="en-US" sz="2000" dirty="0"/>
              <a:t>Secreted molecules</a:t>
            </a:r>
          </a:p>
        </p:txBody>
      </p:sp>
      <p:pic>
        <p:nvPicPr>
          <p:cNvPr id="13" name="Picture 12" descr="A yellow object with a black background&#10;&#10;Description automatically generated">
            <a:extLst>
              <a:ext uri="{FF2B5EF4-FFF2-40B4-BE49-F238E27FC236}">
                <a16:creationId xmlns:a16="http://schemas.microsoft.com/office/drawing/2014/main" id="{D0327BCC-DE26-423E-A8D1-9F1D1041AB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5833" y="3096408"/>
            <a:ext cx="1486189" cy="960307"/>
          </a:xfrm>
          <a:prstGeom prst="rect">
            <a:avLst/>
          </a:prstGeom>
        </p:spPr>
      </p:pic>
      <p:pic>
        <p:nvPicPr>
          <p:cNvPr id="14" name="Picture 13" descr="A close-up of a colorful sphere&#10;&#10;Description automatically generated">
            <a:extLst>
              <a:ext uri="{FF2B5EF4-FFF2-40B4-BE49-F238E27FC236}">
                <a16:creationId xmlns:a16="http://schemas.microsoft.com/office/drawing/2014/main" id="{95796DCC-6E58-4229-B4F0-5DAADA0DF1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0155" y="4035815"/>
            <a:ext cx="1257544" cy="845984"/>
          </a:xfrm>
          <a:prstGeom prst="rect">
            <a:avLst/>
          </a:prstGeom>
        </p:spPr>
      </p:pic>
      <p:pic>
        <p:nvPicPr>
          <p:cNvPr id="15" name="Picture 14" descr="Pink dots on a black background&#10;&#10;Description automatically generated">
            <a:extLst>
              <a:ext uri="{FF2B5EF4-FFF2-40B4-BE49-F238E27FC236}">
                <a16:creationId xmlns:a16="http://schemas.microsoft.com/office/drawing/2014/main" id="{B65C2018-779F-4997-9790-35F18AF1EC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7007" y="5123448"/>
            <a:ext cx="708798" cy="457289"/>
          </a:xfrm>
          <a:prstGeom prst="rect">
            <a:avLst/>
          </a:prstGeom>
        </p:spPr>
      </p:pic>
      <p:pic>
        <p:nvPicPr>
          <p:cNvPr id="16" name="Picture 15" descr="A white bottle with yellow liquid&#10;&#10;Description automatically generated">
            <a:extLst>
              <a:ext uri="{FF2B5EF4-FFF2-40B4-BE49-F238E27FC236}">
                <a16:creationId xmlns:a16="http://schemas.microsoft.com/office/drawing/2014/main" id="{D4B69813-897A-47FE-B041-1DA9BEFB5E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5512" y="1362556"/>
            <a:ext cx="678571" cy="1637422"/>
          </a:xfrm>
          <a:prstGeom prst="rect">
            <a:avLst/>
          </a:prstGeom>
        </p:spPr>
      </p:pic>
      <p:pic>
        <p:nvPicPr>
          <p:cNvPr id="17" name="Picture 16" descr="A cigarette with smoke coming out of it&#10;&#10;Description automatically generated">
            <a:extLst>
              <a:ext uri="{FF2B5EF4-FFF2-40B4-BE49-F238E27FC236}">
                <a16:creationId xmlns:a16="http://schemas.microsoft.com/office/drawing/2014/main" id="{BB5F9030-91AD-4257-9893-6298E571D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3693" y="2118367"/>
            <a:ext cx="1790376" cy="836806"/>
          </a:xfrm>
          <a:prstGeom prst="rect">
            <a:avLst/>
          </a:prstGeom>
        </p:spPr>
      </p:pic>
      <p:sp>
        <p:nvSpPr>
          <p:cNvPr id="18" name="TextBox 17">
            <a:extLst>
              <a:ext uri="{FF2B5EF4-FFF2-40B4-BE49-F238E27FC236}">
                <a16:creationId xmlns:a16="http://schemas.microsoft.com/office/drawing/2014/main" id="{907EC09D-E1BE-4F64-955B-AF6EC4AE5BCD}"/>
              </a:ext>
            </a:extLst>
          </p:cNvPr>
          <p:cNvSpPr txBox="1"/>
          <p:nvPr/>
        </p:nvSpPr>
        <p:spPr>
          <a:xfrm>
            <a:off x="7764417" y="1707645"/>
            <a:ext cx="3689089" cy="830997"/>
          </a:xfrm>
          <a:prstGeom prst="rect">
            <a:avLst/>
          </a:prstGeom>
          <a:noFill/>
        </p:spPr>
        <p:txBody>
          <a:bodyPr wrap="square" rtlCol="0">
            <a:spAutoFit/>
          </a:bodyPr>
          <a:lstStyle/>
          <a:p>
            <a:r>
              <a:rPr lang="en-US" sz="2400" dirty="0"/>
              <a:t>Carcinogens may exert preneoplastic influences on: </a:t>
            </a:r>
          </a:p>
        </p:txBody>
      </p:sp>
    </p:spTree>
    <p:extLst>
      <p:ext uri="{BB962C8B-B14F-4D97-AF65-F5344CB8AC3E}">
        <p14:creationId xmlns:p14="http://schemas.microsoft.com/office/powerpoint/2010/main" val="831727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870978-3DBC-4E8C-B07F-1627E3EAA4F1}"/>
              </a:ext>
            </a:extLst>
          </p:cNvPr>
          <p:cNvSpPr>
            <a:spLocks noGrp="1"/>
          </p:cNvSpPr>
          <p:nvPr>
            <p:ph type="title"/>
          </p:nvPr>
        </p:nvSpPr>
        <p:spPr>
          <a:xfrm>
            <a:off x="841248" y="426720"/>
            <a:ext cx="10506456" cy="1919141"/>
          </a:xfrm>
        </p:spPr>
        <p:txBody>
          <a:bodyPr anchor="b">
            <a:normAutofit/>
          </a:bodyPr>
          <a:lstStyle/>
          <a:p>
            <a:r>
              <a:rPr lang="en-US" sz="6000"/>
              <a:t>Acknowledgement and COI</a:t>
            </a:r>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B5B7CA1-56E9-400D-A065-F3795DC866C1}"/>
              </a:ext>
            </a:extLst>
          </p:cNvPr>
          <p:cNvSpPr>
            <a:spLocks noGrp="1"/>
          </p:cNvSpPr>
          <p:nvPr>
            <p:ph idx="1"/>
          </p:nvPr>
        </p:nvSpPr>
        <p:spPr>
          <a:xfrm>
            <a:off x="841248" y="3337269"/>
            <a:ext cx="10509504" cy="2905686"/>
          </a:xfrm>
        </p:spPr>
        <p:txBody>
          <a:bodyPr>
            <a:normAutofit/>
          </a:bodyPr>
          <a:lstStyle/>
          <a:p>
            <a:pPr marL="0" indent="0" rtl="0">
              <a:spcBef>
                <a:spcPts val="0"/>
              </a:spcBef>
              <a:spcAft>
                <a:spcPts val="600"/>
              </a:spcAft>
              <a:buNone/>
            </a:pPr>
            <a:r>
              <a:rPr lang="en-US" sz="1700" b="0" i="0" u="none" strike="noStrike" dirty="0">
                <a:effectLst/>
                <a:latin typeface="Calibri" panose="020F0502020204030204" pitchFamily="34" charset="0"/>
              </a:rPr>
              <a:t>This presentation was supported by the American Academy of Pediatrics (AAP)</a:t>
            </a:r>
            <a:r>
              <a:rPr lang="en-US" sz="1700" dirty="0"/>
              <a:t> </a:t>
            </a:r>
            <a:r>
              <a:rPr lang="en-US" sz="1700" b="0" i="0" u="none" strike="noStrike" dirty="0">
                <a:effectLst/>
                <a:latin typeface="Calibri" panose="020F0502020204030204" pitchFamily="34" charset="0"/>
              </a:rPr>
              <a:t>and funded (in part) by a cooperative agreement with the Centers for Disease Control and Prevention/Agency for Toxic Substances and Disease Registry (CDC/ATSDR). The U.S. Environmental Protection Agency (EPA) supports the PEHSUs by providing partial funding to CDC/ATSDR through an Inter-Agency Agreement. </a:t>
            </a:r>
            <a:endParaRPr lang="en-US" sz="1700" b="0" dirty="0">
              <a:effectLst/>
            </a:endParaRPr>
          </a:p>
          <a:p>
            <a:pPr marL="0" indent="0" rtl="0">
              <a:spcBef>
                <a:spcPts val="0"/>
              </a:spcBef>
              <a:spcAft>
                <a:spcPts val="600"/>
              </a:spcAft>
              <a:buNone/>
            </a:pPr>
            <a:br>
              <a:rPr lang="en-US" sz="1700" b="0" dirty="0">
                <a:effectLst/>
              </a:rPr>
            </a:br>
            <a:r>
              <a:rPr lang="en-US" sz="1700" b="0" i="0" u="none" strike="noStrike" dirty="0">
                <a:effectLst/>
                <a:latin typeface="Calibri" panose="020F0502020204030204" pitchFamily="34" charset="0"/>
              </a:rPr>
              <a:t>The findings and conclusions in this presentation have not been formally disseminated by CDC/ATSDR or EPA and should not be construed to represent any agency determination or policy. Use of trade names that may be mentioned is for identification only and does not imply endorsement by the CDC/ATSDR or EPA.</a:t>
            </a:r>
            <a:endParaRPr lang="en-US" sz="1700" b="0" dirty="0">
              <a:effectLst/>
            </a:endParaRPr>
          </a:p>
          <a:p>
            <a:pPr marL="0" indent="0" rtl="0">
              <a:spcBef>
                <a:spcPts val="0"/>
              </a:spcBef>
              <a:spcAft>
                <a:spcPts val="600"/>
              </a:spcAft>
              <a:buNone/>
            </a:pPr>
            <a:br>
              <a:rPr lang="en-US" sz="1700" b="0" dirty="0">
                <a:effectLst/>
              </a:rPr>
            </a:br>
            <a:r>
              <a:rPr lang="en-US" sz="1700" b="0" i="0" u="none" strike="noStrike" dirty="0">
                <a:effectLst/>
                <a:latin typeface="Calibri" panose="020F0502020204030204" pitchFamily="34" charset="0"/>
              </a:rPr>
              <a:t>I HAVE NO CONFLICTS OF INTEREST TO DECLARE.</a:t>
            </a:r>
            <a:br>
              <a:rPr lang="en-US" sz="1700" dirty="0"/>
            </a:br>
            <a:endParaRPr lang="en-US" sz="1700" dirty="0"/>
          </a:p>
        </p:txBody>
      </p:sp>
    </p:spTree>
    <p:extLst>
      <p:ext uri="{BB962C8B-B14F-4D97-AF65-F5344CB8AC3E}">
        <p14:creationId xmlns:p14="http://schemas.microsoft.com/office/powerpoint/2010/main" val="4038199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1">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3">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F49E73-7EC6-4B52-87E4-00E56F28D2BF}"/>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Genetics and Childhood ALL</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9A62DDF7-271D-466A-83F7-EFF8B31FA723}"/>
              </a:ext>
            </a:extLst>
          </p:cNvPr>
          <p:cNvPicPr>
            <a:picLocks noChangeAspect="1"/>
          </p:cNvPicPr>
          <p:nvPr/>
        </p:nvPicPr>
        <p:blipFill>
          <a:blip r:embed="rId3"/>
          <a:stretch>
            <a:fillRect/>
          </a:stretch>
        </p:blipFill>
        <p:spPr>
          <a:xfrm>
            <a:off x="5585877" y="1361440"/>
            <a:ext cx="6127336" cy="4378960"/>
          </a:xfrm>
          <a:prstGeom prst="rect">
            <a:avLst/>
          </a:prstGeom>
        </p:spPr>
      </p:pic>
      <p:sp>
        <p:nvSpPr>
          <p:cNvPr id="12" name="TextBox 11">
            <a:extLst>
              <a:ext uri="{FF2B5EF4-FFF2-40B4-BE49-F238E27FC236}">
                <a16:creationId xmlns:a16="http://schemas.microsoft.com/office/drawing/2014/main" id="{7500B3F1-181E-4D9A-B907-387859C39404}"/>
              </a:ext>
            </a:extLst>
          </p:cNvPr>
          <p:cNvSpPr txBox="1"/>
          <p:nvPr/>
        </p:nvSpPr>
        <p:spPr>
          <a:xfrm>
            <a:off x="4495028" y="6523618"/>
            <a:ext cx="7542299" cy="246221"/>
          </a:xfrm>
          <a:prstGeom prst="rect">
            <a:avLst/>
          </a:prstGeom>
          <a:noFill/>
        </p:spPr>
        <p:txBody>
          <a:bodyPr wrap="square">
            <a:spAutoFit/>
          </a:bodyPr>
          <a:lstStyle/>
          <a:p>
            <a:r>
              <a:rPr lang="en-US" sz="1000" b="0" i="0" dirty="0">
                <a:solidFill>
                  <a:srgbClr val="212121"/>
                </a:solidFill>
                <a:effectLst/>
              </a:rPr>
              <a:t>Wiemels J. Perspectives on the causes of childhood leukemia. Chem Biol Interact. 2012 Apr 5;196(3):59-67. </a:t>
            </a:r>
            <a:r>
              <a:rPr lang="en-US" sz="1000" b="0" i="0" dirty="0" err="1">
                <a:solidFill>
                  <a:srgbClr val="212121"/>
                </a:solidFill>
                <a:effectLst/>
              </a:rPr>
              <a:t>Epub</a:t>
            </a:r>
            <a:r>
              <a:rPr lang="en-US" sz="1000" b="0" i="0" dirty="0">
                <a:solidFill>
                  <a:srgbClr val="212121"/>
                </a:solidFill>
                <a:effectLst/>
              </a:rPr>
              <a:t> 2012 Feb 2. PMID: 22326931.</a:t>
            </a:r>
            <a:endParaRPr lang="en-US" sz="1000" dirty="0"/>
          </a:p>
        </p:txBody>
      </p:sp>
    </p:spTree>
    <p:extLst>
      <p:ext uri="{BB962C8B-B14F-4D97-AF65-F5344CB8AC3E}">
        <p14:creationId xmlns:p14="http://schemas.microsoft.com/office/powerpoint/2010/main" val="3841252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2DF3F-946A-4FF4-A113-262AFD2A6B4D}"/>
              </a:ext>
            </a:extLst>
          </p:cNvPr>
          <p:cNvSpPr>
            <a:spLocks noGrp="1"/>
          </p:cNvSpPr>
          <p:nvPr>
            <p:ph type="title"/>
          </p:nvPr>
        </p:nvSpPr>
        <p:spPr>
          <a:xfrm>
            <a:off x="841248" y="502920"/>
            <a:ext cx="10509504" cy="1975104"/>
          </a:xfrm>
        </p:spPr>
        <p:txBody>
          <a:bodyPr anchor="b">
            <a:normAutofit/>
          </a:bodyPr>
          <a:lstStyle/>
          <a:p>
            <a:r>
              <a:rPr lang="en-US" sz="5400"/>
              <a:t>Environmental Risk Factors:</a:t>
            </a:r>
            <a:br>
              <a:rPr lang="en-US" sz="5400"/>
            </a:br>
            <a:r>
              <a:rPr lang="en-US" sz="5400" i="1"/>
              <a:t>Childhood Cancer Generation</a:t>
            </a:r>
          </a:p>
        </p:txBody>
      </p:sp>
      <p:sp>
        <p:nvSpPr>
          <p:cNvPr id="17"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4F4984F-2FB8-4AB0-9088-CC1EE9FF567A}"/>
              </a:ext>
            </a:extLst>
          </p:cNvPr>
          <p:cNvSpPr>
            <a:spLocks noGrp="1"/>
          </p:cNvSpPr>
          <p:nvPr>
            <p:ph idx="1"/>
          </p:nvPr>
        </p:nvSpPr>
        <p:spPr>
          <a:xfrm>
            <a:off x="841248" y="3328416"/>
            <a:ext cx="10509504" cy="2715768"/>
          </a:xfrm>
        </p:spPr>
        <p:txBody>
          <a:bodyPr>
            <a:normAutofit fontScale="92500" lnSpcReduction="10000"/>
          </a:bodyPr>
          <a:lstStyle/>
          <a:p>
            <a:pPr marL="406400" rtl="0" fontAlgn="base">
              <a:spcBef>
                <a:spcPts val="0"/>
              </a:spcBef>
              <a:spcAft>
                <a:spcPts val="0"/>
              </a:spcAft>
              <a:buFont typeface="Arial" panose="020B0604020202020204" pitchFamily="34" charset="0"/>
              <a:buChar char="•"/>
            </a:pPr>
            <a:r>
              <a:rPr lang="en-US" sz="2200" b="0" i="0" u="none" strike="noStrike" dirty="0">
                <a:effectLst/>
                <a:latin typeface="Calibri" panose="020F0502020204030204" pitchFamily="34" charset="0"/>
              </a:rPr>
              <a:t>Immune regulation and infection</a:t>
            </a:r>
          </a:p>
          <a:p>
            <a:pPr marL="406400" rtl="0" fontAlgn="base">
              <a:spcBef>
                <a:spcPts val="0"/>
              </a:spcBef>
              <a:spcAft>
                <a:spcPts val="0"/>
              </a:spcAft>
              <a:buFont typeface="Arial" panose="020B0604020202020204" pitchFamily="34" charset="0"/>
              <a:buChar char="•"/>
            </a:pPr>
            <a:r>
              <a:rPr lang="en-US" sz="2200" b="0" i="0" u="none" strike="noStrike" dirty="0">
                <a:effectLst/>
                <a:latin typeface="Calibri" panose="020F0502020204030204" pitchFamily="34" charset="0"/>
              </a:rPr>
              <a:t>Diet – mother and child</a:t>
            </a:r>
            <a:endParaRPr lang="en-US" sz="2200" b="0" i="0" u="none" strike="noStrike" dirty="0">
              <a:effectLst/>
              <a:latin typeface="Courier New" panose="02070309020205020404" pitchFamily="49" charset="0"/>
            </a:endParaRPr>
          </a:p>
          <a:p>
            <a:pPr marL="177800" indent="0" rtl="0" fontAlgn="base">
              <a:spcBef>
                <a:spcPts val="0"/>
              </a:spcBef>
              <a:spcAft>
                <a:spcPts val="0"/>
              </a:spcAft>
              <a:buNone/>
            </a:pPr>
            <a:endParaRPr lang="en-US" sz="2200" b="0" i="0" u="none" strike="noStrike" dirty="0">
              <a:effectLst/>
              <a:latin typeface="Calibri" panose="020F0502020204030204" pitchFamily="34" charset="0"/>
            </a:endParaRPr>
          </a:p>
          <a:p>
            <a:pPr marL="177800" indent="0" rtl="0" fontAlgn="base">
              <a:spcBef>
                <a:spcPts val="0"/>
              </a:spcBef>
              <a:spcAft>
                <a:spcPts val="0"/>
              </a:spcAft>
              <a:buNone/>
            </a:pPr>
            <a:endParaRPr lang="en-US" sz="2200" b="0" i="0" u="none" strike="noStrike" dirty="0">
              <a:effectLst/>
              <a:latin typeface="Calibri" panose="020F0502020204030204" pitchFamily="34" charset="0"/>
            </a:endParaRPr>
          </a:p>
          <a:p>
            <a:pPr marL="406400" rtl="0" fontAlgn="base">
              <a:spcBef>
                <a:spcPts val="0"/>
              </a:spcBef>
              <a:spcAft>
                <a:spcPts val="0"/>
              </a:spcAft>
              <a:buFont typeface="Arial" panose="020B0604020202020204" pitchFamily="34" charset="0"/>
              <a:buChar char="•"/>
            </a:pPr>
            <a:r>
              <a:rPr lang="en-US" sz="2200" b="0" i="0" u="none" strike="noStrike" dirty="0">
                <a:effectLst/>
                <a:latin typeface="Calibri" panose="020F0502020204030204" pitchFamily="34" charset="0"/>
              </a:rPr>
              <a:t>Environmental exposures:</a:t>
            </a:r>
            <a:endParaRPr lang="en-US" sz="2200" b="0" i="0" u="none" strike="noStrike" dirty="0">
              <a:effectLst/>
              <a:latin typeface="Noto Sans Symbols"/>
            </a:endParaRPr>
          </a:p>
          <a:p>
            <a:pPr marL="742950" lvl="1" indent="-285750" fontAlgn="base">
              <a:spcBef>
                <a:spcPts val="0"/>
              </a:spcBef>
            </a:pPr>
            <a:r>
              <a:rPr lang="en-US" sz="2200" b="0" i="0" u="none" strike="noStrike" dirty="0">
                <a:effectLst/>
                <a:latin typeface="Calibri" panose="020F0502020204030204" pitchFamily="34" charset="0"/>
              </a:rPr>
              <a:t>VOCs: benzene, paints, and solvents</a:t>
            </a:r>
          </a:p>
          <a:p>
            <a:pPr marL="742950" lvl="1" indent="-285750" rtl="0" fontAlgn="base">
              <a:spcBef>
                <a:spcPts val="0"/>
              </a:spcBef>
              <a:spcAft>
                <a:spcPts val="0"/>
              </a:spcAft>
              <a:buFont typeface="Arial" panose="020B0604020202020204" pitchFamily="34" charset="0"/>
              <a:buChar char="•"/>
            </a:pPr>
            <a:r>
              <a:rPr lang="en-US" sz="2200" b="0" i="0" u="none" strike="noStrike" dirty="0">
                <a:effectLst/>
                <a:latin typeface="Calibri" panose="020F0502020204030204" pitchFamily="34" charset="0"/>
              </a:rPr>
              <a:t>Tobacco smoke</a:t>
            </a:r>
            <a:endParaRPr lang="en-US" sz="2200" b="0" i="0" u="none" strike="noStrike" dirty="0">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2200" b="0" i="0" u="none" strike="noStrike" dirty="0">
                <a:effectLst/>
                <a:latin typeface="Calibri" panose="020F0502020204030204" pitchFamily="34" charset="0"/>
              </a:rPr>
              <a:t>Air pollution</a:t>
            </a:r>
            <a:endParaRPr lang="en-US" sz="2200" b="0" i="0" u="none" strike="noStrike" dirty="0">
              <a:effectLst/>
              <a:latin typeface="Noto Sans Symbols"/>
            </a:endParaRPr>
          </a:p>
          <a:p>
            <a:pPr marL="742950" lvl="1" indent="-285750" rtl="0" fontAlgn="base">
              <a:spcBef>
                <a:spcPts val="0"/>
              </a:spcBef>
              <a:spcAft>
                <a:spcPts val="0"/>
              </a:spcAft>
              <a:buFont typeface="Arial" panose="020B0604020202020204" pitchFamily="34" charset="0"/>
              <a:buChar char="•"/>
            </a:pPr>
            <a:r>
              <a:rPr lang="en-US" sz="2200" b="0" i="0" u="none" strike="noStrike" dirty="0">
                <a:effectLst/>
                <a:latin typeface="Calibri" panose="020F0502020204030204" pitchFamily="34" charset="0"/>
              </a:rPr>
              <a:t>Pesticides</a:t>
            </a:r>
          </a:p>
          <a:p>
            <a:pPr marL="742950" lvl="1" indent="-285750" rtl="0" fontAlgn="base">
              <a:spcBef>
                <a:spcPts val="0"/>
              </a:spcBef>
              <a:spcAft>
                <a:spcPts val="0"/>
              </a:spcAft>
              <a:buFont typeface="Arial" panose="020B0604020202020204" pitchFamily="34" charset="0"/>
              <a:buChar char="•"/>
            </a:pPr>
            <a:r>
              <a:rPr lang="en-US" sz="2200" dirty="0">
                <a:latin typeface="Calibri" panose="020F0502020204030204" pitchFamily="34" charset="0"/>
              </a:rPr>
              <a:t>Plastics/Cosmetics - </a:t>
            </a:r>
            <a:r>
              <a:rPr lang="en-US" sz="2200" dirty="0" err="1">
                <a:latin typeface="Calibri" panose="020F0502020204030204" pitchFamily="34" charset="0"/>
              </a:rPr>
              <a:t>Pthalates</a:t>
            </a:r>
            <a:endParaRPr lang="en-US" sz="2200" b="0" i="0" u="none" strike="noStrike" dirty="0">
              <a:effectLst/>
              <a:latin typeface="Noto Sans Symbols"/>
            </a:endParaRPr>
          </a:p>
          <a:p>
            <a:endParaRPr lang="en-US" sz="2200" dirty="0"/>
          </a:p>
        </p:txBody>
      </p:sp>
      <p:pic>
        <p:nvPicPr>
          <p:cNvPr id="7" name="Picture 2" descr="Smiley Face Stock Photo - Download Image Now - Anthropomorphic Smiley Face,  Adhesive Note, Smiling - iStock">
            <a:extLst>
              <a:ext uri="{FF2B5EF4-FFF2-40B4-BE49-F238E27FC236}">
                <a16:creationId xmlns:a16="http://schemas.microsoft.com/office/drawing/2014/main" id="{C7EF6E0B-0611-4510-984F-BC41D54E68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2873" y="2980944"/>
            <a:ext cx="1143206" cy="10965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Stop and think stock photo">
            <a:extLst>
              <a:ext uri="{FF2B5EF4-FFF2-40B4-BE49-F238E27FC236}">
                <a16:creationId xmlns:a16="http://schemas.microsoft.com/office/drawing/2014/main" id="{D7CC962D-601D-4E3E-92E4-C80CB80B06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4476" y="4493502"/>
            <a:ext cx="1462648" cy="1462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82043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B277-D9C0-4338-BC08-69E54E1EF9B5}"/>
              </a:ext>
            </a:extLst>
          </p:cNvPr>
          <p:cNvSpPr>
            <a:spLocks noGrp="1"/>
          </p:cNvSpPr>
          <p:nvPr>
            <p:ph type="title"/>
          </p:nvPr>
        </p:nvSpPr>
        <p:spPr/>
        <p:txBody>
          <a:bodyPr/>
          <a:lstStyle/>
          <a:p>
            <a:r>
              <a:rPr lang="en-US"/>
              <a:t>Immune Regulation and Infection</a:t>
            </a:r>
          </a:p>
        </p:txBody>
      </p:sp>
      <p:sp>
        <p:nvSpPr>
          <p:cNvPr id="3" name="Content Placeholder 2">
            <a:extLst>
              <a:ext uri="{FF2B5EF4-FFF2-40B4-BE49-F238E27FC236}">
                <a16:creationId xmlns:a16="http://schemas.microsoft.com/office/drawing/2014/main" id="{0EC1C277-9FCD-4790-8565-9968C7602F05}"/>
              </a:ext>
            </a:extLst>
          </p:cNvPr>
          <p:cNvSpPr>
            <a:spLocks noGrp="1"/>
          </p:cNvSpPr>
          <p:nvPr>
            <p:ph idx="1"/>
          </p:nvPr>
        </p:nvSpPr>
        <p:spPr>
          <a:xfrm>
            <a:off x="838200" y="1637333"/>
            <a:ext cx="10411326" cy="4351338"/>
          </a:xfrm>
        </p:spPr>
        <p:txBody>
          <a:bodyPr>
            <a:normAutofit/>
          </a:bodyPr>
          <a:lstStyle/>
          <a:p>
            <a:pPr marL="0" indent="0">
              <a:buNone/>
            </a:pPr>
            <a:r>
              <a:rPr lang="en-US" b="1" dirty="0">
                <a:solidFill>
                  <a:schemeClr val="accent1"/>
                </a:solidFill>
              </a:rPr>
              <a:t>BIRTH ORDER</a:t>
            </a:r>
          </a:p>
          <a:p>
            <a:pPr lvl="1"/>
            <a:r>
              <a:rPr lang="en-US" dirty="0"/>
              <a:t>C-section (CS), mode of delivery, and birth order are predictive of ALL risk </a:t>
            </a:r>
            <a:r>
              <a:rPr lang="en-US" sz="1500" dirty="0"/>
              <a:t>(Pombo-de-Oliveira ME, et al)</a:t>
            </a:r>
          </a:p>
          <a:p>
            <a:pPr lvl="2"/>
            <a:r>
              <a:rPr lang="en-US" dirty="0"/>
              <a:t>Vaginal, non-first (reference)</a:t>
            </a:r>
          </a:p>
          <a:p>
            <a:pPr lvl="2"/>
            <a:r>
              <a:rPr lang="en-US" dirty="0"/>
              <a:t>Vaginal, first:	 OR 1.21 (95% CI: 0.61 – 2.41) </a:t>
            </a:r>
          </a:p>
          <a:p>
            <a:pPr lvl="2"/>
            <a:r>
              <a:rPr lang="en-US" dirty="0"/>
              <a:t>CS, non-first:	 OR 1.74 (95% CI: 0.86 – 3.53)</a:t>
            </a:r>
          </a:p>
          <a:p>
            <a:pPr lvl="2"/>
            <a:r>
              <a:rPr lang="en-US" dirty="0"/>
              <a:t>CS, first:	 OR 2.41 (95% CI: 1.20 – 4.84)</a:t>
            </a:r>
          </a:p>
          <a:p>
            <a:pPr lvl="2"/>
            <a:r>
              <a:rPr lang="en-US" dirty="0"/>
              <a:t>CS, non-BF: 	 OR 2.37 (95% CI: 1.18 – 4.76)</a:t>
            </a:r>
          </a:p>
          <a:p>
            <a:pPr marL="0" indent="0">
              <a:buNone/>
            </a:pPr>
            <a:r>
              <a:rPr lang="en-US" b="1" dirty="0">
                <a:solidFill>
                  <a:schemeClr val="accent1"/>
                </a:solidFill>
              </a:rPr>
              <a:t>INFECTION AND DAYCARE EXPOSURE</a:t>
            </a:r>
          </a:p>
          <a:p>
            <a:pPr lvl="1"/>
            <a:r>
              <a:rPr lang="en-US" dirty="0"/>
              <a:t>Meta-analysis of 15 studies examining early exposure to large daycare setting reduces risk over 20% </a:t>
            </a:r>
            <a:r>
              <a:rPr lang="en-US" sz="1500" dirty="0"/>
              <a:t>(</a:t>
            </a:r>
            <a:r>
              <a:rPr lang="en-US" sz="1500" dirty="0" err="1"/>
              <a:t>Urayama</a:t>
            </a:r>
            <a:r>
              <a:rPr lang="en-US" sz="1500" dirty="0"/>
              <a:t> KY, et al)</a:t>
            </a:r>
          </a:p>
          <a:p>
            <a:pPr lvl="1"/>
            <a:endParaRPr lang="en-US" dirty="0"/>
          </a:p>
        </p:txBody>
      </p:sp>
      <p:sp>
        <p:nvSpPr>
          <p:cNvPr id="5" name="TextBox 4">
            <a:extLst>
              <a:ext uri="{FF2B5EF4-FFF2-40B4-BE49-F238E27FC236}">
                <a16:creationId xmlns:a16="http://schemas.microsoft.com/office/drawing/2014/main" id="{8FE12D0E-3917-4357-9EB3-FAF9DE9E07D6}"/>
              </a:ext>
            </a:extLst>
          </p:cNvPr>
          <p:cNvSpPr txBox="1"/>
          <p:nvPr/>
        </p:nvSpPr>
        <p:spPr>
          <a:xfrm>
            <a:off x="922672" y="6146627"/>
            <a:ext cx="11090107" cy="238527"/>
          </a:xfrm>
          <a:prstGeom prst="rect">
            <a:avLst/>
          </a:prstGeom>
          <a:noFill/>
        </p:spPr>
        <p:txBody>
          <a:bodyPr wrap="square">
            <a:spAutoFit/>
          </a:bodyPr>
          <a:lstStyle/>
          <a:p>
            <a:pPr algn="r"/>
            <a:r>
              <a:rPr lang="en-US" sz="950" b="0" i="0" dirty="0">
                <a:solidFill>
                  <a:srgbClr val="212121"/>
                </a:solidFill>
                <a:effectLst/>
              </a:rPr>
              <a:t>Pombo-de-Oliveira MS, et al. The Interplay of Cesarean-Section Delivery and First-Birth Order as Risk Factors in Acute Lymphoblastic Leukemia. Cancer Epidemiol Biomarkers Prev. 2023. PMID: 36525650.</a:t>
            </a:r>
            <a:endParaRPr lang="en-US" sz="950" dirty="0"/>
          </a:p>
        </p:txBody>
      </p:sp>
      <p:sp>
        <p:nvSpPr>
          <p:cNvPr id="7" name="TextBox 6">
            <a:extLst>
              <a:ext uri="{FF2B5EF4-FFF2-40B4-BE49-F238E27FC236}">
                <a16:creationId xmlns:a16="http://schemas.microsoft.com/office/drawing/2014/main" id="{92EB93F3-09EC-4D41-BD34-9B2BEB7AE9D0}"/>
              </a:ext>
            </a:extLst>
          </p:cNvPr>
          <p:cNvSpPr txBox="1"/>
          <p:nvPr/>
        </p:nvSpPr>
        <p:spPr>
          <a:xfrm>
            <a:off x="1874170" y="6377459"/>
            <a:ext cx="10138609" cy="238527"/>
          </a:xfrm>
          <a:prstGeom prst="rect">
            <a:avLst/>
          </a:prstGeom>
          <a:noFill/>
        </p:spPr>
        <p:txBody>
          <a:bodyPr wrap="square">
            <a:spAutoFit/>
          </a:bodyPr>
          <a:lstStyle/>
          <a:p>
            <a:pPr algn="r"/>
            <a:r>
              <a:rPr lang="en-US" sz="950" b="0" i="0" dirty="0" err="1">
                <a:solidFill>
                  <a:srgbClr val="212121"/>
                </a:solidFill>
                <a:effectLst/>
              </a:rPr>
              <a:t>Urayama</a:t>
            </a:r>
            <a:r>
              <a:rPr lang="en-US" sz="950" b="0" i="0" dirty="0">
                <a:solidFill>
                  <a:srgbClr val="212121"/>
                </a:solidFill>
                <a:effectLst/>
              </a:rPr>
              <a:t> KY, et al. A meta-analysis of the association between day-care attendance and childhood acute lymphoblastic </a:t>
            </a:r>
            <a:r>
              <a:rPr lang="en-US" sz="950" b="0" i="0" dirty="0" err="1">
                <a:solidFill>
                  <a:srgbClr val="212121"/>
                </a:solidFill>
                <a:effectLst/>
              </a:rPr>
              <a:t>leukaemia</a:t>
            </a:r>
            <a:r>
              <a:rPr lang="en-US" sz="950" b="0" i="0" dirty="0">
                <a:solidFill>
                  <a:srgbClr val="212121"/>
                </a:solidFill>
                <a:effectLst/>
              </a:rPr>
              <a:t>. Int J Epidemiol. 2010. PMID: 20110276</a:t>
            </a:r>
            <a:r>
              <a:rPr lang="en-US" sz="950" dirty="0">
                <a:solidFill>
                  <a:srgbClr val="212121"/>
                </a:solidFill>
              </a:rPr>
              <a:t>.</a:t>
            </a:r>
            <a:endParaRPr lang="en-US" sz="950" dirty="0"/>
          </a:p>
        </p:txBody>
      </p:sp>
      <p:pic>
        <p:nvPicPr>
          <p:cNvPr id="6" name="Picture 2" descr="Smiley Face Stock Photo - Download Image Now - Anthropomorphic Smiley Face,  Adhesive Note, Smiling - iStock">
            <a:extLst>
              <a:ext uri="{FF2B5EF4-FFF2-40B4-BE49-F238E27FC236}">
                <a16:creationId xmlns:a16="http://schemas.microsoft.com/office/drawing/2014/main" id="{A811D36B-AF70-4D29-8353-6F0C9119A3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9738" y="167518"/>
            <a:ext cx="1794062" cy="17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588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B277-D9C0-4338-BC08-69E54E1EF9B5}"/>
              </a:ext>
            </a:extLst>
          </p:cNvPr>
          <p:cNvSpPr>
            <a:spLocks noGrp="1"/>
          </p:cNvSpPr>
          <p:nvPr>
            <p:ph type="title"/>
          </p:nvPr>
        </p:nvSpPr>
        <p:spPr/>
        <p:txBody>
          <a:bodyPr/>
          <a:lstStyle/>
          <a:p>
            <a:r>
              <a:rPr lang="en-US"/>
              <a:t>Immune Regulation and Infection</a:t>
            </a:r>
          </a:p>
        </p:txBody>
      </p:sp>
      <p:sp>
        <p:nvSpPr>
          <p:cNvPr id="3" name="Content Placeholder 2">
            <a:extLst>
              <a:ext uri="{FF2B5EF4-FFF2-40B4-BE49-F238E27FC236}">
                <a16:creationId xmlns:a16="http://schemas.microsoft.com/office/drawing/2014/main" id="{0EC1C277-9FCD-4790-8565-9968C7602F05}"/>
              </a:ext>
            </a:extLst>
          </p:cNvPr>
          <p:cNvSpPr>
            <a:spLocks noGrp="1"/>
          </p:cNvSpPr>
          <p:nvPr>
            <p:ph idx="1"/>
          </p:nvPr>
        </p:nvSpPr>
        <p:spPr>
          <a:xfrm>
            <a:off x="838200" y="1637333"/>
            <a:ext cx="10411326" cy="4532200"/>
          </a:xfrm>
        </p:spPr>
        <p:txBody>
          <a:bodyPr>
            <a:normAutofit/>
          </a:bodyPr>
          <a:lstStyle/>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endParaRPr lang="en-US" sz="1500" dirty="0"/>
          </a:p>
          <a:p>
            <a:r>
              <a:rPr lang="en-US" b="1" dirty="0"/>
              <a:t>More severe infection </a:t>
            </a:r>
          </a:p>
          <a:p>
            <a:pPr lvl="1"/>
            <a:r>
              <a:rPr lang="en-US" dirty="0"/>
              <a:t>An increased risk for ALL development was seen in children with confirmed infectious diagnosis in the first year of life </a:t>
            </a:r>
            <a:r>
              <a:rPr lang="en-US" sz="1500" dirty="0"/>
              <a:t>(Crouch S, et al)(Chang JS, et al)</a:t>
            </a:r>
          </a:p>
          <a:p>
            <a:pPr lvl="1"/>
            <a:endParaRPr lang="en-US" dirty="0"/>
          </a:p>
        </p:txBody>
      </p:sp>
      <p:sp>
        <p:nvSpPr>
          <p:cNvPr id="11" name="TextBox 10">
            <a:extLst>
              <a:ext uri="{FF2B5EF4-FFF2-40B4-BE49-F238E27FC236}">
                <a16:creationId xmlns:a16="http://schemas.microsoft.com/office/drawing/2014/main" id="{4C3DE9F2-6FAF-4E68-B172-7574858D12B2}"/>
              </a:ext>
            </a:extLst>
          </p:cNvPr>
          <p:cNvSpPr txBox="1"/>
          <p:nvPr/>
        </p:nvSpPr>
        <p:spPr>
          <a:xfrm>
            <a:off x="1082847" y="6287583"/>
            <a:ext cx="10840452" cy="23852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0" i="0" dirty="0">
                <a:solidFill>
                  <a:srgbClr val="212121"/>
                </a:solidFill>
                <a:effectLst/>
              </a:rPr>
              <a:t>Crouch S, et al. Infectious illness in children subsequently diagnosed with acute lymphoblastic leukemia: modeling the trends from birth to diagnosis. Am J Epidemiol. 2012. PMID: 22899827.</a:t>
            </a:r>
            <a:endParaRPr lang="en-US" sz="950" dirty="0"/>
          </a:p>
        </p:txBody>
      </p:sp>
      <p:sp>
        <p:nvSpPr>
          <p:cNvPr id="13" name="TextBox 12">
            <a:extLst>
              <a:ext uri="{FF2B5EF4-FFF2-40B4-BE49-F238E27FC236}">
                <a16:creationId xmlns:a16="http://schemas.microsoft.com/office/drawing/2014/main" id="{48C4FEED-A484-4867-9C41-FD0FA02769D1}"/>
              </a:ext>
            </a:extLst>
          </p:cNvPr>
          <p:cNvSpPr txBox="1"/>
          <p:nvPr/>
        </p:nvSpPr>
        <p:spPr>
          <a:xfrm>
            <a:off x="2542680" y="6518415"/>
            <a:ext cx="9380619" cy="23852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0" i="0" dirty="0">
                <a:solidFill>
                  <a:srgbClr val="212121"/>
                </a:solidFill>
                <a:effectLst/>
              </a:rPr>
              <a:t>Chang JS, et al. Medically diagnosed infections and risk of childhood </a:t>
            </a:r>
            <a:r>
              <a:rPr lang="en-US" sz="950" b="0" i="0" dirty="0" err="1">
                <a:solidFill>
                  <a:srgbClr val="212121"/>
                </a:solidFill>
                <a:effectLst/>
              </a:rPr>
              <a:t>leukaemia</a:t>
            </a:r>
            <a:r>
              <a:rPr lang="en-US" sz="950" b="0" i="0" dirty="0">
                <a:solidFill>
                  <a:srgbClr val="212121"/>
                </a:solidFill>
                <a:effectLst/>
              </a:rPr>
              <a:t>: a population-based case-control study. Int J Epidemiol. 2012. PMID: 22836110.</a:t>
            </a:r>
            <a:endParaRPr lang="en-US" sz="950" dirty="0">
              <a:effectLst/>
              <a:ea typeface="Calibri" panose="020F0502020204030204" pitchFamily="34" charset="0"/>
              <a:cs typeface="Times New Roman" panose="02020603050405020304" pitchFamily="18" charset="0"/>
            </a:endParaRPr>
          </a:p>
        </p:txBody>
      </p:sp>
      <p:pic>
        <p:nvPicPr>
          <p:cNvPr id="15" name="Picture 14">
            <a:extLst>
              <a:ext uri="{FF2B5EF4-FFF2-40B4-BE49-F238E27FC236}">
                <a16:creationId xmlns:a16="http://schemas.microsoft.com/office/drawing/2014/main" id="{A4BA851F-1C1B-4272-9DEF-7ACFCA14E2F3}"/>
              </a:ext>
            </a:extLst>
          </p:cNvPr>
          <p:cNvPicPr>
            <a:picLocks noChangeAspect="1"/>
          </p:cNvPicPr>
          <p:nvPr/>
        </p:nvPicPr>
        <p:blipFill>
          <a:blip r:embed="rId3"/>
          <a:stretch>
            <a:fillRect/>
          </a:stretch>
        </p:blipFill>
        <p:spPr>
          <a:xfrm>
            <a:off x="489284" y="2457128"/>
            <a:ext cx="2244345" cy="1011536"/>
          </a:xfrm>
          <a:prstGeom prst="rect">
            <a:avLst/>
          </a:prstGeom>
        </p:spPr>
      </p:pic>
      <p:pic>
        <p:nvPicPr>
          <p:cNvPr id="9" name="Picture 8">
            <a:extLst>
              <a:ext uri="{FF2B5EF4-FFF2-40B4-BE49-F238E27FC236}">
                <a16:creationId xmlns:a16="http://schemas.microsoft.com/office/drawing/2014/main" id="{CD757538-6058-4F3F-94DF-10A47DA3B641}"/>
              </a:ext>
            </a:extLst>
          </p:cNvPr>
          <p:cNvPicPr>
            <a:picLocks noChangeAspect="1"/>
          </p:cNvPicPr>
          <p:nvPr/>
        </p:nvPicPr>
        <p:blipFill>
          <a:blip r:embed="rId4"/>
          <a:stretch>
            <a:fillRect/>
          </a:stretch>
        </p:blipFill>
        <p:spPr>
          <a:xfrm>
            <a:off x="2987410" y="1462892"/>
            <a:ext cx="7416328" cy="3224791"/>
          </a:xfrm>
          <a:prstGeom prst="rect">
            <a:avLst/>
          </a:prstGeom>
        </p:spPr>
      </p:pic>
    </p:spTree>
    <p:extLst>
      <p:ext uri="{BB962C8B-B14F-4D97-AF65-F5344CB8AC3E}">
        <p14:creationId xmlns:p14="http://schemas.microsoft.com/office/powerpoint/2010/main" val="201933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7D03296-BABA-47AD-A5D5-ED1567270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2591E7-A6F2-4872-9130-316B5D1D8195}"/>
              </a:ext>
            </a:extLst>
          </p:cNvPr>
          <p:cNvSpPr>
            <a:spLocks noGrp="1"/>
          </p:cNvSpPr>
          <p:nvPr>
            <p:ph type="title"/>
          </p:nvPr>
        </p:nvSpPr>
        <p:spPr>
          <a:xfrm>
            <a:off x="838200" y="226061"/>
            <a:ext cx="10515600" cy="1092050"/>
          </a:xfrm>
        </p:spPr>
        <p:txBody>
          <a:bodyPr vert="horz" lIns="91440" tIns="45720" rIns="91440" bIns="45720" rtlCol="0" anchor="b">
            <a:normAutofit/>
          </a:bodyPr>
          <a:lstStyle/>
          <a:p>
            <a:pPr algn="ctr"/>
            <a:r>
              <a:rPr lang="en-US" sz="3600" dirty="0"/>
              <a:t>Perinatal Immune Development and Future Risk of Childhood Leukemia</a:t>
            </a:r>
          </a:p>
        </p:txBody>
      </p:sp>
      <p:sp useBgFill="1">
        <p:nvSpPr>
          <p:cNvPr id="14" name="Rectangle 13">
            <a:extLst>
              <a:ext uri="{FF2B5EF4-FFF2-40B4-BE49-F238E27FC236}">
                <a16:creationId xmlns:a16="http://schemas.microsoft.com/office/drawing/2014/main" id="{284A8429-F65A-490D-96E4-1158D3E8A0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396083"/>
            <a:ext cx="10515599" cy="822960"/>
          </a:xfrm>
          <a:prstGeom prst="rect">
            <a:avLst/>
          </a:prstGeom>
          <a:ln w="12700">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F022291-A82B-4D23-A1E0-5F9BD68466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41136" y="1859832"/>
            <a:ext cx="109728"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TextBox 16">
            <a:extLst>
              <a:ext uri="{FF2B5EF4-FFF2-40B4-BE49-F238E27FC236}">
                <a16:creationId xmlns:a16="http://schemas.microsoft.com/office/drawing/2014/main" id="{82518324-AB41-428B-AEBC-BB24079CAB73}"/>
              </a:ext>
            </a:extLst>
          </p:cNvPr>
          <p:cNvSpPr txBox="1"/>
          <p:nvPr/>
        </p:nvSpPr>
        <p:spPr>
          <a:xfrm>
            <a:off x="838199" y="2359915"/>
            <a:ext cx="10691446" cy="369332"/>
          </a:xfrm>
          <a:prstGeom prst="rect">
            <a:avLst/>
          </a:prstGeom>
          <a:noFill/>
        </p:spPr>
        <p:txBody>
          <a:bodyPr wrap="square" rtlCol="0">
            <a:spAutoFit/>
          </a:bodyPr>
          <a:lstStyle/>
          <a:p>
            <a:pPr algn="ctr"/>
            <a:r>
              <a:rPr lang="en-US" b="1" dirty="0"/>
              <a:t>Arginase-2 is increased, and Interleukin-10 is decreased at birth in children who contract ALL later in childhood</a:t>
            </a:r>
          </a:p>
        </p:txBody>
      </p:sp>
      <p:sp>
        <p:nvSpPr>
          <p:cNvPr id="18" name="TextBox 17">
            <a:extLst>
              <a:ext uri="{FF2B5EF4-FFF2-40B4-BE49-F238E27FC236}">
                <a16:creationId xmlns:a16="http://schemas.microsoft.com/office/drawing/2014/main" id="{8ABB7778-AB6A-488F-861C-C8373077DE01}"/>
              </a:ext>
            </a:extLst>
          </p:cNvPr>
          <p:cNvSpPr txBox="1"/>
          <p:nvPr/>
        </p:nvSpPr>
        <p:spPr>
          <a:xfrm>
            <a:off x="8839713" y="6357791"/>
            <a:ext cx="3300412" cy="530915"/>
          </a:xfrm>
          <a:prstGeom prst="rect">
            <a:avLst/>
          </a:prstGeom>
          <a:noFill/>
        </p:spPr>
        <p:txBody>
          <a:bodyPr wrap="square" rtlCol="0">
            <a:spAutoFit/>
          </a:bodyPr>
          <a:lstStyle/>
          <a:p>
            <a:pPr algn="r"/>
            <a:r>
              <a:rPr lang="en-US" sz="950" dirty="0">
                <a:solidFill>
                  <a:srgbClr val="212121"/>
                </a:solidFill>
                <a:effectLst/>
                <a:ea typeface="Times New Roman" panose="02020603050405020304" pitchFamily="18" charset="0"/>
              </a:rPr>
              <a:t> Haematologica. 2019 Nov;104(11):e514-e516</a:t>
            </a:r>
          </a:p>
          <a:p>
            <a:pPr algn="r"/>
            <a:r>
              <a:rPr lang="en-US" sz="950" dirty="0">
                <a:solidFill>
                  <a:srgbClr val="212121"/>
                </a:solidFill>
                <a:effectLst/>
                <a:ea typeface="Times New Roman" panose="02020603050405020304" pitchFamily="18" charset="0"/>
              </a:rPr>
              <a:t>Cancer Epidemiol Biomarkers Prev. 2011 Aug;20(8):1736-40</a:t>
            </a:r>
            <a:endParaRPr lang="en-US" sz="950" dirty="0"/>
          </a:p>
          <a:p>
            <a:pPr algn="r"/>
            <a:endParaRPr lang="en-US" sz="950" dirty="0"/>
          </a:p>
        </p:txBody>
      </p:sp>
      <p:pic>
        <p:nvPicPr>
          <p:cNvPr id="19" name="Picture 18">
            <a:extLst>
              <a:ext uri="{FF2B5EF4-FFF2-40B4-BE49-F238E27FC236}">
                <a16:creationId xmlns:a16="http://schemas.microsoft.com/office/drawing/2014/main" id="{563A2FD8-8626-425A-80B7-BC8F1AA872E1}"/>
              </a:ext>
            </a:extLst>
          </p:cNvPr>
          <p:cNvPicPr>
            <a:picLocks noChangeAspect="1"/>
          </p:cNvPicPr>
          <p:nvPr/>
        </p:nvPicPr>
        <p:blipFill>
          <a:blip r:embed="rId3"/>
          <a:stretch>
            <a:fillRect/>
          </a:stretch>
        </p:blipFill>
        <p:spPr>
          <a:xfrm>
            <a:off x="7701427" y="2919906"/>
            <a:ext cx="3940222" cy="3227976"/>
          </a:xfrm>
          <a:prstGeom prst="rect">
            <a:avLst/>
          </a:prstGeom>
        </p:spPr>
      </p:pic>
      <p:pic>
        <p:nvPicPr>
          <p:cNvPr id="11" name="Picture 2">
            <a:extLst>
              <a:ext uri="{FF2B5EF4-FFF2-40B4-BE49-F238E27FC236}">
                <a16:creationId xmlns:a16="http://schemas.microsoft.com/office/drawing/2014/main" id="{94627C93-6DCF-4F23-9C1B-B0ED4F6241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021"/>
          <a:stretch/>
        </p:blipFill>
        <p:spPr bwMode="auto">
          <a:xfrm>
            <a:off x="3266431" y="2719416"/>
            <a:ext cx="3984661" cy="395543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B964337-A7A1-4CA1-AB05-190B7F31EC4C}"/>
              </a:ext>
            </a:extLst>
          </p:cNvPr>
          <p:cNvSpPr txBox="1"/>
          <p:nvPr/>
        </p:nvSpPr>
        <p:spPr>
          <a:xfrm>
            <a:off x="511320" y="2913714"/>
            <a:ext cx="3260034" cy="2554545"/>
          </a:xfrm>
          <a:prstGeom prst="rect">
            <a:avLst/>
          </a:prstGeom>
          <a:noFill/>
        </p:spPr>
        <p:txBody>
          <a:bodyPr wrap="square">
            <a:spAutoFit/>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Quartile 1 (reference)</a:t>
            </a: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Quartile 2 - OR = 1.49 (0.79-2.80)</a:t>
            </a: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Quartile 3 – OR = 2.20 (1.21-3.99)</a:t>
            </a: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Quartile 4 – OR = 2.28 (1.28-4.07)</a:t>
            </a:r>
          </a:p>
        </p:txBody>
      </p:sp>
      <p:pic>
        <p:nvPicPr>
          <p:cNvPr id="21" name="Picture 20">
            <a:extLst>
              <a:ext uri="{FF2B5EF4-FFF2-40B4-BE49-F238E27FC236}">
                <a16:creationId xmlns:a16="http://schemas.microsoft.com/office/drawing/2014/main" id="{1520498D-DA3F-4464-84E8-5A9B9CD101DA}"/>
              </a:ext>
            </a:extLst>
          </p:cNvPr>
          <p:cNvPicPr>
            <a:picLocks noChangeAspect="1"/>
          </p:cNvPicPr>
          <p:nvPr/>
        </p:nvPicPr>
        <p:blipFill>
          <a:blip r:embed="rId5"/>
          <a:stretch>
            <a:fillRect/>
          </a:stretch>
        </p:blipFill>
        <p:spPr>
          <a:xfrm>
            <a:off x="3774008" y="3022537"/>
            <a:ext cx="138447" cy="167424"/>
          </a:xfrm>
          <a:prstGeom prst="rect">
            <a:avLst/>
          </a:prstGeom>
        </p:spPr>
      </p:pic>
    </p:spTree>
    <p:extLst>
      <p:ext uri="{BB962C8B-B14F-4D97-AF65-F5344CB8AC3E}">
        <p14:creationId xmlns:p14="http://schemas.microsoft.com/office/powerpoint/2010/main" val="3580990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493CB-F058-4C91-9A08-6388C0D1CF70}"/>
              </a:ext>
            </a:extLst>
          </p:cNvPr>
          <p:cNvSpPr>
            <a:spLocks noGrp="1"/>
          </p:cNvSpPr>
          <p:nvPr>
            <p:ph type="title"/>
          </p:nvPr>
        </p:nvSpPr>
        <p:spPr/>
        <p:txBody>
          <a:bodyPr/>
          <a:lstStyle/>
          <a:p>
            <a:r>
              <a:rPr lang="en-US"/>
              <a:t>Diet</a:t>
            </a:r>
          </a:p>
        </p:txBody>
      </p:sp>
      <p:sp>
        <p:nvSpPr>
          <p:cNvPr id="3" name="Content Placeholder 2">
            <a:extLst>
              <a:ext uri="{FF2B5EF4-FFF2-40B4-BE49-F238E27FC236}">
                <a16:creationId xmlns:a16="http://schemas.microsoft.com/office/drawing/2014/main" id="{EC8871B5-A938-42AC-9AC5-143D07F31070}"/>
              </a:ext>
            </a:extLst>
          </p:cNvPr>
          <p:cNvSpPr>
            <a:spLocks noGrp="1"/>
          </p:cNvSpPr>
          <p:nvPr>
            <p:ph idx="1"/>
          </p:nvPr>
        </p:nvSpPr>
        <p:spPr>
          <a:xfrm>
            <a:off x="264696" y="1511299"/>
            <a:ext cx="11586410" cy="4981576"/>
          </a:xfrm>
        </p:spPr>
        <p:txBody>
          <a:bodyPr>
            <a:normAutofit fontScale="92500" lnSpcReduction="20000"/>
          </a:bodyPr>
          <a:lstStyle/>
          <a:p>
            <a:pPr marL="0" indent="0">
              <a:buNone/>
            </a:pPr>
            <a:r>
              <a:rPr lang="en-US" b="1" dirty="0">
                <a:solidFill>
                  <a:schemeClr val="accent1"/>
                </a:solidFill>
              </a:rPr>
              <a:t>BREASTFEEDING</a:t>
            </a:r>
            <a:endParaRPr lang="en-US" dirty="0">
              <a:solidFill>
                <a:schemeClr val="accent1"/>
              </a:solidFill>
            </a:endParaRPr>
          </a:p>
          <a:p>
            <a:pPr marL="685800"/>
            <a:r>
              <a:rPr lang="en-US" dirty="0"/>
              <a:t>Several pooled and meta-analyses confirm breastfeeding 6 months and more reduces the risk of childhood leukemia by ~15% </a:t>
            </a:r>
            <a:endParaRPr lang="en-US" sz="1600" dirty="0"/>
          </a:p>
          <a:p>
            <a:pPr marL="685800"/>
            <a:r>
              <a:rPr lang="en-US" dirty="0"/>
              <a:t>The longer the child is breastfed, the lower the risk</a:t>
            </a:r>
          </a:p>
          <a:p>
            <a:pPr marL="457200" lvl="1" indent="0">
              <a:buNone/>
            </a:pPr>
            <a:endParaRPr lang="en-US" dirty="0"/>
          </a:p>
          <a:p>
            <a:pPr lvl="1"/>
            <a:endParaRPr lang="en-US" sz="1600" dirty="0"/>
          </a:p>
          <a:p>
            <a:pPr marL="0" indent="0">
              <a:buNone/>
            </a:pPr>
            <a:r>
              <a:rPr lang="en-US" b="1" dirty="0">
                <a:solidFill>
                  <a:schemeClr val="accent1"/>
                </a:solidFill>
              </a:rPr>
              <a:t>OTHER DIET</a:t>
            </a:r>
          </a:p>
          <a:p>
            <a:pPr marL="685800"/>
            <a:r>
              <a:rPr lang="en-US" dirty="0"/>
              <a:t>A higher intake of folate and other vitamin supplementation is associated with a larger risk reduction in childhood leukemia. </a:t>
            </a:r>
          </a:p>
          <a:p>
            <a:pPr marL="1371600" lvl="1"/>
            <a:r>
              <a:rPr lang="en-US" dirty="0"/>
              <a:t>Maternal supplementation at any time periconception and during pregnancy were associated with a reduced risk of childhood ALL (OR for vitamins 0.85 and folic acid 0.80)</a:t>
            </a:r>
          </a:p>
          <a:p>
            <a:pPr marL="685800"/>
            <a:endParaRPr lang="en-US" dirty="0"/>
          </a:p>
          <a:p>
            <a:pPr marL="685800"/>
            <a:r>
              <a:rPr lang="en-US" dirty="0"/>
              <a:t>Higher healthy eating index score showed greater reduction in risk of both ALL (OR 0.66) and AML (OR 0.42)</a:t>
            </a:r>
          </a:p>
          <a:p>
            <a:pPr marL="0" indent="0">
              <a:buNone/>
            </a:pPr>
            <a:endParaRPr lang="en-US" dirty="0"/>
          </a:p>
        </p:txBody>
      </p:sp>
      <p:sp>
        <p:nvSpPr>
          <p:cNvPr id="5" name="TextBox 4">
            <a:extLst>
              <a:ext uri="{FF2B5EF4-FFF2-40B4-BE49-F238E27FC236}">
                <a16:creationId xmlns:a16="http://schemas.microsoft.com/office/drawing/2014/main" id="{BE76CB25-B94C-4DF7-BA96-3FDB38A1B7F7}"/>
              </a:ext>
            </a:extLst>
          </p:cNvPr>
          <p:cNvSpPr txBox="1"/>
          <p:nvPr/>
        </p:nvSpPr>
        <p:spPr>
          <a:xfrm>
            <a:off x="588909" y="3141356"/>
            <a:ext cx="11262197" cy="384721"/>
          </a:xfrm>
          <a:prstGeom prst="rect">
            <a:avLst/>
          </a:prstGeom>
          <a:noFill/>
        </p:spPr>
        <p:txBody>
          <a:bodyPr wrap="square">
            <a:spAutoFit/>
          </a:bodyPr>
          <a:lstStyle/>
          <a:p>
            <a:pPr algn="r"/>
            <a:r>
              <a:rPr lang="en-US" sz="950" b="0" i="0" dirty="0" err="1">
                <a:solidFill>
                  <a:srgbClr val="212121"/>
                </a:solidFill>
                <a:effectLst/>
              </a:rPr>
              <a:t>Rudant</a:t>
            </a:r>
            <a:r>
              <a:rPr lang="en-US" sz="950" b="0" i="0" dirty="0">
                <a:solidFill>
                  <a:srgbClr val="212121"/>
                </a:solidFill>
                <a:effectLst/>
              </a:rPr>
              <a:t> J, et al. Childhood acute lymphoblastic leukemia and indicators of early immune stimulation: a Childhood Leukemia International Consortium study. Am J Epidemiol. 2015. PMID: 25731888.</a:t>
            </a:r>
          </a:p>
          <a:p>
            <a:pPr algn="r"/>
            <a:r>
              <a:rPr lang="en-US" sz="950" b="0" i="0" dirty="0">
                <a:solidFill>
                  <a:srgbClr val="212121"/>
                </a:solidFill>
                <a:effectLst/>
              </a:rPr>
              <a:t>Shu XO, et al. Breast-feeding and risk of childhood acute leukemia. J Natl Cancer Inst. 1999. PMID: 10528028.</a:t>
            </a:r>
            <a:endParaRPr lang="en-US" sz="950" dirty="0"/>
          </a:p>
        </p:txBody>
      </p:sp>
      <p:sp>
        <p:nvSpPr>
          <p:cNvPr id="10" name="TextBox 9">
            <a:extLst>
              <a:ext uri="{FF2B5EF4-FFF2-40B4-BE49-F238E27FC236}">
                <a16:creationId xmlns:a16="http://schemas.microsoft.com/office/drawing/2014/main" id="{275A4EB6-3720-9ADE-D2E5-D52C6855AB97}"/>
              </a:ext>
            </a:extLst>
          </p:cNvPr>
          <p:cNvSpPr txBox="1"/>
          <p:nvPr/>
        </p:nvSpPr>
        <p:spPr>
          <a:xfrm>
            <a:off x="2433053" y="6262043"/>
            <a:ext cx="9588500" cy="238527"/>
          </a:xfrm>
          <a:prstGeom prst="rect">
            <a:avLst/>
          </a:prstGeom>
          <a:noFill/>
        </p:spPr>
        <p:txBody>
          <a:bodyPr wrap="square">
            <a:spAutoFit/>
          </a:bodyPr>
          <a:lstStyle/>
          <a:p>
            <a:pPr algn="r"/>
            <a:r>
              <a:rPr lang="en-US" sz="950" b="0" i="0" dirty="0">
                <a:solidFill>
                  <a:srgbClr val="212121"/>
                </a:solidFill>
                <a:effectLst/>
              </a:rPr>
              <a:t>Singer AW, et al. Maternal diet quality before pregnancy and risk of childhood </a:t>
            </a:r>
            <a:r>
              <a:rPr lang="en-US" sz="950" b="0" i="0" dirty="0" err="1">
                <a:solidFill>
                  <a:srgbClr val="212121"/>
                </a:solidFill>
                <a:effectLst/>
              </a:rPr>
              <a:t>leukaemia</a:t>
            </a:r>
            <a:r>
              <a:rPr lang="en-US" sz="950" b="0" i="0" dirty="0">
                <a:solidFill>
                  <a:srgbClr val="212121"/>
                </a:solidFill>
                <a:effectLst/>
              </a:rPr>
              <a:t>. Br J </a:t>
            </a:r>
            <a:r>
              <a:rPr lang="en-US" sz="950" b="0" i="0" dirty="0" err="1">
                <a:solidFill>
                  <a:srgbClr val="212121"/>
                </a:solidFill>
                <a:effectLst/>
              </a:rPr>
              <a:t>Nutr</a:t>
            </a:r>
            <a:r>
              <a:rPr lang="en-US" sz="950" b="0" i="0" dirty="0">
                <a:solidFill>
                  <a:srgbClr val="212121"/>
                </a:solidFill>
                <a:effectLst/>
              </a:rPr>
              <a:t>. 2016. PMID: 27725005.</a:t>
            </a:r>
            <a:endParaRPr lang="en-US" sz="950" dirty="0"/>
          </a:p>
        </p:txBody>
      </p:sp>
      <p:sp>
        <p:nvSpPr>
          <p:cNvPr id="12" name="TextBox 11">
            <a:extLst>
              <a:ext uri="{FF2B5EF4-FFF2-40B4-BE49-F238E27FC236}">
                <a16:creationId xmlns:a16="http://schemas.microsoft.com/office/drawing/2014/main" id="{CA985A92-3B39-224F-ACEE-76830EE807C6}"/>
              </a:ext>
            </a:extLst>
          </p:cNvPr>
          <p:cNvSpPr txBox="1"/>
          <p:nvPr/>
        </p:nvSpPr>
        <p:spPr>
          <a:xfrm>
            <a:off x="564468" y="5142282"/>
            <a:ext cx="11457085" cy="384721"/>
          </a:xfrm>
          <a:prstGeom prst="rect">
            <a:avLst/>
          </a:prstGeom>
          <a:noFill/>
        </p:spPr>
        <p:txBody>
          <a:bodyPr wrap="square">
            <a:spAutoFit/>
          </a:bodyPr>
          <a:lstStyle/>
          <a:p>
            <a:pPr algn="r"/>
            <a:r>
              <a:rPr lang="en-US" sz="950" b="0" i="0" dirty="0">
                <a:solidFill>
                  <a:srgbClr val="212121"/>
                </a:solidFill>
                <a:effectLst/>
              </a:rPr>
              <a:t>Greenberg JA, et al. Folic Acid supplementation and pregnancy: more than just neural tube defect prevention. Rev </a:t>
            </a:r>
            <a:r>
              <a:rPr lang="en-US" sz="950" b="0" i="0" dirty="0" err="1">
                <a:solidFill>
                  <a:srgbClr val="212121"/>
                </a:solidFill>
                <a:effectLst/>
              </a:rPr>
              <a:t>Obstet</a:t>
            </a:r>
            <a:r>
              <a:rPr lang="en-US" sz="950" b="0" i="0" dirty="0">
                <a:solidFill>
                  <a:srgbClr val="212121"/>
                </a:solidFill>
                <a:effectLst/>
              </a:rPr>
              <a:t> Gynecol. 2011. PMID: 22102928.</a:t>
            </a:r>
          </a:p>
          <a:p>
            <a:pPr algn="r"/>
            <a:r>
              <a:rPr lang="en-US" sz="950" b="0" i="0" dirty="0">
                <a:solidFill>
                  <a:srgbClr val="212121"/>
                </a:solidFill>
                <a:effectLst/>
              </a:rPr>
              <a:t>Metayer C, et al. Maternal supplementation with folic acid and other vitamins and risk of leukemia in offspring: a Childhood Leukemia International Consortium study. Epidemiology. 2014. PMID: 25207954.</a:t>
            </a:r>
            <a:endParaRPr lang="en-US" sz="950" dirty="0"/>
          </a:p>
        </p:txBody>
      </p:sp>
      <p:pic>
        <p:nvPicPr>
          <p:cNvPr id="7" name="Picture 2" descr="Smiley Face Stock Photo - Download Image Now - Anthropomorphic Smiley Face,  Adhesive Note, Smiling - iStock">
            <a:extLst>
              <a:ext uri="{FF2B5EF4-FFF2-40B4-BE49-F238E27FC236}">
                <a16:creationId xmlns:a16="http://schemas.microsoft.com/office/drawing/2014/main" id="{A892547D-14C7-4785-A4C6-22142BE1DC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59738" y="167518"/>
            <a:ext cx="1794062" cy="1720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052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oster for a pregnancy and vitamins&#10;&#10;Description automatically generated with medium confidence">
            <a:extLst>
              <a:ext uri="{FF2B5EF4-FFF2-40B4-BE49-F238E27FC236}">
                <a16:creationId xmlns:a16="http://schemas.microsoft.com/office/drawing/2014/main" id="{7F8A35B2-F626-4CC2-98E5-0D6F3DEF1486}"/>
              </a:ext>
            </a:extLst>
          </p:cNvPr>
          <p:cNvPicPr>
            <a:picLocks noChangeAspect="1"/>
          </p:cNvPicPr>
          <p:nvPr/>
        </p:nvPicPr>
        <p:blipFill>
          <a:blip r:embed="rId3"/>
          <a:stretch>
            <a:fillRect/>
          </a:stretch>
        </p:blipFill>
        <p:spPr>
          <a:xfrm>
            <a:off x="138362" y="1611840"/>
            <a:ext cx="5781342" cy="3700059"/>
          </a:xfrm>
          <a:prstGeom prst="rect">
            <a:avLst/>
          </a:prstGeom>
        </p:spPr>
      </p:pic>
      <p:sp>
        <p:nvSpPr>
          <p:cNvPr id="7" name="TextBox 6">
            <a:extLst>
              <a:ext uri="{FF2B5EF4-FFF2-40B4-BE49-F238E27FC236}">
                <a16:creationId xmlns:a16="http://schemas.microsoft.com/office/drawing/2014/main" id="{0F78C91A-A73D-46B3-ABC5-A1E886B329EC}"/>
              </a:ext>
            </a:extLst>
          </p:cNvPr>
          <p:cNvSpPr txBox="1"/>
          <p:nvPr/>
        </p:nvSpPr>
        <p:spPr>
          <a:xfrm>
            <a:off x="5219103" y="6604084"/>
            <a:ext cx="7240191" cy="253916"/>
          </a:xfrm>
          <a:prstGeom prst="rect">
            <a:avLst/>
          </a:prstGeom>
          <a:noFill/>
        </p:spPr>
        <p:txBody>
          <a:bodyPr wrap="square">
            <a:spAutoFit/>
          </a:bodyPr>
          <a:lstStyle/>
          <a:p>
            <a:pPr algn="ctr"/>
            <a:r>
              <a:rPr lang="en-US" sz="1050" dirty="0"/>
              <a:t>Photo credit: Western States PEHSU. https://wspehsu.ucsf.edu/wp-content/uploads/2018/12/what_you_eat.pdf</a:t>
            </a:r>
          </a:p>
        </p:txBody>
      </p:sp>
      <p:pic>
        <p:nvPicPr>
          <p:cNvPr id="4" name="Picture 3">
            <a:extLst>
              <a:ext uri="{FF2B5EF4-FFF2-40B4-BE49-F238E27FC236}">
                <a16:creationId xmlns:a16="http://schemas.microsoft.com/office/drawing/2014/main" id="{D1E340D1-EFCB-461C-B496-66B1675AF618}"/>
              </a:ext>
            </a:extLst>
          </p:cNvPr>
          <p:cNvPicPr>
            <a:picLocks noChangeAspect="1"/>
          </p:cNvPicPr>
          <p:nvPr/>
        </p:nvPicPr>
        <p:blipFill>
          <a:blip r:embed="rId4"/>
          <a:stretch>
            <a:fillRect/>
          </a:stretch>
        </p:blipFill>
        <p:spPr>
          <a:xfrm>
            <a:off x="6169152" y="1611840"/>
            <a:ext cx="5920096" cy="3700059"/>
          </a:xfrm>
          <a:prstGeom prst="rect">
            <a:avLst/>
          </a:prstGeom>
        </p:spPr>
      </p:pic>
    </p:spTree>
    <p:extLst>
      <p:ext uri="{BB962C8B-B14F-4D97-AF65-F5344CB8AC3E}">
        <p14:creationId xmlns:p14="http://schemas.microsoft.com/office/powerpoint/2010/main" val="39213045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F46F3E23-CEED-48F4-B8C9-40A8ED868FD5}"/>
              </a:ext>
            </a:extLst>
          </p:cNvPr>
          <p:cNvSpPr>
            <a:spLocks noGrp="1"/>
          </p:cNvSpPr>
          <p:nvPr>
            <p:ph type="title"/>
          </p:nvPr>
        </p:nvSpPr>
        <p:spPr>
          <a:xfrm>
            <a:off x="841248" y="334644"/>
            <a:ext cx="10509504" cy="1076914"/>
          </a:xfrm>
        </p:spPr>
        <p:txBody>
          <a:bodyPr anchor="ctr">
            <a:normAutofit/>
          </a:bodyPr>
          <a:lstStyle/>
          <a:p>
            <a:r>
              <a:rPr lang="en-US" sz="4000"/>
              <a:t>Tobacco Smoke – Paternal </a:t>
            </a:r>
          </a:p>
        </p:txBody>
      </p:sp>
      <p:sp>
        <p:nvSpPr>
          <p:cNvPr id="33" name="Rectangle 2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2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CF222BC-F2BC-414C-A7A0-422166408327}"/>
              </a:ext>
            </a:extLst>
          </p:cNvPr>
          <p:cNvSpPr txBox="1"/>
          <p:nvPr/>
        </p:nvSpPr>
        <p:spPr>
          <a:xfrm>
            <a:off x="2583986" y="6334264"/>
            <a:ext cx="9272968" cy="238527"/>
          </a:xfrm>
          <a:prstGeom prst="rect">
            <a:avLst/>
          </a:prstGeom>
          <a:noFill/>
        </p:spPr>
        <p:txBody>
          <a:bodyPr wrap="square">
            <a:spAutoFit/>
          </a:bodyPr>
          <a:lstStyle/>
          <a:p>
            <a:pPr algn="r" defTabSz="706648">
              <a:spcAft>
                <a:spcPts val="552"/>
              </a:spcAft>
            </a:pPr>
            <a:r>
              <a:rPr lang="en-US" sz="950" kern="1200" dirty="0">
                <a:solidFill>
                  <a:srgbClr val="212121"/>
                </a:solidFill>
                <a:latin typeface="+mn-lt"/>
                <a:ea typeface="+mn-ea"/>
                <a:cs typeface="+mn-cs"/>
              </a:rPr>
              <a:t>Metayer C, et al. Parental Tobacco Smoking and Acute Myeloid Leukemia: The Childhood Leukemia International Consortium. Am J Epidemiol. 2016. PMID: 27492895.</a:t>
            </a:r>
            <a:endParaRPr lang="en-US" sz="950" dirty="0"/>
          </a:p>
        </p:txBody>
      </p:sp>
      <p:pic>
        <p:nvPicPr>
          <p:cNvPr id="13" name="Picture 12" descr="CLIC Logo Final">
            <a:extLst>
              <a:ext uri="{FF2B5EF4-FFF2-40B4-BE49-F238E27FC236}">
                <a16:creationId xmlns:a16="http://schemas.microsoft.com/office/drawing/2014/main" id="{BDEE878A-11C6-4235-8B1F-C269850F46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9256" y="5791081"/>
            <a:ext cx="1151850" cy="446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TextBox 16">
            <a:extLst>
              <a:ext uri="{FF2B5EF4-FFF2-40B4-BE49-F238E27FC236}">
                <a16:creationId xmlns:a16="http://schemas.microsoft.com/office/drawing/2014/main" id="{ACA1B0C7-2CBC-4732-8E9E-E96A738AB0A2}"/>
              </a:ext>
            </a:extLst>
          </p:cNvPr>
          <p:cNvSpPr txBox="1"/>
          <p:nvPr/>
        </p:nvSpPr>
        <p:spPr>
          <a:xfrm>
            <a:off x="855546" y="6596132"/>
            <a:ext cx="11001408" cy="230832"/>
          </a:xfrm>
          <a:prstGeom prst="rect">
            <a:avLst/>
          </a:prstGeom>
          <a:noFill/>
        </p:spPr>
        <p:txBody>
          <a:bodyPr wrap="square">
            <a:spAutoFit/>
          </a:bodyPr>
          <a:lstStyle/>
          <a:p>
            <a:pPr algn="r" defTabSz="706648">
              <a:spcAft>
                <a:spcPts val="552"/>
              </a:spcAft>
            </a:pPr>
            <a:r>
              <a:rPr lang="en-US" sz="900" kern="1200" dirty="0">
                <a:solidFill>
                  <a:srgbClr val="212121"/>
                </a:solidFill>
                <a:latin typeface="+mn-lt"/>
                <a:ea typeface="+mn-ea"/>
                <a:cs typeface="+mn-cs"/>
              </a:rPr>
              <a:t>Metayer C, et al. Tobacco smoke exposure and the risk of childhood acute lymphoblastic and myeloid leukemias by cytogenetic subtype. Cancer Epidemiol Biomarkers Prev. 2013. PMID: 23853208.</a:t>
            </a:r>
            <a:endParaRPr lang="en-US" sz="900" kern="1200" dirty="0">
              <a:solidFill>
                <a:schemeClr val="tx1"/>
              </a:solidFill>
              <a:ea typeface="+mn-ea"/>
              <a:cs typeface="+mn-cs"/>
            </a:endParaRPr>
          </a:p>
        </p:txBody>
      </p:sp>
      <p:pic>
        <p:nvPicPr>
          <p:cNvPr id="11" name="table">
            <a:extLst>
              <a:ext uri="{FF2B5EF4-FFF2-40B4-BE49-F238E27FC236}">
                <a16:creationId xmlns:a16="http://schemas.microsoft.com/office/drawing/2014/main" id="{1418CAE6-BB43-4281-A511-CD064D7FAA5E}"/>
              </a:ext>
            </a:extLst>
          </p:cNvPr>
          <p:cNvPicPr>
            <a:picLocks noChangeAspect="1"/>
          </p:cNvPicPr>
          <p:nvPr/>
        </p:nvPicPr>
        <p:blipFill>
          <a:blip r:embed="rId4"/>
          <a:stretch>
            <a:fillRect/>
          </a:stretch>
        </p:blipFill>
        <p:spPr>
          <a:xfrm>
            <a:off x="335046" y="1778329"/>
            <a:ext cx="6019667" cy="3250620"/>
          </a:xfrm>
          <a:prstGeom prst="rect">
            <a:avLst/>
          </a:prstGeom>
        </p:spPr>
      </p:pic>
      <p:sp>
        <p:nvSpPr>
          <p:cNvPr id="14" name="Oval 13">
            <a:extLst>
              <a:ext uri="{FF2B5EF4-FFF2-40B4-BE49-F238E27FC236}">
                <a16:creationId xmlns:a16="http://schemas.microsoft.com/office/drawing/2014/main" id="{1C0E51BE-C747-2009-2D8E-AE03E09AC7EA}"/>
              </a:ext>
            </a:extLst>
          </p:cNvPr>
          <p:cNvSpPr/>
          <p:nvPr/>
        </p:nvSpPr>
        <p:spPr>
          <a:xfrm>
            <a:off x="4659323" y="2212814"/>
            <a:ext cx="717742" cy="2759912"/>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TextBox 15">
            <a:extLst>
              <a:ext uri="{FF2B5EF4-FFF2-40B4-BE49-F238E27FC236}">
                <a16:creationId xmlns:a16="http://schemas.microsoft.com/office/drawing/2014/main" id="{48166914-3FB6-4373-B869-96D416A54F4C}"/>
              </a:ext>
            </a:extLst>
          </p:cNvPr>
          <p:cNvSpPr txBox="1"/>
          <p:nvPr/>
        </p:nvSpPr>
        <p:spPr>
          <a:xfrm>
            <a:off x="841248" y="4991227"/>
            <a:ext cx="5280686" cy="430887"/>
          </a:xfrm>
          <a:prstGeom prst="rect">
            <a:avLst/>
          </a:prstGeom>
          <a:noFill/>
        </p:spPr>
        <p:txBody>
          <a:bodyPr wrap="square">
            <a:spAutoFit/>
          </a:bodyPr>
          <a:lstStyle/>
          <a:p>
            <a:pPr algn="ctr"/>
            <a:r>
              <a:rPr lang="en-US" sz="1100" dirty="0"/>
              <a:t>Table: Case-control study of paternal smoking &amp; risk of childhood acute myeloid leukemia – adapted from Metayer</a:t>
            </a:r>
          </a:p>
        </p:txBody>
      </p:sp>
      <p:pic>
        <p:nvPicPr>
          <p:cNvPr id="3" name="Picture 2">
            <a:extLst>
              <a:ext uri="{FF2B5EF4-FFF2-40B4-BE49-F238E27FC236}">
                <a16:creationId xmlns:a16="http://schemas.microsoft.com/office/drawing/2014/main" id="{84134327-0D88-4B2B-B29D-6AF20C084AF3}"/>
              </a:ext>
            </a:extLst>
          </p:cNvPr>
          <p:cNvPicPr>
            <a:picLocks noChangeAspect="1"/>
          </p:cNvPicPr>
          <p:nvPr/>
        </p:nvPicPr>
        <p:blipFill>
          <a:blip r:embed="rId5"/>
          <a:stretch>
            <a:fillRect/>
          </a:stretch>
        </p:blipFill>
        <p:spPr>
          <a:xfrm>
            <a:off x="6614902" y="1721177"/>
            <a:ext cx="5242052" cy="3250620"/>
          </a:xfrm>
          <a:prstGeom prst="rect">
            <a:avLst/>
          </a:prstGeom>
        </p:spPr>
      </p:pic>
      <p:sp>
        <p:nvSpPr>
          <p:cNvPr id="20" name="TextBox 19">
            <a:extLst>
              <a:ext uri="{FF2B5EF4-FFF2-40B4-BE49-F238E27FC236}">
                <a16:creationId xmlns:a16="http://schemas.microsoft.com/office/drawing/2014/main" id="{FF58BA0B-D6A4-4C3D-9DDB-84E279E37584}"/>
              </a:ext>
            </a:extLst>
          </p:cNvPr>
          <p:cNvSpPr txBox="1"/>
          <p:nvPr/>
        </p:nvSpPr>
        <p:spPr>
          <a:xfrm>
            <a:off x="6576268" y="5102121"/>
            <a:ext cx="5280686" cy="430887"/>
          </a:xfrm>
          <a:prstGeom prst="rect">
            <a:avLst/>
          </a:prstGeom>
          <a:noFill/>
        </p:spPr>
        <p:txBody>
          <a:bodyPr wrap="square">
            <a:spAutoFit/>
          </a:bodyPr>
          <a:lstStyle/>
          <a:p>
            <a:pPr algn="ctr"/>
            <a:r>
              <a:rPr lang="en-US" sz="1100" dirty="0"/>
              <a:t>Photo credit: Western States PEHSU. https://wspehsu.ucsf.edu/wp-content/uploads/2018/12/dads_smoking_before_pregnancy.pdf</a:t>
            </a:r>
          </a:p>
        </p:txBody>
      </p:sp>
      <p:pic>
        <p:nvPicPr>
          <p:cNvPr id="15" name="Picture 6" descr="Stop and think stock photo">
            <a:extLst>
              <a:ext uri="{FF2B5EF4-FFF2-40B4-BE49-F238E27FC236}">
                <a16:creationId xmlns:a16="http://schemas.microsoft.com/office/drawing/2014/main" id="{497D778C-BBAC-4477-96FE-F5250CAE83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988102">
            <a:off x="9802403" y="169779"/>
            <a:ext cx="1383656" cy="1383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185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FE8D26-5477-4AC8-ADCF-537CFF7BAA3A}"/>
              </a:ext>
            </a:extLst>
          </p:cNvPr>
          <p:cNvSpPr>
            <a:spLocks noGrp="1"/>
          </p:cNvSpPr>
          <p:nvPr>
            <p:ph type="title"/>
          </p:nvPr>
        </p:nvSpPr>
        <p:spPr>
          <a:xfrm>
            <a:off x="841248" y="334644"/>
            <a:ext cx="10509504" cy="1076914"/>
          </a:xfrm>
        </p:spPr>
        <p:txBody>
          <a:bodyPr anchor="ctr">
            <a:normAutofit/>
          </a:bodyPr>
          <a:lstStyle/>
          <a:p>
            <a:r>
              <a:rPr lang="en-US" sz="4000"/>
              <a:t>Tobacco Smoke and DNA Methylation</a:t>
            </a:r>
            <a:br>
              <a:rPr lang="en-US" sz="4000"/>
            </a:br>
            <a:r>
              <a:rPr lang="en-US" sz="2000"/>
              <a:t>DNA Methylation During Early Development</a:t>
            </a:r>
            <a:endParaRPr lang="en-US" sz="4000"/>
          </a:p>
        </p:txBody>
      </p:sp>
      <p:sp>
        <p:nvSpPr>
          <p:cNvPr id="14" name="Rectangle 13">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ZoneTexte 2">
            <a:extLst>
              <a:ext uri="{FF2B5EF4-FFF2-40B4-BE49-F238E27FC236}">
                <a16:creationId xmlns:a16="http://schemas.microsoft.com/office/drawing/2014/main" id="{1069B30C-5A13-4C6D-93B6-B4A04141B683}"/>
              </a:ext>
            </a:extLst>
          </p:cNvPr>
          <p:cNvSpPr txBox="1"/>
          <p:nvPr/>
        </p:nvSpPr>
        <p:spPr>
          <a:xfrm>
            <a:off x="5739789" y="6560298"/>
            <a:ext cx="6334698" cy="246221"/>
          </a:xfrm>
          <a:prstGeom prst="rect">
            <a:avLst/>
          </a:prstGeom>
          <a:noFill/>
        </p:spPr>
        <p:txBody>
          <a:bodyPr wrap="square" rtlCol="0">
            <a:spAutoFit/>
          </a:bodyPr>
          <a:lstStyle/>
          <a:p>
            <a:pPr algn="r"/>
            <a:r>
              <a:rPr lang="en-US" sz="1000" dirty="0" err="1"/>
              <a:t>Kesley</a:t>
            </a:r>
            <a:r>
              <a:rPr lang="en-US" sz="1000" dirty="0"/>
              <a:t>, G. Epigenome Changes During Development, in: Epigenetic Epidemiology, Michels, et al., Springer, 2012</a:t>
            </a:r>
          </a:p>
        </p:txBody>
      </p:sp>
      <p:pic>
        <p:nvPicPr>
          <p:cNvPr id="17" name="Picture 16" descr="A diagram of two people&#10;&#10;Description automatically generated">
            <a:extLst>
              <a:ext uri="{FF2B5EF4-FFF2-40B4-BE49-F238E27FC236}">
                <a16:creationId xmlns:a16="http://schemas.microsoft.com/office/drawing/2014/main" id="{4258D32F-2A24-4779-818F-905317E0BF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3266" y="2170803"/>
            <a:ext cx="9048165" cy="4255267"/>
          </a:xfrm>
          <a:prstGeom prst="rect">
            <a:avLst/>
          </a:prstGeom>
        </p:spPr>
      </p:pic>
    </p:spTree>
    <p:extLst>
      <p:ext uri="{BB962C8B-B14F-4D97-AF65-F5344CB8AC3E}">
        <p14:creationId xmlns:p14="http://schemas.microsoft.com/office/powerpoint/2010/main" val="2256800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518D06-038B-4029-9F4A-F892E66BAC09}"/>
              </a:ext>
            </a:extLst>
          </p:cNvPr>
          <p:cNvSpPr>
            <a:spLocks noGrp="1"/>
          </p:cNvSpPr>
          <p:nvPr>
            <p:ph type="title"/>
          </p:nvPr>
        </p:nvSpPr>
        <p:spPr>
          <a:xfrm>
            <a:off x="630936" y="640080"/>
            <a:ext cx="4818888" cy="1481328"/>
          </a:xfrm>
        </p:spPr>
        <p:txBody>
          <a:bodyPr anchor="b">
            <a:normAutofit/>
          </a:bodyPr>
          <a:lstStyle/>
          <a:p>
            <a:r>
              <a:rPr lang="en-US" sz="5400"/>
              <a:t>Air Pollution</a:t>
            </a:r>
            <a:endParaRPr lang="en-US" sz="5400">
              <a:highlight>
                <a:srgbClr val="00FFFF"/>
              </a:highlight>
            </a:endParaRPr>
          </a:p>
        </p:txBody>
      </p:sp>
      <p:sp>
        <p:nvSpPr>
          <p:cNvPr id="26"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5">
            <a:extLst>
              <a:ext uri="{FF2B5EF4-FFF2-40B4-BE49-F238E27FC236}">
                <a16:creationId xmlns:a16="http://schemas.microsoft.com/office/drawing/2014/main" id="{BDBCBB16-7CA1-4458-BE33-F9FFBA6C51B5}"/>
              </a:ext>
            </a:extLst>
          </p:cNvPr>
          <p:cNvGraphicFramePr>
            <a:graphicFrameLocks noGrp="1"/>
          </p:cNvGraphicFramePr>
          <p:nvPr>
            <p:ph idx="1"/>
            <p:extLst>
              <p:ext uri="{D42A27DB-BD31-4B8C-83A1-F6EECF244321}">
                <p14:modId xmlns:p14="http://schemas.microsoft.com/office/powerpoint/2010/main" val="3178548549"/>
              </p:ext>
            </p:extLst>
          </p:nvPr>
        </p:nvGraphicFramePr>
        <p:xfrm>
          <a:off x="254499" y="3094809"/>
          <a:ext cx="5226952" cy="2678974"/>
        </p:xfrm>
        <a:graphic>
          <a:graphicData uri="http://schemas.openxmlformats.org/drawingml/2006/table">
            <a:tbl>
              <a:tblPr firstRow="1" bandRow="1">
                <a:tableStyleId>{21E4AEA4-8DFA-4A89-87EB-49C32662AFE0}</a:tableStyleId>
              </a:tblPr>
              <a:tblGrid>
                <a:gridCol w="3030676">
                  <a:extLst>
                    <a:ext uri="{9D8B030D-6E8A-4147-A177-3AD203B41FA5}">
                      <a16:colId xmlns:a16="http://schemas.microsoft.com/office/drawing/2014/main" val="125064955"/>
                    </a:ext>
                  </a:extLst>
                </a:gridCol>
                <a:gridCol w="2196276">
                  <a:extLst>
                    <a:ext uri="{9D8B030D-6E8A-4147-A177-3AD203B41FA5}">
                      <a16:colId xmlns:a16="http://schemas.microsoft.com/office/drawing/2014/main" val="272552855"/>
                    </a:ext>
                  </a:extLst>
                </a:gridCol>
              </a:tblGrid>
              <a:tr h="350818">
                <a:tc>
                  <a:txBody>
                    <a:bodyPr/>
                    <a:lstStyle/>
                    <a:p>
                      <a:pPr algn="ctr"/>
                      <a:r>
                        <a:rPr lang="en-US" sz="1600" dirty="0"/>
                        <a:t>Embryonal Pediatric Cancer Type</a:t>
                      </a:r>
                    </a:p>
                  </a:txBody>
                  <a:tcPr/>
                </a:tc>
                <a:tc>
                  <a:txBody>
                    <a:bodyPr/>
                    <a:lstStyle/>
                    <a:p>
                      <a:pPr algn="ctr"/>
                      <a:r>
                        <a:rPr lang="en-US" sz="1600" dirty="0"/>
                        <a:t> OR (95% CI)</a:t>
                      </a:r>
                    </a:p>
                  </a:txBody>
                  <a:tcPr/>
                </a:tc>
                <a:extLst>
                  <a:ext uri="{0D108BD9-81ED-4DB2-BD59-A6C34878D82A}">
                    <a16:rowId xmlns:a16="http://schemas.microsoft.com/office/drawing/2014/main" val="1761709372"/>
                  </a:ext>
                </a:extLst>
              </a:tr>
              <a:tr h="388026">
                <a:tc>
                  <a:txBody>
                    <a:bodyPr/>
                    <a:lstStyle/>
                    <a:p>
                      <a:pPr algn="ctr"/>
                      <a:r>
                        <a:rPr lang="en-US" sz="1600" dirty="0"/>
                        <a:t>Unilateral Retinoblastoma</a:t>
                      </a:r>
                    </a:p>
                  </a:txBody>
                  <a:tcPr/>
                </a:tc>
                <a:tc>
                  <a:txBody>
                    <a:bodyPr/>
                    <a:lstStyle/>
                    <a:p>
                      <a:pPr algn="ctr"/>
                      <a:r>
                        <a:rPr lang="en-US" sz="1600" dirty="0"/>
                        <a:t>1.68 (0.96, 2.93)</a:t>
                      </a:r>
                    </a:p>
                  </a:txBody>
                  <a:tcPr/>
                </a:tc>
                <a:extLst>
                  <a:ext uri="{0D108BD9-81ED-4DB2-BD59-A6C34878D82A}">
                    <a16:rowId xmlns:a16="http://schemas.microsoft.com/office/drawing/2014/main" val="2599058381"/>
                  </a:ext>
                </a:extLst>
              </a:tr>
              <a:tr h="388026">
                <a:tc>
                  <a:txBody>
                    <a:bodyPr/>
                    <a:lstStyle/>
                    <a:p>
                      <a:pPr algn="ctr"/>
                      <a:r>
                        <a:rPr lang="en-US" sz="1600" dirty="0"/>
                        <a:t>Hepatoblastoma</a:t>
                      </a:r>
                    </a:p>
                  </a:txBody>
                  <a:tcPr/>
                </a:tc>
                <a:tc>
                  <a:txBody>
                    <a:bodyPr/>
                    <a:lstStyle/>
                    <a:p>
                      <a:pPr algn="ctr"/>
                      <a:r>
                        <a:rPr lang="en-US" sz="1600" dirty="0"/>
                        <a:t>1.60 (0.80, 3.20)</a:t>
                      </a:r>
                    </a:p>
                  </a:txBody>
                  <a:tcPr/>
                </a:tc>
                <a:extLst>
                  <a:ext uri="{0D108BD9-81ED-4DB2-BD59-A6C34878D82A}">
                    <a16:rowId xmlns:a16="http://schemas.microsoft.com/office/drawing/2014/main" val="875268769"/>
                  </a:ext>
                </a:extLst>
              </a:tr>
              <a:tr h="388026">
                <a:tc>
                  <a:txBody>
                    <a:bodyPr/>
                    <a:lstStyle/>
                    <a:p>
                      <a:pPr algn="ctr"/>
                      <a:r>
                        <a:rPr lang="en-US" sz="1600" dirty="0"/>
                        <a:t>Neuroblastoma</a:t>
                      </a:r>
                    </a:p>
                  </a:txBody>
                  <a:tcPr/>
                </a:tc>
                <a:tc>
                  <a:txBody>
                    <a:bodyPr/>
                    <a:lstStyle/>
                    <a:p>
                      <a:pPr algn="ctr"/>
                      <a:r>
                        <a:rPr lang="en-US" sz="1600" dirty="0"/>
                        <a:t>1.23 (0.91, 1.67)</a:t>
                      </a:r>
                    </a:p>
                  </a:txBody>
                  <a:tcPr/>
                </a:tc>
                <a:extLst>
                  <a:ext uri="{0D108BD9-81ED-4DB2-BD59-A6C34878D82A}">
                    <a16:rowId xmlns:a16="http://schemas.microsoft.com/office/drawing/2014/main" val="3507753308"/>
                  </a:ext>
                </a:extLst>
              </a:tr>
              <a:tr h="388026">
                <a:tc>
                  <a:txBody>
                    <a:bodyPr/>
                    <a:lstStyle/>
                    <a:p>
                      <a:pPr algn="ctr"/>
                      <a:r>
                        <a:rPr lang="en-US" sz="1600" dirty="0"/>
                        <a:t>Wilms Tumors </a:t>
                      </a:r>
                    </a:p>
                  </a:txBody>
                  <a:tcPr/>
                </a:tc>
                <a:tc>
                  <a:txBody>
                    <a:bodyPr/>
                    <a:lstStyle/>
                    <a:p>
                      <a:pPr algn="ctr"/>
                      <a:r>
                        <a:rPr lang="en-US" sz="1600" dirty="0"/>
                        <a:t>1.14 (0.77, 1.68)</a:t>
                      </a:r>
                    </a:p>
                  </a:txBody>
                  <a:tcPr/>
                </a:tc>
                <a:extLst>
                  <a:ext uri="{0D108BD9-81ED-4DB2-BD59-A6C34878D82A}">
                    <a16:rowId xmlns:a16="http://schemas.microsoft.com/office/drawing/2014/main" val="3701425686"/>
                  </a:ext>
                </a:extLst>
              </a:tr>
              <a:tr h="388026">
                <a:tc>
                  <a:txBody>
                    <a:bodyPr/>
                    <a:lstStyle/>
                    <a:p>
                      <a:pPr algn="ctr"/>
                      <a:r>
                        <a:rPr lang="en-US" sz="1600" dirty="0"/>
                        <a:t>Bilateral Retinoblastoma</a:t>
                      </a:r>
                    </a:p>
                  </a:txBody>
                  <a:tcPr/>
                </a:tc>
                <a:tc>
                  <a:txBody>
                    <a:bodyPr/>
                    <a:lstStyle/>
                    <a:p>
                      <a:pPr algn="ctr"/>
                      <a:r>
                        <a:rPr lang="en-US" sz="1600" dirty="0"/>
                        <a:t>0.72 (0.33, 1.57)</a:t>
                      </a:r>
                    </a:p>
                  </a:txBody>
                  <a:tcPr/>
                </a:tc>
                <a:extLst>
                  <a:ext uri="{0D108BD9-81ED-4DB2-BD59-A6C34878D82A}">
                    <a16:rowId xmlns:a16="http://schemas.microsoft.com/office/drawing/2014/main" val="3040518305"/>
                  </a:ext>
                </a:extLst>
              </a:tr>
              <a:tr h="388026">
                <a:tc>
                  <a:txBody>
                    <a:bodyPr/>
                    <a:lstStyle/>
                    <a:p>
                      <a:pPr algn="ctr"/>
                      <a:r>
                        <a:rPr lang="en-US" sz="1600" b="1" dirty="0"/>
                        <a:t>ALL EMBRYONAL TUMORS</a:t>
                      </a:r>
                    </a:p>
                  </a:txBody>
                  <a:tcPr/>
                </a:tc>
                <a:tc>
                  <a:txBody>
                    <a:bodyPr/>
                    <a:lstStyle/>
                    <a:p>
                      <a:pPr algn="ctr"/>
                      <a:r>
                        <a:rPr lang="en-US" sz="1600" dirty="0"/>
                        <a:t>1.24 (1.00, 1.54)</a:t>
                      </a:r>
                    </a:p>
                  </a:txBody>
                  <a:tcPr/>
                </a:tc>
                <a:extLst>
                  <a:ext uri="{0D108BD9-81ED-4DB2-BD59-A6C34878D82A}">
                    <a16:rowId xmlns:a16="http://schemas.microsoft.com/office/drawing/2014/main" val="3285707249"/>
                  </a:ext>
                </a:extLst>
              </a:tr>
            </a:tbl>
          </a:graphicData>
        </a:graphic>
      </p:graphicFrame>
      <p:pic>
        <p:nvPicPr>
          <p:cNvPr id="13" name="Picture 12" descr="Smoke coming out of a factory&#10;&#10;Description automatically generated">
            <a:extLst>
              <a:ext uri="{FF2B5EF4-FFF2-40B4-BE49-F238E27FC236}">
                <a16:creationId xmlns:a16="http://schemas.microsoft.com/office/drawing/2014/main" id="{58145044-321A-43F8-AC7F-610279A47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153" y="451758"/>
            <a:ext cx="2940692" cy="1962912"/>
          </a:xfrm>
          <a:prstGeom prst="rect">
            <a:avLst/>
          </a:prstGeom>
        </p:spPr>
      </p:pic>
      <p:pic>
        <p:nvPicPr>
          <p:cNvPr id="10" name="table">
            <a:extLst>
              <a:ext uri="{FF2B5EF4-FFF2-40B4-BE49-F238E27FC236}">
                <a16:creationId xmlns:a16="http://schemas.microsoft.com/office/drawing/2014/main" id="{ECFE2007-BA85-46E8-8717-ACC2005A65D2}"/>
              </a:ext>
            </a:extLst>
          </p:cNvPr>
          <p:cNvPicPr>
            <a:picLocks noChangeAspect="1"/>
          </p:cNvPicPr>
          <p:nvPr/>
        </p:nvPicPr>
        <p:blipFill>
          <a:blip r:embed="rId4"/>
          <a:stretch>
            <a:fillRect/>
          </a:stretch>
        </p:blipFill>
        <p:spPr>
          <a:xfrm>
            <a:off x="5955147" y="3073544"/>
            <a:ext cx="5852226" cy="2739573"/>
          </a:xfrm>
          <a:prstGeom prst="rect">
            <a:avLst/>
          </a:prstGeom>
        </p:spPr>
      </p:pic>
      <p:sp>
        <p:nvSpPr>
          <p:cNvPr id="14" name="TextBox 13">
            <a:extLst>
              <a:ext uri="{FF2B5EF4-FFF2-40B4-BE49-F238E27FC236}">
                <a16:creationId xmlns:a16="http://schemas.microsoft.com/office/drawing/2014/main" id="{0F11CDD9-AC89-4A18-9A59-477325C4678D}"/>
              </a:ext>
            </a:extLst>
          </p:cNvPr>
          <p:cNvSpPr txBox="1"/>
          <p:nvPr/>
        </p:nvSpPr>
        <p:spPr>
          <a:xfrm>
            <a:off x="5955147" y="5813117"/>
            <a:ext cx="5852226" cy="430887"/>
          </a:xfrm>
          <a:prstGeom prst="rect">
            <a:avLst/>
          </a:prstGeom>
          <a:noFill/>
        </p:spPr>
        <p:txBody>
          <a:bodyPr wrap="square">
            <a:spAutoFit/>
          </a:bodyPr>
          <a:lstStyle/>
          <a:p>
            <a:pPr algn="ctr"/>
            <a:r>
              <a:rPr lang="en-US" sz="1100" dirty="0"/>
              <a:t>Table: </a:t>
            </a:r>
            <a:r>
              <a:rPr lang="en-US" sz="1100" b="1" dirty="0"/>
              <a:t>Meta-Analysis</a:t>
            </a:r>
            <a:r>
              <a:rPr lang="en-US" sz="1100" dirty="0"/>
              <a:t> of Traffic Exposure &amp; Childhood Leukemia conducted by the CDC - adapted from Boothe et al</a:t>
            </a:r>
          </a:p>
        </p:txBody>
      </p:sp>
      <p:sp>
        <p:nvSpPr>
          <p:cNvPr id="15" name="TextBox 14">
            <a:extLst>
              <a:ext uri="{FF2B5EF4-FFF2-40B4-BE49-F238E27FC236}">
                <a16:creationId xmlns:a16="http://schemas.microsoft.com/office/drawing/2014/main" id="{42B56962-1627-4171-A324-9B1179078A6C}"/>
              </a:ext>
            </a:extLst>
          </p:cNvPr>
          <p:cNvSpPr txBox="1"/>
          <p:nvPr/>
        </p:nvSpPr>
        <p:spPr>
          <a:xfrm>
            <a:off x="254499" y="5813117"/>
            <a:ext cx="5195325" cy="430887"/>
          </a:xfrm>
          <a:prstGeom prst="rect">
            <a:avLst/>
          </a:prstGeom>
          <a:noFill/>
        </p:spPr>
        <p:txBody>
          <a:bodyPr wrap="square">
            <a:spAutoFit/>
          </a:bodyPr>
          <a:lstStyle/>
          <a:p>
            <a:pPr algn="ctr"/>
            <a:r>
              <a:rPr lang="en-US" sz="1100" dirty="0"/>
              <a:t>Table: </a:t>
            </a:r>
            <a:r>
              <a:rPr lang="en-US" sz="1100" b="1" dirty="0"/>
              <a:t>Population-Based Study </a:t>
            </a:r>
            <a:r>
              <a:rPr lang="en-US" sz="1100" dirty="0"/>
              <a:t>(TX) of Matera Proximity to Major Roadways &amp; Childhood Embryonal Tumors - adapted from Kumar et al</a:t>
            </a:r>
          </a:p>
        </p:txBody>
      </p:sp>
      <p:sp>
        <p:nvSpPr>
          <p:cNvPr id="16" name="TextBox 15">
            <a:extLst>
              <a:ext uri="{FF2B5EF4-FFF2-40B4-BE49-F238E27FC236}">
                <a16:creationId xmlns:a16="http://schemas.microsoft.com/office/drawing/2014/main" id="{27C2FBC8-A6A9-45DB-BF0D-16688884120C}"/>
              </a:ext>
            </a:extLst>
          </p:cNvPr>
          <p:cNvSpPr txBox="1"/>
          <p:nvPr/>
        </p:nvSpPr>
        <p:spPr>
          <a:xfrm>
            <a:off x="254499" y="6470032"/>
            <a:ext cx="11789455" cy="384721"/>
          </a:xfrm>
          <a:prstGeom prst="rect">
            <a:avLst/>
          </a:prstGeom>
          <a:noFill/>
        </p:spPr>
        <p:txBody>
          <a:bodyPr wrap="square">
            <a:spAutoFit/>
          </a:bodyPr>
          <a:lstStyle/>
          <a:p>
            <a:pPr marL="0" marR="0" algn="r">
              <a:spcBef>
                <a:spcPts val="0"/>
              </a:spcBef>
              <a:spcAft>
                <a:spcPts val="0"/>
              </a:spcAft>
            </a:pPr>
            <a:r>
              <a:rPr lang="en-US" sz="950" dirty="0">
                <a:solidFill>
                  <a:srgbClr val="212121"/>
                </a:solidFill>
                <a:effectLst/>
                <a:ea typeface="Times New Roman" panose="02020603050405020304" pitchFamily="18" charset="0"/>
              </a:rPr>
              <a:t>Kumar SV, et al. Maternal Residential Proximity to Major Roadways and Pediatric Embryonal Tumors in Offspring. Int J Environ Res Public Health. 2018. PMID: 29533992.</a:t>
            </a:r>
            <a:endParaRPr lang="en-US" sz="950" dirty="0">
              <a:effectLst/>
              <a:ea typeface="Calibri" panose="020F0502020204030204" pitchFamily="34" charset="0"/>
            </a:endParaRPr>
          </a:p>
          <a:p>
            <a:pPr marL="0" marR="0" algn="r">
              <a:spcBef>
                <a:spcPts val="0"/>
              </a:spcBef>
              <a:spcAft>
                <a:spcPts val="0"/>
              </a:spcAft>
            </a:pPr>
            <a:r>
              <a:rPr lang="en-US" sz="950" dirty="0">
                <a:solidFill>
                  <a:srgbClr val="212121"/>
                </a:solidFill>
                <a:effectLst/>
                <a:ea typeface="Times New Roman" panose="02020603050405020304" pitchFamily="18" charset="0"/>
              </a:rPr>
              <a:t>Boothe VL, et al. Residential traffic exposure and childhood leukemia: a systematic review and meta-analysis. Am J </a:t>
            </a:r>
            <a:r>
              <a:rPr lang="en-US" sz="950" dirty="0" err="1">
                <a:solidFill>
                  <a:srgbClr val="212121"/>
                </a:solidFill>
                <a:effectLst/>
                <a:ea typeface="Times New Roman" panose="02020603050405020304" pitchFamily="18" charset="0"/>
              </a:rPr>
              <a:t>Prev</a:t>
            </a:r>
            <a:r>
              <a:rPr lang="en-US" sz="950" dirty="0">
                <a:solidFill>
                  <a:srgbClr val="212121"/>
                </a:solidFill>
                <a:effectLst/>
                <a:ea typeface="Times New Roman" panose="02020603050405020304" pitchFamily="18" charset="0"/>
              </a:rPr>
              <a:t> Med. 2014. PMID: 24650845.</a:t>
            </a:r>
            <a:endParaRPr lang="en-US" sz="950" dirty="0">
              <a:effectLst/>
              <a:ea typeface="Calibri" panose="020F0502020204030204" pitchFamily="34" charset="0"/>
            </a:endParaRPr>
          </a:p>
        </p:txBody>
      </p:sp>
      <p:sp>
        <p:nvSpPr>
          <p:cNvPr id="17" name="TextBox 16">
            <a:extLst>
              <a:ext uri="{FF2B5EF4-FFF2-40B4-BE49-F238E27FC236}">
                <a16:creationId xmlns:a16="http://schemas.microsoft.com/office/drawing/2014/main" id="{EAD0CF84-AD00-4BF4-98E9-DBE290C0653B}"/>
              </a:ext>
            </a:extLst>
          </p:cNvPr>
          <p:cNvSpPr txBox="1"/>
          <p:nvPr/>
        </p:nvSpPr>
        <p:spPr>
          <a:xfrm>
            <a:off x="7100624" y="2185686"/>
            <a:ext cx="3191803" cy="261610"/>
          </a:xfrm>
          <a:prstGeom prst="rect">
            <a:avLst/>
          </a:prstGeom>
          <a:noFill/>
        </p:spPr>
        <p:txBody>
          <a:bodyPr wrap="square">
            <a:spAutoFit/>
          </a:bodyPr>
          <a:lstStyle/>
          <a:p>
            <a:pPr algn="ctr"/>
            <a:r>
              <a:rPr lang="en-US" sz="1100" dirty="0"/>
              <a:t>Photo: Public Domain – Wikimedia Commons</a:t>
            </a:r>
          </a:p>
        </p:txBody>
      </p:sp>
      <p:sp>
        <p:nvSpPr>
          <p:cNvPr id="6" name="Oval 5">
            <a:extLst>
              <a:ext uri="{FF2B5EF4-FFF2-40B4-BE49-F238E27FC236}">
                <a16:creationId xmlns:a16="http://schemas.microsoft.com/office/drawing/2014/main" id="{A1314F68-0487-4230-8F73-4C367FEA7157}"/>
              </a:ext>
            </a:extLst>
          </p:cNvPr>
          <p:cNvSpPr/>
          <p:nvPr/>
        </p:nvSpPr>
        <p:spPr>
          <a:xfrm>
            <a:off x="7589520" y="5311834"/>
            <a:ext cx="3422469" cy="41801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6E15C79-4131-4149-B98B-A1165F62AAF7}"/>
              </a:ext>
            </a:extLst>
          </p:cNvPr>
          <p:cNvSpPr/>
          <p:nvPr/>
        </p:nvSpPr>
        <p:spPr>
          <a:xfrm>
            <a:off x="3371668" y="5336395"/>
            <a:ext cx="2109784" cy="41801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271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4" name="Freeform: Shape 1043">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6E6E6"/>
            </a:solidFill>
          </a:ln>
          <a:effectLst>
            <a:outerShdw blurRad="762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46" name="Freeform: Shape 1045">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C8AA3E8-B1B4-473D-BACB-9C2EA4E57D5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3700" kern="1200" dirty="0">
                <a:solidFill>
                  <a:schemeClr val="tx1"/>
                </a:solidFill>
                <a:latin typeface="+mj-lt"/>
                <a:ea typeface="+mj-ea"/>
                <a:cs typeface="+mj-cs"/>
              </a:rPr>
              <a:t>Pediatric Environmental Health Specialty Units</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(PEHSU)</a:t>
            </a:r>
          </a:p>
        </p:txBody>
      </p:sp>
      <p:sp>
        <p:nvSpPr>
          <p:cNvPr id="1048" name="Rectangle 104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0" name="Rectangle 104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2C23B499-A270-4397-8AFF-851EBB2C6F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14356" y="1695088"/>
            <a:ext cx="6408836" cy="331657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DDAD961-37BB-4204-8F8D-928A8A9B456E}"/>
              </a:ext>
            </a:extLst>
          </p:cNvPr>
          <p:cNvSpPr txBox="1"/>
          <p:nvPr/>
        </p:nvSpPr>
        <p:spPr>
          <a:xfrm>
            <a:off x="7758451" y="6337416"/>
            <a:ext cx="1720645" cy="369332"/>
          </a:xfrm>
          <a:prstGeom prst="rect">
            <a:avLst/>
          </a:prstGeom>
          <a:noFill/>
        </p:spPr>
        <p:txBody>
          <a:bodyPr wrap="square">
            <a:spAutoFit/>
          </a:bodyPr>
          <a:lstStyle/>
          <a:p>
            <a:pPr algn="ctr"/>
            <a:r>
              <a:rPr lang="en-US" sz="1800" b="0" i="0" u="none" strike="noStrike" dirty="0">
                <a:solidFill>
                  <a:srgbClr val="3A3A3A"/>
                </a:solidFill>
                <a:effectLst/>
                <a:latin typeface="Calibri" panose="020F0502020204030204" pitchFamily="34" charset="0"/>
              </a:rPr>
              <a:t>www.pehsu.net</a:t>
            </a:r>
            <a:endParaRPr lang="en-US" dirty="0"/>
          </a:p>
        </p:txBody>
      </p:sp>
    </p:spTree>
    <p:extLst>
      <p:ext uri="{BB962C8B-B14F-4D97-AF65-F5344CB8AC3E}">
        <p14:creationId xmlns:p14="http://schemas.microsoft.com/office/powerpoint/2010/main" val="29700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D483F8-D331-47E6-8679-5C3F1F1D1973}"/>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kern="1200">
                <a:solidFill>
                  <a:schemeClr val="tx1"/>
                </a:solidFill>
                <a:latin typeface="+mj-lt"/>
                <a:ea typeface="+mj-ea"/>
                <a:cs typeface="+mj-cs"/>
              </a:rPr>
              <a:t>IARC Classifications of Carcinogenic Agents</a:t>
            </a:r>
          </a:p>
        </p:txBody>
      </p:sp>
      <p:sp>
        <p:nvSpPr>
          <p:cNvPr id="14" name="Rectangle 1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Rectangle 1">
            <a:extLst>
              <a:ext uri="{FF2B5EF4-FFF2-40B4-BE49-F238E27FC236}">
                <a16:creationId xmlns:a16="http://schemas.microsoft.com/office/drawing/2014/main" id="{57377E99-965E-4A01-A268-52F4D95CD419}"/>
              </a:ext>
            </a:extLst>
          </p:cNvPr>
          <p:cNvSpPr>
            <a:spLocks noChangeArrowheads="1"/>
          </p:cNvSpPr>
          <p:nvPr/>
        </p:nvSpPr>
        <p:spPr bwMode="auto">
          <a:xfrm>
            <a:off x="1528763" y="22875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Table 3">
            <a:extLst>
              <a:ext uri="{FF2B5EF4-FFF2-40B4-BE49-F238E27FC236}">
                <a16:creationId xmlns:a16="http://schemas.microsoft.com/office/drawing/2014/main" id="{093F6262-2B5A-4826-86C5-675EC808D961}"/>
              </a:ext>
            </a:extLst>
          </p:cNvPr>
          <p:cNvGraphicFramePr>
            <a:graphicFrameLocks noGrp="1"/>
          </p:cNvGraphicFramePr>
          <p:nvPr>
            <p:extLst>
              <p:ext uri="{D42A27DB-BD31-4B8C-83A1-F6EECF244321}">
                <p14:modId xmlns:p14="http://schemas.microsoft.com/office/powerpoint/2010/main" val="1997685511"/>
              </p:ext>
            </p:extLst>
          </p:nvPr>
        </p:nvGraphicFramePr>
        <p:xfrm>
          <a:off x="1517116" y="2091095"/>
          <a:ext cx="9161235" cy="4206245"/>
        </p:xfrm>
        <a:graphic>
          <a:graphicData uri="http://schemas.openxmlformats.org/drawingml/2006/table">
            <a:tbl>
              <a:tblPr firstRow="1" bandRow="1"/>
              <a:tblGrid>
                <a:gridCol w="1650158">
                  <a:extLst>
                    <a:ext uri="{9D8B030D-6E8A-4147-A177-3AD203B41FA5}">
                      <a16:colId xmlns:a16="http://schemas.microsoft.com/office/drawing/2014/main" val="3676852937"/>
                    </a:ext>
                  </a:extLst>
                </a:gridCol>
                <a:gridCol w="5740941">
                  <a:extLst>
                    <a:ext uri="{9D8B030D-6E8A-4147-A177-3AD203B41FA5}">
                      <a16:colId xmlns:a16="http://schemas.microsoft.com/office/drawing/2014/main" val="2275211262"/>
                    </a:ext>
                  </a:extLst>
                </a:gridCol>
                <a:gridCol w="1770136">
                  <a:extLst>
                    <a:ext uri="{9D8B030D-6E8A-4147-A177-3AD203B41FA5}">
                      <a16:colId xmlns:a16="http://schemas.microsoft.com/office/drawing/2014/main" val="2433808781"/>
                    </a:ext>
                  </a:extLst>
                </a:gridCol>
              </a:tblGrid>
              <a:tr h="1254785">
                <a:tc>
                  <a:txBody>
                    <a:bodyPr/>
                    <a:lstStyle/>
                    <a:p>
                      <a:pPr algn="ctr" rtl="0" fontAlgn="t">
                        <a:spcBef>
                          <a:spcPts val="0"/>
                        </a:spcBef>
                        <a:spcAft>
                          <a:spcPts val="0"/>
                        </a:spcAft>
                      </a:pPr>
                      <a:r>
                        <a:rPr lang="en-US" sz="3500" b="1" i="0" u="none" strike="noStrike">
                          <a:solidFill>
                            <a:srgbClr val="FFFFFF"/>
                          </a:solidFill>
                          <a:effectLst/>
                          <a:latin typeface="Calibri" panose="020F0502020204030204" pitchFamily="34" charset="0"/>
                        </a:rPr>
                        <a:t>Group</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4767B"/>
                    </a:solidFill>
                  </a:tcPr>
                </a:tc>
                <a:tc>
                  <a:txBody>
                    <a:bodyPr/>
                    <a:lstStyle/>
                    <a:p>
                      <a:pPr algn="ctr" rtl="0" fontAlgn="t">
                        <a:spcBef>
                          <a:spcPts val="0"/>
                        </a:spcBef>
                        <a:spcAft>
                          <a:spcPts val="0"/>
                        </a:spcAft>
                      </a:pPr>
                      <a:r>
                        <a:rPr lang="en-US" sz="3500" b="1" i="0" u="none" strike="noStrike" dirty="0">
                          <a:solidFill>
                            <a:srgbClr val="FFFFFF"/>
                          </a:solidFill>
                          <a:effectLst/>
                          <a:latin typeface="Calibri" panose="020F0502020204030204" pitchFamily="34" charset="0"/>
                        </a:rPr>
                        <a:t>Definition</a:t>
                      </a:r>
                      <a:endParaRPr lang="en-US" sz="2600" dirty="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4767B"/>
                    </a:solidFill>
                  </a:tcPr>
                </a:tc>
                <a:tc>
                  <a:txBody>
                    <a:bodyPr/>
                    <a:lstStyle/>
                    <a:p>
                      <a:pPr algn="ctr" rtl="0" fontAlgn="t">
                        <a:spcBef>
                          <a:spcPts val="0"/>
                        </a:spcBef>
                        <a:spcAft>
                          <a:spcPts val="0"/>
                        </a:spcAft>
                      </a:pPr>
                      <a:r>
                        <a:rPr lang="en-US" sz="3500" b="1" i="0" u="none" strike="noStrike">
                          <a:solidFill>
                            <a:srgbClr val="FFFFFF"/>
                          </a:solidFill>
                          <a:effectLst/>
                          <a:latin typeface="Calibri" panose="020F0502020204030204" pitchFamily="34" charset="0"/>
                        </a:rPr>
                        <a:t># Agents</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74767B"/>
                    </a:solidFill>
                  </a:tcPr>
                </a:tc>
                <a:extLst>
                  <a:ext uri="{0D108BD9-81ED-4DB2-BD59-A6C34878D82A}">
                    <a16:rowId xmlns:a16="http://schemas.microsoft.com/office/drawing/2014/main" val="3776403479"/>
                  </a:ext>
                </a:extLst>
              </a:tr>
              <a:tr h="590292">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1</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5D5D6"/>
                    </a:solidFill>
                  </a:tcPr>
                </a:tc>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Carcinogenic to humans</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5D5D6"/>
                    </a:solidFill>
                  </a:tcPr>
                </a:tc>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111</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5D5D6"/>
                    </a:solidFill>
                  </a:tcPr>
                </a:tc>
                <a:extLst>
                  <a:ext uri="{0D108BD9-81ED-4DB2-BD59-A6C34878D82A}">
                    <a16:rowId xmlns:a16="http://schemas.microsoft.com/office/drawing/2014/main" val="4103585232"/>
                  </a:ext>
                </a:extLst>
              </a:tr>
              <a:tr h="590292">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2A</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BEBEC"/>
                    </a:solidFill>
                  </a:tcPr>
                </a:tc>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Probably carcinogenic to humans</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BEBEC"/>
                    </a:solidFill>
                  </a:tcPr>
                </a:tc>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66</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BEBEC"/>
                    </a:solidFill>
                  </a:tcPr>
                </a:tc>
                <a:extLst>
                  <a:ext uri="{0D108BD9-81ED-4DB2-BD59-A6C34878D82A}">
                    <a16:rowId xmlns:a16="http://schemas.microsoft.com/office/drawing/2014/main" val="1348375008"/>
                  </a:ext>
                </a:extLst>
              </a:tr>
              <a:tr h="590292">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2B</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5D5D6"/>
                    </a:solidFill>
                  </a:tcPr>
                </a:tc>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Possibly carcinogenic to humans</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5D5D6"/>
                    </a:solidFill>
                  </a:tcPr>
                </a:tc>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285</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5D5D6"/>
                    </a:solidFill>
                  </a:tcPr>
                </a:tc>
                <a:extLst>
                  <a:ext uri="{0D108BD9-81ED-4DB2-BD59-A6C34878D82A}">
                    <a16:rowId xmlns:a16="http://schemas.microsoft.com/office/drawing/2014/main" val="2306594493"/>
                  </a:ext>
                </a:extLst>
              </a:tr>
              <a:tr h="590292">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3</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BEBEC"/>
                    </a:solidFill>
                  </a:tcPr>
                </a:tc>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Not classifiable as to its carcinogenicity</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BEBEC"/>
                    </a:solidFill>
                  </a:tcPr>
                </a:tc>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505</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BEBEC"/>
                    </a:solidFill>
                  </a:tcPr>
                </a:tc>
                <a:extLst>
                  <a:ext uri="{0D108BD9-81ED-4DB2-BD59-A6C34878D82A}">
                    <a16:rowId xmlns:a16="http://schemas.microsoft.com/office/drawing/2014/main" val="858938934"/>
                  </a:ext>
                </a:extLst>
              </a:tr>
              <a:tr h="590292">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4</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5D5D6"/>
                    </a:solidFill>
                  </a:tcPr>
                </a:tc>
                <a:tc>
                  <a:txBody>
                    <a:bodyPr/>
                    <a:lstStyle/>
                    <a:p>
                      <a:pPr algn="ctr" rtl="0" fontAlgn="t">
                        <a:spcBef>
                          <a:spcPts val="0"/>
                        </a:spcBef>
                        <a:spcAft>
                          <a:spcPts val="0"/>
                        </a:spcAft>
                      </a:pPr>
                      <a:r>
                        <a:rPr lang="en-US" sz="2600" b="0" i="0" u="none" strike="noStrike">
                          <a:solidFill>
                            <a:srgbClr val="3A3A3A"/>
                          </a:solidFill>
                          <a:effectLst/>
                          <a:latin typeface="Calibri" panose="020F0502020204030204" pitchFamily="34" charset="0"/>
                        </a:rPr>
                        <a:t>Probably not carcinogenic to humans</a:t>
                      </a:r>
                      <a:endParaRPr lang="en-US" sz="260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5D5D6"/>
                    </a:solidFill>
                  </a:tcPr>
                </a:tc>
                <a:tc>
                  <a:txBody>
                    <a:bodyPr/>
                    <a:lstStyle/>
                    <a:p>
                      <a:pPr algn="ctr" rtl="0" fontAlgn="t">
                        <a:spcBef>
                          <a:spcPts val="0"/>
                        </a:spcBef>
                        <a:spcAft>
                          <a:spcPts val="0"/>
                        </a:spcAft>
                      </a:pPr>
                      <a:r>
                        <a:rPr lang="en-US" sz="2600" b="0" i="0" u="none" strike="noStrike" dirty="0">
                          <a:solidFill>
                            <a:srgbClr val="3A3A3A"/>
                          </a:solidFill>
                          <a:effectLst/>
                          <a:latin typeface="Calibri" panose="020F0502020204030204" pitchFamily="34" charset="0"/>
                        </a:rPr>
                        <a:t>1</a:t>
                      </a:r>
                      <a:endParaRPr lang="en-US" sz="2600" dirty="0">
                        <a:effectLst/>
                      </a:endParaRPr>
                    </a:p>
                  </a:txBody>
                  <a:tcPr marL="138436" marR="138436" marT="69218" marB="69218">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D5D5D6"/>
                    </a:solidFill>
                  </a:tcPr>
                </a:tc>
                <a:extLst>
                  <a:ext uri="{0D108BD9-81ED-4DB2-BD59-A6C34878D82A}">
                    <a16:rowId xmlns:a16="http://schemas.microsoft.com/office/drawing/2014/main" val="1521664034"/>
                  </a:ext>
                </a:extLst>
              </a:tr>
            </a:tbl>
          </a:graphicData>
        </a:graphic>
      </p:graphicFrame>
      <p:pic>
        <p:nvPicPr>
          <p:cNvPr id="7" name="Picture 6">
            <a:extLst>
              <a:ext uri="{FF2B5EF4-FFF2-40B4-BE49-F238E27FC236}">
                <a16:creationId xmlns:a16="http://schemas.microsoft.com/office/drawing/2014/main" id="{9A6260C7-F327-4F95-93C5-6A1C24387264}"/>
              </a:ext>
            </a:extLst>
          </p:cNvPr>
          <p:cNvPicPr>
            <a:picLocks noChangeAspect="1"/>
          </p:cNvPicPr>
          <p:nvPr/>
        </p:nvPicPr>
        <p:blipFill>
          <a:blip r:embed="rId3"/>
          <a:stretch>
            <a:fillRect/>
          </a:stretch>
        </p:blipFill>
        <p:spPr>
          <a:xfrm>
            <a:off x="7801800" y="537725"/>
            <a:ext cx="3685141" cy="1049411"/>
          </a:xfrm>
          <a:prstGeom prst="rect">
            <a:avLst/>
          </a:prstGeom>
        </p:spPr>
      </p:pic>
      <p:pic>
        <p:nvPicPr>
          <p:cNvPr id="9" name="Picture 8">
            <a:extLst>
              <a:ext uri="{FF2B5EF4-FFF2-40B4-BE49-F238E27FC236}">
                <a16:creationId xmlns:a16="http://schemas.microsoft.com/office/drawing/2014/main" id="{5279001F-0B7B-4F1A-9ABA-46D88379F49C}"/>
              </a:ext>
            </a:extLst>
          </p:cNvPr>
          <p:cNvPicPr>
            <a:picLocks noChangeAspect="1"/>
          </p:cNvPicPr>
          <p:nvPr/>
        </p:nvPicPr>
        <p:blipFill>
          <a:blip r:embed="rId4"/>
          <a:stretch>
            <a:fillRect/>
          </a:stretch>
        </p:blipFill>
        <p:spPr>
          <a:xfrm>
            <a:off x="6161349" y="464727"/>
            <a:ext cx="1290091" cy="1195405"/>
          </a:xfrm>
          <a:prstGeom prst="rect">
            <a:avLst/>
          </a:prstGeom>
        </p:spPr>
      </p:pic>
      <p:sp>
        <p:nvSpPr>
          <p:cNvPr id="17" name="TextBox 16">
            <a:extLst>
              <a:ext uri="{FF2B5EF4-FFF2-40B4-BE49-F238E27FC236}">
                <a16:creationId xmlns:a16="http://schemas.microsoft.com/office/drawing/2014/main" id="{3E3677DB-28F2-4EAD-A622-B4186C684196}"/>
              </a:ext>
            </a:extLst>
          </p:cNvPr>
          <p:cNvSpPr txBox="1"/>
          <p:nvPr/>
        </p:nvSpPr>
        <p:spPr>
          <a:xfrm>
            <a:off x="201223" y="6251682"/>
            <a:ext cx="11920251" cy="900246"/>
          </a:xfrm>
          <a:prstGeom prst="rect">
            <a:avLst/>
          </a:prstGeom>
          <a:noFill/>
        </p:spPr>
        <p:txBody>
          <a:bodyPr wrap="square">
            <a:spAutoFit/>
          </a:bodyPr>
          <a:lstStyle/>
          <a:p>
            <a:pPr algn="ctr" rtl="0">
              <a:spcBef>
                <a:spcPts val="0"/>
              </a:spcBef>
              <a:spcAft>
                <a:spcPts val="0"/>
              </a:spcAft>
            </a:pPr>
            <a:r>
              <a:rPr lang="en-US" sz="1000" b="0" i="0" u="none" strike="noStrike" dirty="0">
                <a:solidFill>
                  <a:srgbClr val="000000"/>
                </a:solidFill>
                <a:effectLst/>
              </a:rPr>
              <a:t>https://wiki.cancer.org.au/policy/IARC_classifications</a:t>
            </a:r>
            <a:endParaRPr lang="en-US" sz="1000" b="0" dirty="0">
              <a:effectLst/>
            </a:endParaRPr>
          </a:p>
          <a:p>
            <a:pPr algn="ctr" rtl="0">
              <a:spcBef>
                <a:spcPts val="300"/>
              </a:spcBef>
              <a:spcAft>
                <a:spcPts val="0"/>
              </a:spcAft>
            </a:pPr>
            <a:r>
              <a:rPr lang="en-US" sz="1000" b="0" i="0" u="none" strike="noStrike" dirty="0">
                <a:solidFill>
                  <a:srgbClr val="000000"/>
                </a:solidFill>
                <a:effectLst/>
              </a:rPr>
              <a:t>IARC. </a:t>
            </a:r>
            <a:r>
              <a:rPr lang="en-US" sz="1000" b="0" i="1" u="sng" strike="noStrike" dirty="0">
                <a:solidFill>
                  <a:srgbClr val="0563C1"/>
                </a:solidFill>
                <a:effectLst/>
                <a:hlinkClick r:id="rId5"/>
              </a:rPr>
              <a:t>Agents classified by the IARC monographs, volumes 1–108.</a:t>
            </a:r>
            <a:r>
              <a:rPr lang="en-US" sz="1000" b="0" i="0" u="none" strike="noStrike" dirty="0">
                <a:solidFill>
                  <a:srgbClr val="000000"/>
                </a:solidFill>
                <a:effectLst/>
              </a:rPr>
              <a:t> Lyon: IARC; [cited 2013 Oct 21]. Available: </a:t>
            </a:r>
            <a:r>
              <a:rPr lang="en-US" sz="1000" b="0" i="0" u="sng" strike="noStrike" dirty="0">
                <a:solidFill>
                  <a:srgbClr val="0563C1"/>
                </a:solidFill>
                <a:effectLst/>
                <a:hlinkClick r:id="rId6"/>
              </a:rPr>
              <a:t>http://monographs.iarc.fr/ENG/Classification/index.php</a:t>
            </a:r>
            <a:r>
              <a:rPr lang="en-US" sz="1000" b="0" i="0" u="none" strike="noStrike" dirty="0">
                <a:solidFill>
                  <a:srgbClr val="000000"/>
                </a:solidFill>
                <a:effectLst/>
              </a:rPr>
              <a:t>. IARC. </a:t>
            </a:r>
            <a:r>
              <a:rPr lang="en-US" sz="1000" b="0" i="1" u="sng" strike="noStrike" dirty="0">
                <a:solidFill>
                  <a:srgbClr val="0563C1"/>
                </a:solidFill>
                <a:effectLst/>
                <a:hlinkClick r:id="rId7"/>
              </a:rPr>
              <a:t>Preamble to the IARC monographs - scientific review and evaluation.</a:t>
            </a:r>
            <a:r>
              <a:rPr lang="en-US" sz="1000" b="0" i="0" u="none" strike="noStrike" dirty="0">
                <a:solidFill>
                  <a:srgbClr val="000000"/>
                </a:solidFill>
                <a:effectLst/>
              </a:rPr>
              <a:t> Lyon: IARC; 2006 Jan 23 [updated 2013 Oct]. </a:t>
            </a:r>
            <a:r>
              <a:rPr lang="en-US" sz="1000" b="0" i="0" u="sng" strike="noStrike" dirty="0">
                <a:solidFill>
                  <a:srgbClr val="0563C1"/>
                </a:solidFill>
                <a:effectLst/>
                <a:hlinkClick r:id="rId8"/>
              </a:rPr>
              <a:t>http://monographs.iarc.fr/ENG/Preamble/currentb6evalrationale0706.php</a:t>
            </a:r>
            <a:r>
              <a:rPr lang="en-US" sz="1000" b="0" i="0" u="none" strike="noStrike" dirty="0">
                <a:solidFill>
                  <a:srgbClr val="000000"/>
                </a:solidFill>
                <a:effectLst/>
              </a:rPr>
              <a:t>.</a:t>
            </a:r>
            <a:endParaRPr lang="en-US" sz="1000" b="0" dirty="0">
              <a:effectLst/>
            </a:endParaRPr>
          </a:p>
          <a:p>
            <a:br>
              <a:rPr lang="en-US" sz="1000" dirty="0"/>
            </a:br>
            <a:endParaRPr lang="en-US" sz="1000" dirty="0"/>
          </a:p>
        </p:txBody>
      </p:sp>
      <p:pic>
        <p:nvPicPr>
          <p:cNvPr id="13" name="Picture 12">
            <a:extLst>
              <a:ext uri="{FF2B5EF4-FFF2-40B4-BE49-F238E27FC236}">
                <a16:creationId xmlns:a16="http://schemas.microsoft.com/office/drawing/2014/main" id="{1D360CC0-D2D6-41FE-AC56-761F2B9CB5AE}"/>
              </a:ext>
            </a:extLst>
          </p:cNvPr>
          <p:cNvPicPr>
            <a:picLocks noChangeAspect="1"/>
          </p:cNvPicPr>
          <p:nvPr/>
        </p:nvPicPr>
        <p:blipFill>
          <a:blip r:embed="rId9"/>
          <a:stretch>
            <a:fillRect/>
          </a:stretch>
        </p:blipFill>
        <p:spPr>
          <a:xfrm>
            <a:off x="901690" y="3377677"/>
            <a:ext cx="469764" cy="458093"/>
          </a:xfrm>
          <a:prstGeom prst="rect">
            <a:avLst/>
          </a:prstGeom>
        </p:spPr>
      </p:pic>
      <p:pic>
        <p:nvPicPr>
          <p:cNvPr id="15" name="Picture 14">
            <a:extLst>
              <a:ext uri="{FF2B5EF4-FFF2-40B4-BE49-F238E27FC236}">
                <a16:creationId xmlns:a16="http://schemas.microsoft.com/office/drawing/2014/main" id="{2114128A-F477-4F2F-B8ED-AB264EDE0D3A}"/>
              </a:ext>
            </a:extLst>
          </p:cNvPr>
          <p:cNvPicPr>
            <a:picLocks noChangeAspect="1"/>
          </p:cNvPicPr>
          <p:nvPr/>
        </p:nvPicPr>
        <p:blipFill>
          <a:blip r:embed="rId10"/>
          <a:stretch>
            <a:fillRect/>
          </a:stretch>
        </p:blipFill>
        <p:spPr>
          <a:xfrm>
            <a:off x="901690" y="4021195"/>
            <a:ext cx="466725" cy="457200"/>
          </a:xfrm>
          <a:prstGeom prst="rect">
            <a:avLst/>
          </a:prstGeom>
        </p:spPr>
      </p:pic>
      <p:pic>
        <p:nvPicPr>
          <p:cNvPr id="18" name="Picture 17">
            <a:extLst>
              <a:ext uri="{FF2B5EF4-FFF2-40B4-BE49-F238E27FC236}">
                <a16:creationId xmlns:a16="http://schemas.microsoft.com/office/drawing/2014/main" id="{09331EC0-139C-455B-969F-0E47FD8CC160}"/>
              </a:ext>
            </a:extLst>
          </p:cNvPr>
          <p:cNvPicPr>
            <a:picLocks noChangeAspect="1"/>
          </p:cNvPicPr>
          <p:nvPr/>
        </p:nvPicPr>
        <p:blipFill>
          <a:blip r:embed="rId11"/>
          <a:stretch>
            <a:fillRect/>
          </a:stretch>
        </p:blipFill>
        <p:spPr>
          <a:xfrm>
            <a:off x="898651" y="4630232"/>
            <a:ext cx="469764" cy="460492"/>
          </a:xfrm>
          <a:prstGeom prst="rect">
            <a:avLst/>
          </a:prstGeom>
        </p:spPr>
      </p:pic>
      <p:pic>
        <p:nvPicPr>
          <p:cNvPr id="19" name="Picture 18">
            <a:extLst>
              <a:ext uri="{FF2B5EF4-FFF2-40B4-BE49-F238E27FC236}">
                <a16:creationId xmlns:a16="http://schemas.microsoft.com/office/drawing/2014/main" id="{EC3143AE-2B28-45C4-8391-DD8B0E376902}"/>
              </a:ext>
            </a:extLst>
          </p:cNvPr>
          <p:cNvPicPr>
            <a:picLocks noChangeAspect="1"/>
          </p:cNvPicPr>
          <p:nvPr/>
        </p:nvPicPr>
        <p:blipFill>
          <a:blip r:embed="rId12"/>
          <a:stretch>
            <a:fillRect/>
          </a:stretch>
        </p:blipFill>
        <p:spPr>
          <a:xfrm>
            <a:off x="930812" y="5240001"/>
            <a:ext cx="405442" cy="457200"/>
          </a:xfrm>
          <a:prstGeom prst="rect">
            <a:avLst/>
          </a:prstGeom>
        </p:spPr>
      </p:pic>
    </p:spTree>
    <p:extLst>
      <p:ext uri="{BB962C8B-B14F-4D97-AF65-F5344CB8AC3E}">
        <p14:creationId xmlns:p14="http://schemas.microsoft.com/office/powerpoint/2010/main" val="4240626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A1C5D3-C053-4EE9-BE1A-419B6E27CC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356512D-FA51-4C3B-98AD-4C90A70552B9}"/>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kern="1200">
                <a:solidFill>
                  <a:schemeClr val="tx1"/>
                </a:solidFill>
                <a:latin typeface="+mj-lt"/>
                <a:ea typeface="+mj-ea"/>
                <a:cs typeface="+mj-cs"/>
              </a:rPr>
              <a:t>Volatile Organic Compounds (VOCs)</a:t>
            </a:r>
          </a:p>
        </p:txBody>
      </p:sp>
      <p:sp>
        <p:nvSpPr>
          <p:cNvPr id="16" name="Rectangle: Rounded Corners 15">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a:extLst>
              <a:ext uri="{FF2B5EF4-FFF2-40B4-BE49-F238E27FC236}">
                <a16:creationId xmlns:a16="http://schemas.microsoft.com/office/drawing/2014/main" id="{996662D4-8DB8-4D7D-B79B-5CBF573D8800}"/>
              </a:ext>
            </a:extLst>
          </p:cNvPr>
          <p:cNvPicPr>
            <a:picLocks noChangeAspect="1"/>
          </p:cNvPicPr>
          <p:nvPr/>
        </p:nvPicPr>
        <p:blipFill>
          <a:blip r:embed="rId3"/>
          <a:stretch>
            <a:fillRect/>
          </a:stretch>
        </p:blipFill>
        <p:spPr>
          <a:xfrm>
            <a:off x="1069606" y="2139484"/>
            <a:ext cx="10052788" cy="4096512"/>
          </a:xfrm>
          <a:prstGeom prst="rect">
            <a:avLst/>
          </a:prstGeom>
        </p:spPr>
      </p:pic>
      <p:sp>
        <p:nvSpPr>
          <p:cNvPr id="13" name="TextBox 12">
            <a:extLst>
              <a:ext uri="{FF2B5EF4-FFF2-40B4-BE49-F238E27FC236}">
                <a16:creationId xmlns:a16="http://schemas.microsoft.com/office/drawing/2014/main" id="{127AE6F9-C03C-440C-997F-2EF69B27DDA9}"/>
              </a:ext>
            </a:extLst>
          </p:cNvPr>
          <p:cNvSpPr txBox="1"/>
          <p:nvPr/>
        </p:nvSpPr>
        <p:spPr>
          <a:xfrm>
            <a:off x="8305397" y="6348217"/>
            <a:ext cx="3153579" cy="246221"/>
          </a:xfrm>
          <a:prstGeom prst="rect">
            <a:avLst/>
          </a:prstGeom>
          <a:noFill/>
        </p:spPr>
        <p:txBody>
          <a:bodyPr wrap="square">
            <a:spAutoFit/>
          </a:bodyPr>
          <a:lstStyle/>
          <a:p>
            <a:r>
              <a:rPr lang="en-US" sz="1000" dirty="0">
                <a:hlinkClick r:id="rId4"/>
              </a:rPr>
              <a:t>Pediatric Environmental Health - the Toolkit (ucsf.edu)</a:t>
            </a:r>
            <a:endParaRPr lang="en-US" sz="1000" dirty="0"/>
          </a:p>
        </p:txBody>
      </p:sp>
      <p:pic>
        <p:nvPicPr>
          <p:cNvPr id="8" name="Picture 7">
            <a:extLst>
              <a:ext uri="{FF2B5EF4-FFF2-40B4-BE49-F238E27FC236}">
                <a16:creationId xmlns:a16="http://schemas.microsoft.com/office/drawing/2014/main" id="{C289511B-68A1-4165-B510-7556B624194A}"/>
              </a:ext>
            </a:extLst>
          </p:cNvPr>
          <p:cNvPicPr>
            <a:picLocks noChangeAspect="1"/>
          </p:cNvPicPr>
          <p:nvPr/>
        </p:nvPicPr>
        <p:blipFill>
          <a:blip r:embed="rId5"/>
          <a:stretch>
            <a:fillRect/>
          </a:stretch>
        </p:blipFill>
        <p:spPr>
          <a:xfrm>
            <a:off x="433308" y="3652528"/>
            <a:ext cx="469764" cy="458093"/>
          </a:xfrm>
          <a:prstGeom prst="rect">
            <a:avLst/>
          </a:prstGeom>
        </p:spPr>
      </p:pic>
      <p:pic>
        <p:nvPicPr>
          <p:cNvPr id="10" name="Picture 9">
            <a:extLst>
              <a:ext uri="{FF2B5EF4-FFF2-40B4-BE49-F238E27FC236}">
                <a16:creationId xmlns:a16="http://schemas.microsoft.com/office/drawing/2014/main" id="{F1F526B3-5AA6-4E71-9CD9-55498F76277D}"/>
              </a:ext>
            </a:extLst>
          </p:cNvPr>
          <p:cNvPicPr>
            <a:picLocks noChangeAspect="1"/>
          </p:cNvPicPr>
          <p:nvPr/>
        </p:nvPicPr>
        <p:blipFill>
          <a:blip r:embed="rId5"/>
          <a:stretch>
            <a:fillRect/>
          </a:stretch>
        </p:blipFill>
        <p:spPr>
          <a:xfrm>
            <a:off x="433308" y="3216489"/>
            <a:ext cx="469764" cy="458093"/>
          </a:xfrm>
          <a:prstGeom prst="rect">
            <a:avLst/>
          </a:prstGeom>
        </p:spPr>
      </p:pic>
      <p:pic>
        <p:nvPicPr>
          <p:cNvPr id="4" name="Picture 3">
            <a:extLst>
              <a:ext uri="{FF2B5EF4-FFF2-40B4-BE49-F238E27FC236}">
                <a16:creationId xmlns:a16="http://schemas.microsoft.com/office/drawing/2014/main" id="{A4FF6665-6177-4E00-B796-E9C98F5871FD}"/>
              </a:ext>
            </a:extLst>
          </p:cNvPr>
          <p:cNvPicPr>
            <a:picLocks noChangeAspect="1"/>
          </p:cNvPicPr>
          <p:nvPr/>
        </p:nvPicPr>
        <p:blipFill>
          <a:blip r:embed="rId6"/>
          <a:stretch>
            <a:fillRect/>
          </a:stretch>
        </p:blipFill>
        <p:spPr>
          <a:xfrm>
            <a:off x="433308" y="4132655"/>
            <a:ext cx="469764" cy="460492"/>
          </a:xfrm>
          <a:prstGeom prst="rect">
            <a:avLst/>
          </a:prstGeom>
        </p:spPr>
      </p:pic>
      <p:pic>
        <p:nvPicPr>
          <p:cNvPr id="6" name="Picture 5">
            <a:extLst>
              <a:ext uri="{FF2B5EF4-FFF2-40B4-BE49-F238E27FC236}">
                <a16:creationId xmlns:a16="http://schemas.microsoft.com/office/drawing/2014/main" id="{B2A08B90-A291-49A7-BA15-44431C85F5DE}"/>
              </a:ext>
            </a:extLst>
          </p:cNvPr>
          <p:cNvPicPr>
            <a:picLocks noChangeAspect="1"/>
          </p:cNvPicPr>
          <p:nvPr/>
        </p:nvPicPr>
        <p:blipFill>
          <a:blip r:embed="rId7"/>
          <a:stretch>
            <a:fillRect/>
          </a:stretch>
        </p:blipFill>
        <p:spPr>
          <a:xfrm>
            <a:off x="433308" y="4593147"/>
            <a:ext cx="466725" cy="457200"/>
          </a:xfrm>
          <a:prstGeom prst="rect">
            <a:avLst/>
          </a:prstGeom>
        </p:spPr>
      </p:pic>
      <p:pic>
        <p:nvPicPr>
          <p:cNvPr id="15" name="Picture 14">
            <a:extLst>
              <a:ext uri="{FF2B5EF4-FFF2-40B4-BE49-F238E27FC236}">
                <a16:creationId xmlns:a16="http://schemas.microsoft.com/office/drawing/2014/main" id="{55400675-4340-47ED-8956-08D0C56DD366}"/>
              </a:ext>
            </a:extLst>
          </p:cNvPr>
          <p:cNvPicPr>
            <a:picLocks noChangeAspect="1"/>
          </p:cNvPicPr>
          <p:nvPr/>
        </p:nvPicPr>
        <p:blipFill>
          <a:blip r:embed="rId5"/>
          <a:stretch>
            <a:fillRect/>
          </a:stretch>
        </p:blipFill>
        <p:spPr>
          <a:xfrm>
            <a:off x="415672" y="5472409"/>
            <a:ext cx="469764" cy="458093"/>
          </a:xfrm>
          <a:prstGeom prst="rect">
            <a:avLst/>
          </a:prstGeom>
        </p:spPr>
      </p:pic>
      <p:pic>
        <p:nvPicPr>
          <p:cNvPr id="17" name="Picture 16">
            <a:extLst>
              <a:ext uri="{FF2B5EF4-FFF2-40B4-BE49-F238E27FC236}">
                <a16:creationId xmlns:a16="http://schemas.microsoft.com/office/drawing/2014/main" id="{DB2B9EA8-4D16-4C36-92BF-4C88D65646DE}"/>
              </a:ext>
            </a:extLst>
          </p:cNvPr>
          <p:cNvPicPr>
            <a:picLocks noChangeAspect="1"/>
          </p:cNvPicPr>
          <p:nvPr/>
        </p:nvPicPr>
        <p:blipFill>
          <a:blip r:embed="rId8"/>
          <a:stretch>
            <a:fillRect/>
          </a:stretch>
        </p:blipFill>
        <p:spPr>
          <a:xfrm>
            <a:off x="463949" y="2682557"/>
            <a:ext cx="405442" cy="457200"/>
          </a:xfrm>
          <a:prstGeom prst="rect">
            <a:avLst/>
          </a:prstGeom>
        </p:spPr>
      </p:pic>
      <p:pic>
        <p:nvPicPr>
          <p:cNvPr id="18" name="Picture 17">
            <a:extLst>
              <a:ext uri="{FF2B5EF4-FFF2-40B4-BE49-F238E27FC236}">
                <a16:creationId xmlns:a16="http://schemas.microsoft.com/office/drawing/2014/main" id="{628038B3-EB7C-4413-A51B-99865471AC41}"/>
              </a:ext>
            </a:extLst>
          </p:cNvPr>
          <p:cNvPicPr>
            <a:picLocks noChangeAspect="1"/>
          </p:cNvPicPr>
          <p:nvPr/>
        </p:nvPicPr>
        <p:blipFill>
          <a:blip r:embed="rId8"/>
          <a:stretch>
            <a:fillRect/>
          </a:stretch>
        </p:blipFill>
        <p:spPr>
          <a:xfrm>
            <a:off x="456181" y="5039773"/>
            <a:ext cx="405442" cy="457200"/>
          </a:xfrm>
          <a:prstGeom prst="rect">
            <a:avLst/>
          </a:prstGeom>
        </p:spPr>
      </p:pic>
      <p:pic>
        <p:nvPicPr>
          <p:cNvPr id="19" name="Picture 18">
            <a:extLst>
              <a:ext uri="{FF2B5EF4-FFF2-40B4-BE49-F238E27FC236}">
                <a16:creationId xmlns:a16="http://schemas.microsoft.com/office/drawing/2014/main" id="{F1429037-3C76-49F5-80FF-785E7A9E7741}"/>
              </a:ext>
            </a:extLst>
          </p:cNvPr>
          <p:cNvPicPr>
            <a:picLocks noChangeAspect="1"/>
          </p:cNvPicPr>
          <p:nvPr/>
        </p:nvPicPr>
        <p:blipFill>
          <a:blip r:embed="rId8"/>
          <a:stretch>
            <a:fillRect/>
          </a:stretch>
        </p:blipFill>
        <p:spPr>
          <a:xfrm>
            <a:off x="448723" y="5954935"/>
            <a:ext cx="405442" cy="457200"/>
          </a:xfrm>
          <a:prstGeom prst="rect">
            <a:avLst/>
          </a:prstGeom>
        </p:spPr>
      </p:pic>
      <p:sp>
        <p:nvSpPr>
          <p:cNvPr id="3" name="Rectangle 2">
            <a:extLst>
              <a:ext uri="{FF2B5EF4-FFF2-40B4-BE49-F238E27FC236}">
                <a16:creationId xmlns:a16="http://schemas.microsoft.com/office/drawing/2014/main" id="{E6F6609A-EC81-4ED6-9AD7-158C05419A45}"/>
              </a:ext>
            </a:extLst>
          </p:cNvPr>
          <p:cNvSpPr/>
          <p:nvPr/>
        </p:nvSpPr>
        <p:spPr>
          <a:xfrm>
            <a:off x="1069606" y="2551471"/>
            <a:ext cx="1186897" cy="1101057"/>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09B970A-C1C0-4537-BDED-A18120A3F164}"/>
              </a:ext>
            </a:extLst>
          </p:cNvPr>
          <p:cNvSpPr/>
          <p:nvPr/>
        </p:nvSpPr>
        <p:spPr>
          <a:xfrm>
            <a:off x="1104786" y="4143339"/>
            <a:ext cx="1785898" cy="132907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7F9DE171-A65C-4E45-A2C9-C83239B68022}"/>
              </a:ext>
            </a:extLst>
          </p:cNvPr>
          <p:cNvSpPr/>
          <p:nvPr/>
        </p:nvSpPr>
        <p:spPr>
          <a:xfrm>
            <a:off x="1085651" y="5891017"/>
            <a:ext cx="1186897" cy="4572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19858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6D24BC9E-AC6A-42EE-AFD8-B290720B84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05" name="Rectangle 4104">
            <a:extLst>
              <a:ext uri="{FF2B5EF4-FFF2-40B4-BE49-F238E27FC236}">
                <a16:creationId xmlns:a16="http://schemas.microsoft.com/office/drawing/2014/main" id="{0990C621-3B8B-4820-8328-D47EF7CE8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107624"/>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930802-DEAD-4AE1-A0C2-F1F226873661}"/>
              </a:ext>
            </a:extLst>
          </p:cNvPr>
          <p:cNvSpPr>
            <a:spLocks noGrp="1"/>
          </p:cNvSpPr>
          <p:nvPr>
            <p:ph type="title"/>
          </p:nvPr>
        </p:nvSpPr>
        <p:spPr>
          <a:xfrm>
            <a:off x="1051560" y="4329321"/>
            <a:ext cx="3657600" cy="1645920"/>
          </a:xfrm>
        </p:spPr>
        <p:txBody>
          <a:bodyPr>
            <a:normAutofit/>
          </a:bodyPr>
          <a:lstStyle/>
          <a:p>
            <a:r>
              <a:rPr lang="en-US" sz="3200"/>
              <a:t>Benzene</a:t>
            </a:r>
          </a:p>
        </p:txBody>
      </p:sp>
      <p:pic>
        <p:nvPicPr>
          <p:cNvPr id="6" name="Picture 5">
            <a:extLst>
              <a:ext uri="{FF2B5EF4-FFF2-40B4-BE49-F238E27FC236}">
                <a16:creationId xmlns:a16="http://schemas.microsoft.com/office/drawing/2014/main" id="{43CB98AC-A979-4EF5-8A4C-AFB4C957266D}"/>
              </a:ext>
            </a:extLst>
          </p:cNvPr>
          <p:cNvPicPr>
            <a:picLocks noChangeAspect="1"/>
          </p:cNvPicPr>
          <p:nvPr/>
        </p:nvPicPr>
        <p:blipFill>
          <a:blip r:embed="rId3"/>
          <a:stretch>
            <a:fillRect/>
          </a:stretch>
        </p:blipFill>
        <p:spPr>
          <a:xfrm>
            <a:off x="3141003" y="4420761"/>
            <a:ext cx="1547706" cy="1547706"/>
          </a:xfrm>
          <a:prstGeom prst="rect">
            <a:avLst/>
          </a:prstGeom>
        </p:spPr>
      </p:pic>
      <p:sp>
        <p:nvSpPr>
          <p:cNvPr id="4107" name="Rectangle 4106">
            <a:extLst>
              <a:ext uri="{FF2B5EF4-FFF2-40B4-BE49-F238E27FC236}">
                <a16:creationId xmlns:a16="http://schemas.microsoft.com/office/drawing/2014/main" id="{C1A2385B-1D2A-4E17-84FA-6CB7F0AAE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80023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09" name="Rectangle 4108">
            <a:extLst>
              <a:ext uri="{FF2B5EF4-FFF2-40B4-BE49-F238E27FC236}">
                <a16:creationId xmlns:a16="http://schemas.microsoft.com/office/drawing/2014/main" id="{5E791F2F-79DB-4CC0-9FA1-001E3E91E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143137"/>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A0DDDEF-070D-4FD0-9451-60278C63F6AA}"/>
              </a:ext>
            </a:extLst>
          </p:cNvPr>
          <p:cNvSpPr>
            <a:spLocks noGrp="1"/>
          </p:cNvSpPr>
          <p:nvPr>
            <p:ph idx="1"/>
          </p:nvPr>
        </p:nvSpPr>
        <p:spPr>
          <a:xfrm>
            <a:off x="5250106" y="4329321"/>
            <a:ext cx="6106742" cy="1645920"/>
          </a:xfrm>
        </p:spPr>
        <p:txBody>
          <a:bodyPr anchor="ctr">
            <a:normAutofit/>
          </a:bodyPr>
          <a:lstStyle/>
          <a:p>
            <a:r>
              <a:rPr lang="en-US" sz="1800" dirty="0"/>
              <a:t>Simple aromatic hydrocarbon</a:t>
            </a:r>
          </a:p>
          <a:p>
            <a:r>
              <a:rPr lang="en-US" sz="1800" dirty="0"/>
              <a:t>Occurs naturally and from combustion</a:t>
            </a:r>
          </a:p>
          <a:p>
            <a:r>
              <a:rPr lang="en-US" sz="1800" dirty="0"/>
              <a:t>Human exposure is widespread </a:t>
            </a:r>
          </a:p>
        </p:txBody>
      </p:sp>
      <p:sp>
        <p:nvSpPr>
          <p:cNvPr id="13" name="TextBox 12">
            <a:extLst>
              <a:ext uri="{FF2B5EF4-FFF2-40B4-BE49-F238E27FC236}">
                <a16:creationId xmlns:a16="http://schemas.microsoft.com/office/drawing/2014/main" id="{D7B6CCD9-E500-4909-9B1E-865B90BDDB79}"/>
              </a:ext>
            </a:extLst>
          </p:cNvPr>
          <p:cNvSpPr txBox="1"/>
          <p:nvPr/>
        </p:nvSpPr>
        <p:spPr>
          <a:xfrm>
            <a:off x="982021" y="6416898"/>
            <a:ext cx="11167447" cy="246221"/>
          </a:xfrm>
          <a:prstGeom prst="rect">
            <a:avLst/>
          </a:prstGeom>
          <a:noFill/>
        </p:spPr>
        <p:txBody>
          <a:bodyPr wrap="square">
            <a:spAutoFit/>
          </a:bodyPr>
          <a:lstStyle/>
          <a:p>
            <a:pPr algn="r"/>
            <a:r>
              <a:rPr lang="en-US" sz="950" b="0" i="0" dirty="0">
                <a:solidFill>
                  <a:srgbClr val="212121"/>
                </a:solidFill>
                <a:effectLst/>
              </a:rPr>
              <a:t>Carlos-Wallace FM, et al. Parental, In Utero, and Early-Life Exposure to Benzene and the Risk of Childhood Leukemia: A Meta-Analysis. Am J Epidemiol. 2016. PMID: 26589707</a:t>
            </a:r>
            <a:r>
              <a:rPr lang="en-US" sz="950" dirty="0">
                <a:solidFill>
                  <a:srgbClr val="212121"/>
                </a:solidFill>
              </a:rPr>
              <a:t>.</a:t>
            </a:r>
            <a:endParaRPr lang="en-US" sz="950" dirty="0"/>
          </a:p>
        </p:txBody>
      </p:sp>
      <p:pic>
        <p:nvPicPr>
          <p:cNvPr id="10" name="Picture 9">
            <a:extLst>
              <a:ext uri="{FF2B5EF4-FFF2-40B4-BE49-F238E27FC236}">
                <a16:creationId xmlns:a16="http://schemas.microsoft.com/office/drawing/2014/main" id="{81628EB7-1E28-4175-B7EB-92B0B465BF03}"/>
              </a:ext>
            </a:extLst>
          </p:cNvPr>
          <p:cNvPicPr>
            <a:picLocks noChangeAspect="1"/>
          </p:cNvPicPr>
          <p:nvPr/>
        </p:nvPicPr>
        <p:blipFill>
          <a:blip r:embed="rId4"/>
          <a:stretch>
            <a:fillRect/>
          </a:stretch>
        </p:blipFill>
        <p:spPr>
          <a:xfrm>
            <a:off x="10017982" y="4510514"/>
            <a:ext cx="1316236" cy="1283534"/>
          </a:xfrm>
          <a:prstGeom prst="rect">
            <a:avLst/>
          </a:prstGeom>
        </p:spPr>
      </p:pic>
      <p:sp>
        <p:nvSpPr>
          <p:cNvPr id="18" name="TextBox 17">
            <a:extLst>
              <a:ext uri="{FF2B5EF4-FFF2-40B4-BE49-F238E27FC236}">
                <a16:creationId xmlns:a16="http://schemas.microsoft.com/office/drawing/2014/main" id="{638C24A6-3446-4E87-B989-D2C1C4FBD0A5}"/>
              </a:ext>
            </a:extLst>
          </p:cNvPr>
          <p:cNvSpPr txBox="1"/>
          <p:nvPr/>
        </p:nvSpPr>
        <p:spPr>
          <a:xfrm>
            <a:off x="1571629" y="6224330"/>
            <a:ext cx="10571813" cy="246221"/>
          </a:xfrm>
          <a:prstGeom prst="rect">
            <a:avLst/>
          </a:prstGeom>
          <a:noFill/>
        </p:spPr>
        <p:txBody>
          <a:bodyPr wrap="square">
            <a:spAutoFit/>
          </a:bodyPr>
          <a:lstStyle/>
          <a:p>
            <a:pPr algn="r"/>
            <a:r>
              <a:rPr lang="en-US" sz="950" b="0" i="0" dirty="0">
                <a:solidFill>
                  <a:srgbClr val="212121"/>
                </a:solidFill>
                <a:effectLst/>
              </a:rPr>
              <a:t>Loomis D, et al. International Agency for Research on Cancer Monograph Working Group. Carcinogenicity of benzene. Lancet Oncol. 2017. PMID: 29107678.</a:t>
            </a:r>
            <a:endParaRPr lang="en-US" sz="950" dirty="0"/>
          </a:p>
        </p:txBody>
      </p:sp>
      <p:sp>
        <p:nvSpPr>
          <p:cNvPr id="22" name="TextBox 21">
            <a:extLst>
              <a:ext uri="{FF2B5EF4-FFF2-40B4-BE49-F238E27FC236}">
                <a16:creationId xmlns:a16="http://schemas.microsoft.com/office/drawing/2014/main" id="{46CA4EA0-39E3-4A74-9555-9FA0C937213B}"/>
              </a:ext>
            </a:extLst>
          </p:cNvPr>
          <p:cNvSpPr txBox="1"/>
          <p:nvPr/>
        </p:nvSpPr>
        <p:spPr>
          <a:xfrm>
            <a:off x="1123467" y="6590806"/>
            <a:ext cx="11047267" cy="238527"/>
          </a:xfrm>
          <a:prstGeom prst="rect">
            <a:avLst/>
          </a:prstGeom>
          <a:noFill/>
        </p:spPr>
        <p:txBody>
          <a:bodyPr wrap="square">
            <a:spAutoFit/>
          </a:bodyPr>
          <a:lstStyle/>
          <a:p>
            <a:pPr algn="r"/>
            <a:r>
              <a:rPr lang="en-US" sz="950" b="0" i="0" dirty="0">
                <a:effectLst/>
              </a:rPr>
              <a:t>Metayer C, et al. A task-based assessment of parental occupational exposure to organic solvents and other compounds and the risk of childhood leukemia in California. Environ Res. 2016. PMID: 27494537.</a:t>
            </a:r>
            <a:endParaRPr lang="en-US" sz="950" dirty="0"/>
          </a:p>
        </p:txBody>
      </p:sp>
      <p:pic>
        <p:nvPicPr>
          <p:cNvPr id="15" name="Picture 14" descr="A cartoon of a trailer with smoke coming out of it&#10;&#10;Description automatically generated">
            <a:extLst>
              <a:ext uri="{FF2B5EF4-FFF2-40B4-BE49-F238E27FC236}">
                <a16:creationId xmlns:a16="http://schemas.microsoft.com/office/drawing/2014/main" id="{69BA78F6-2D40-4C2B-84C4-A63F97BAE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4877" y="1167278"/>
            <a:ext cx="2263579" cy="685933"/>
          </a:xfrm>
          <a:prstGeom prst="rect">
            <a:avLst/>
          </a:prstGeom>
        </p:spPr>
      </p:pic>
      <p:sp>
        <p:nvSpPr>
          <p:cNvPr id="16" name="Content Placeholder 2">
            <a:extLst>
              <a:ext uri="{FF2B5EF4-FFF2-40B4-BE49-F238E27FC236}">
                <a16:creationId xmlns:a16="http://schemas.microsoft.com/office/drawing/2014/main" id="{136828B5-4546-4940-ABD3-54AAD861CEFB}"/>
              </a:ext>
            </a:extLst>
          </p:cNvPr>
          <p:cNvSpPr txBox="1">
            <a:spLocks/>
          </p:cNvSpPr>
          <p:nvPr/>
        </p:nvSpPr>
        <p:spPr>
          <a:xfrm>
            <a:off x="465395" y="816067"/>
            <a:ext cx="5257800" cy="10149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000" b="1" i="0" u="none" strike="noStrike" dirty="0">
                <a:solidFill>
                  <a:srgbClr val="212121"/>
                </a:solidFill>
                <a:effectLst/>
                <a:latin typeface="Calibri" panose="020F0502020204030204" pitchFamily="34" charset="0"/>
              </a:rPr>
              <a:t>Occupational and household exposures</a:t>
            </a:r>
          </a:p>
          <a:p>
            <a:pPr marL="0" indent="0" algn="ctr">
              <a:lnSpc>
                <a:spcPct val="100000"/>
              </a:lnSpc>
              <a:spcBef>
                <a:spcPts val="0"/>
              </a:spcBef>
              <a:buNone/>
            </a:pPr>
            <a:r>
              <a:rPr lang="en-US" sz="2000" b="0" i="1" u="none" strike="noStrike" dirty="0">
                <a:solidFill>
                  <a:srgbClr val="212121"/>
                </a:solidFill>
                <a:effectLst/>
                <a:latin typeface="Calibri" panose="020F0502020204030204" pitchFamily="34" charset="0"/>
              </a:rPr>
              <a:t>20 studies, 1987-2014</a:t>
            </a:r>
          </a:p>
          <a:p>
            <a:pPr marL="0" indent="0" algn="ctr">
              <a:lnSpc>
                <a:spcPct val="100000"/>
              </a:lnSpc>
              <a:spcBef>
                <a:spcPts val="0"/>
              </a:spcBef>
              <a:buNone/>
            </a:pPr>
            <a:r>
              <a:rPr lang="en-US" sz="2000" dirty="0">
                <a:solidFill>
                  <a:srgbClr val="212121"/>
                </a:solidFill>
                <a:latin typeface="Calibri" panose="020F0502020204030204" pitchFamily="34" charset="0"/>
              </a:rPr>
              <a:t>Summary Relative Risk</a:t>
            </a:r>
            <a:endParaRPr lang="en-US" sz="2000" b="0" i="0" u="none" strike="noStrike" dirty="0">
              <a:solidFill>
                <a:srgbClr val="212121"/>
              </a:solidFill>
              <a:effectLst/>
              <a:latin typeface="Calibri" panose="020F0502020204030204" pitchFamily="34" charset="0"/>
            </a:endParaRPr>
          </a:p>
        </p:txBody>
      </p:sp>
      <p:graphicFrame>
        <p:nvGraphicFramePr>
          <p:cNvPr id="17" name="Table 10">
            <a:extLst>
              <a:ext uri="{FF2B5EF4-FFF2-40B4-BE49-F238E27FC236}">
                <a16:creationId xmlns:a16="http://schemas.microsoft.com/office/drawing/2014/main" id="{C39EEB69-0143-4B5C-8091-80E5A70C8DF5}"/>
              </a:ext>
            </a:extLst>
          </p:cNvPr>
          <p:cNvGraphicFramePr>
            <a:graphicFrameLocks noGrp="1"/>
          </p:cNvGraphicFramePr>
          <p:nvPr>
            <p:extLst>
              <p:ext uri="{D42A27DB-BD31-4B8C-83A1-F6EECF244321}">
                <p14:modId xmlns:p14="http://schemas.microsoft.com/office/powerpoint/2010/main" val="3346832425"/>
              </p:ext>
            </p:extLst>
          </p:nvPr>
        </p:nvGraphicFramePr>
        <p:xfrm>
          <a:off x="166093" y="1892636"/>
          <a:ext cx="5856405" cy="1188720"/>
        </p:xfrm>
        <a:graphic>
          <a:graphicData uri="http://schemas.openxmlformats.org/drawingml/2006/table">
            <a:tbl>
              <a:tblPr bandRow="1">
                <a:tableStyleId>{5C22544A-7EE6-4342-B048-85BDC9FD1C3A}</a:tableStyleId>
              </a:tblPr>
              <a:tblGrid>
                <a:gridCol w="2403522">
                  <a:extLst>
                    <a:ext uri="{9D8B030D-6E8A-4147-A177-3AD203B41FA5}">
                      <a16:colId xmlns:a16="http://schemas.microsoft.com/office/drawing/2014/main" val="2823246458"/>
                    </a:ext>
                  </a:extLst>
                </a:gridCol>
                <a:gridCol w="941695">
                  <a:extLst>
                    <a:ext uri="{9D8B030D-6E8A-4147-A177-3AD203B41FA5}">
                      <a16:colId xmlns:a16="http://schemas.microsoft.com/office/drawing/2014/main" val="3444101145"/>
                    </a:ext>
                  </a:extLst>
                </a:gridCol>
                <a:gridCol w="2511188">
                  <a:extLst>
                    <a:ext uri="{9D8B030D-6E8A-4147-A177-3AD203B41FA5}">
                      <a16:colId xmlns:a16="http://schemas.microsoft.com/office/drawing/2014/main" val="1736987973"/>
                    </a:ext>
                  </a:extLst>
                </a:gridCol>
              </a:tblGrid>
              <a:tr h="372155">
                <a:tc>
                  <a:txBody>
                    <a:bodyPr/>
                    <a:lstStyle/>
                    <a:p>
                      <a:r>
                        <a:rPr lang="en-US" sz="2000" b="0" i="0" u="none" strike="noStrike" dirty="0">
                          <a:solidFill>
                            <a:srgbClr val="212121"/>
                          </a:solidFill>
                          <a:effectLst/>
                          <a:latin typeface="Calibri" panose="020F0502020204030204" pitchFamily="34" charset="0"/>
                        </a:rPr>
                        <a:t>Childhood leukemia </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1.96 </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95% CI 1.53, 2.52</a:t>
                      </a:r>
                      <a:endParaRPr lang="en-US" sz="2000" dirty="0"/>
                    </a:p>
                  </a:txBody>
                  <a:tcPr/>
                </a:tc>
                <a:extLst>
                  <a:ext uri="{0D108BD9-81ED-4DB2-BD59-A6C34878D82A}">
                    <a16:rowId xmlns:a16="http://schemas.microsoft.com/office/drawing/2014/main" val="138758197"/>
                  </a:ext>
                </a:extLst>
              </a:tr>
              <a:tr h="370840">
                <a:tc>
                  <a:txBody>
                    <a:bodyPr/>
                    <a:lstStyle/>
                    <a:p>
                      <a:r>
                        <a:rPr lang="en-US" sz="2000" b="0" i="0" u="none" strike="noStrike" dirty="0">
                          <a:solidFill>
                            <a:srgbClr val="212121"/>
                          </a:solidFill>
                          <a:effectLst/>
                          <a:latin typeface="Calibri" panose="020F0502020204030204" pitchFamily="34" charset="0"/>
                        </a:rPr>
                        <a:t>AML</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2.34</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95% CI 1.72, 3.28</a:t>
                      </a:r>
                      <a:endParaRPr lang="en-US" sz="2000" dirty="0"/>
                    </a:p>
                  </a:txBody>
                  <a:tcPr/>
                </a:tc>
                <a:extLst>
                  <a:ext uri="{0D108BD9-81ED-4DB2-BD59-A6C34878D82A}">
                    <a16:rowId xmlns:a16="http://schemas.microsoft.com/office/drawing/2014/main" val="2835474277"/>
                  </a:ext>
                </a:extLst>
              </a:tr>
              <a:tr h="370840">
                <a:tc>
                  <a:txBody>
                    <a:bodyPr/>
                    <a:lstStyle/>
                    <a:p>
                      <a:r>
                        <a:rPr lang="en-US" sz="2000" b="0" i="0" u="none" strike="noStrike" dirty="0">
                          <a:solidFill>
                            <a:srgbClr val="212121"/>
                          </a:solidFill>
                          <a:effectLst/>
                          <a:latin typeface="Calibri" panose="020F0502020204030204" pitchFamily="34" charset="0"/>
                        </a:rPr>
                        <a:t>ALL</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1.57</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95% CI 1.21, 2.05</a:t>
                      </a:r>
                      <a:endParaRPr lang="en-US" sz="2000" dirty="0"/>
                    </a:p>
                  </a:txBody>
                  <a:tcPr/>
                </a:tc>
                <a:extLst>
                  <a:ext uri="{0D108BD9-81ED-4DB2-BD59-A6C34878D82A}">
                    <a16:rowId xmlns:a16="http://schemas.microsoft.com/office/drawing/2014/main" val="4252936821"/>
                  </a:ext>
                </a:extLst>
              </a:tr>
            </a:tbl>
          </a:graphicData>
        </a:graphic>
      </p:graphicFrame>
      <p:graphicFrame>
        <p:nvGraphicFramePr>
          <p:cNvPr id="19" name="Table 10">
            <a:extLst>
              <a:ext uri="{FF2B5EF4-FFF2-40B4-BE49-F238E27FC236}">
                <a16:creationId xmlns:a16="http://schemas.microsoft.com/office/drawing/2014/main" id="{F892FDBE-C2DE-4527-95F2-83B37D02E8C0}"/>
              </a:ext>
            </a:extLst>
          </p:cNvPr>
          <p:cNvGraphicFramePr>
            <a:graphicFrameLocks noGrp="1"/>
          </p:cNvGraphicFramePr>
          <p:nvPr>
            <p:extLst>
              <p:ext uri="{D42A27DB-BD31-4B8C-83A1-F6EECF244321}">
                <p14:modId xmlns:p14="http://schemas.microsoft.com/office/powerpoint/2010/main" val="4223504723"/>
              </p:ext>
            </p:extLst>
          </p:nvPr>
        </p:nvGraphicFramePr>
        <p:xfrm>
          <a:off x="6212051" y="1892636"/>
          <a:ext cx="5856405" cy="1889760"/>
        </p:xfrm>
        <a:graphic>
          <a:graphicData uri="http://schemas.openxmlformats.org/drawingml/2006/table">
            <a:tbl>
              <a:tblPr bandRow="1">
                <a:tableStyleId>{5C22544A-7EE6-4342-B048-85BDC9FD1C3A}</a:tableStyleId>
              </a:tblPr>
              <a:tblGrid>
                <a:gridCol w="2403522">
                  <a:extLst>
                    <a:ext uri="{9D8B030D-6E8A-4147-A177-3AD203B41FA5}">
                      <a16:colId xmlns:a16="http://schemas.microsoft.com/office/drawing/2014/main" val="2823246458"/>
                    </a:ext>
                  </a:extLst>
                </a:gridCol>
                <a:gridCol w="941695">
                  <a:extLst>
                    <a:ext uri="{9D8B030D-6E8A-4147-A177-3AD203B41FA5}">
                      <a16:colId xmlns:a16="http://schemas.microsoft.com/office/drawing/2014/main" val="3444101145"/>
                    </a:ext>
                  </a:extLst>
                </a:gridCol>
                <a:gridCol w="2511188">
                  <a:extLst>
                    <a:ext uri="{9D8B030D-6E8A-4147-A177-3AD203B41FA5}">
                      <a16:colId xmlns:a16="http://schemas.microsoft.com/office/drawing/2014/main" val="1736987973"/>
                    </a:ext>
                  </a:extLst>
                </a:gridCol>
              </a:tblGrid>
              <a:tr h="372155">
                <a:tc>
                  <a:txBody>
                    <a:bodyPr/>
                    <a:lstStyle/>
                    <a:p>
                      <a:r>
                        <a:rPr lang="en-US" sz="2000" b="0" i="0" u="none" strike="noStrike" dirty="0">
                          <a:solidFill>
                            <a:srgbClr val="212121"/>
                          </a:solidFill>
                          <a:effectLst/>
                          <a:latin typeface="Calibri" panose="020F0502020204030204" pitchFamily="34" charset="0"/>
                        </a:rPr>
                        <a:t>Childhood leukemia </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1.48 </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95% CI 1.10, 1.99</a:t>
                      </a:r>
                      <a:endParaRPr lang="en-US" sz="2000" dirty="0"/>
                    </a:p>
                  </a:txBody>
                  <a:tcPr/>
                </a:tc>
                <a:extLst>
                  <a:ext uri="{0D108BD9-81ED-4DB2-BD59-A6C34878D82A}">
                    <a16:rowId xmlns:a16="http://schemas.microsoft.com/office/drawing/2014/main" val="138758197"/>
                  </a:ext>
                </a:extLst>
              </a:tr>
              <a:tr h="370840">
                <a:tc>
                  <a:txBody>
                    <a:bodyPr/>
                    <a:lstStyle/>
                    <a:p>
                      <a:r>
                        <a:rPr lang="en-US" sz="2000" b="0" i="0" u="none" strike="noStrike" dirty="0">
                          <a:solidFill>
                            <a:srgbClr val="212121"/>
                          </a:solidFill>
                          <a:effectLst/>
                          <a:latin typeface="Calibri" panose="020F0502020204030204" pitchFamily="34" charset="0"/>
                        </a:rPr>
                        <a:t>AML</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2.07</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95% CI 1.34, 3.20</a:t>
                      </a:r>
                      <a:endParaRPr lang="en-US" sz="2000" dirty="0"/>
                    </a:p>
                  </a:txBody>
                  <a:tcPr/>
                </a:tc>
                <a:extLst>
                  <a:ext uri="{0D108BD9-81ED-4DB2-BD59-A6C34878D82A}">
                    <a16:rowId xmlns:a16="http://schemas.microsoft.com/office/drawing/2014/main" val="2835474277"/>
                  </a:ext>
                </a:extLst>
              </a:tr>
              <a:tr h="370840">
                <a:tc>
                  <a:txBody>
                    <a:bodyPr/>
                    <a:lstStyle/>
                    <a:p>
                      <a:r>
                        <a:rPr lang="en-US" sz="2000" b="0" i="0" u="none" strike="noStrike" dirty="0">
                          <a:solidFill>
                            <a:srgbClr val="212121"/>
                          </a:solidFill>
                          <a:effectLst/>
                          <a:latin typeface="Calibri" panose="020F0502020204030204" pitchFamily="34" charset="0"/>
                        </a:rPr>
                        <a:t>ALL</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1.49</a:t>
                      </a:r>
                      <a:endParaRPr lang="en-US" sz="2000" dirty="0"/>
                    </a:p>
                  </a:txBody>
                  <a:tcPr/>
                </a:tc>
                <a:tc>
                  <a:txBody>
                    <a:bodyPr/>
                    <a:lstStyle/>
                    <a:p>
                      <a:r>
                        <a:rPr lang="en-US" sz="2000" b="0" i="0" u="none" strike="noStrike" dirty="0">
                          <a:solidFill>
                            <a:srgbClr val="212121"/>
                          </a:solidFill>
                          <a:effectLst/>
                          <a:latin typeface="Calibri" panose="020F0502020204030204" pitchFamily="34" charset="0"/>
                        </a:rPr>
                        <a:t>95% CI 1.07, 2.08</a:t>
                      </a:r>
                      <a:endParaRPr lang="en-US" sz="2000" dirty="0"/>
                    </a:p>
                  </a:txBody>
                  <a:tcPr/>
                </a:tc>
                <a:extLst>
                  <a:ext uri="{0D108BD9-81ED-4DB2-BD59-A6C34878D82A}">
                    <a16:rowId xmlns:a16="http://schemas.microsoft.com/office/drawing/2014/main" val="4252936821"/>
                  </a:ext>
                </a:extLst>
              </a:tr>
              <a:tr h="370840">
                <a:tc>
                  <a:txBody>
                    <a:bodyPr/>
                    <a:lstStyle/>
                    <a:p>
                      <a:r>
                        <a:rPr lang="en-US" sz="2000" dirty="0"/>
                        <a:t>Detail models of traffic pollution</a:t>
                      </a:r>
                    </a:p>
                  </a:txBody>
                  <a:tcPr anchor="ctr"/>
                </a:tc>
                <a:tc>
                  <a:txBody>
                    <a:bodyPr/>
                    <a:lstStyle/>
                    <a:p>
                      <a:r>
                        <a:rPr lang="en-US" sz="2000" b="0" i="0" u="none" strike="noStrike" dirty="0">
                          <a:solidFill>
                            <a:srgbClr val="212121"/>
                          </a:solidFill>
                          <a:effectLst/>
                          <a:latin typeface="Calibri" panose="020F0502020204030204" pitchFamily="34" charset="0"/>
                        </a:rPr>
                        <a:t>1.70 </a:t>
                      </a:r>
                      <a:endParaRPr lang="en-US" sz="2000" dirty="0"/>
                    </a:p>
                  </a:txBody>
                  <a:tcPr anchor="ctr"/>
                </a:tc>
                <a:tc>
                  <a:txBody>
                    <a:bodyPr/>
                    <a:lstStyle/>
                    <a:p>
                      <a:r>
                        <a:rPr lang="en-US" sz="2000" b="0" i="0" u="none" strike="noStrike" dirty="0">
                          <a:solidFill>
                            <a:srgbClr val="212121"/>
                          </a:solidFill>
                          <a:effectLst/>
                          <a:latin typeface="Calibri" panose="020F0502020204030204" pitchFamily="34" charset="0"/>
                        </a:rPr>
                        <a:t>95% CI 1.16, 2.49</a:t>
                      </a:r>
                      <a:endParaRPr lang="en-US" sz="2000" dirty="0"/>
                    </a:p>
                  </a:txBody>
                  <a:tcPr anchor="ctr"/>
                </a:tc>
                <a:extLst>
                  <a:ext uri="{0D108BD9-81ED-4DB2-BD59-A6C34878D82A}">
                    <a16:rowId xmlns:a16="http://schemas.microsoft.com/office/drawing/2014/main" val="2186356853"/>
                  </a:ext>
                </a:extLst>
              </a:tr>
            </a:tbl>
          </a:graphicData>
        </a:graphic>
      </p:graphicFrame>
      <p:sp>
        <p:nvSpPr>
          <p:cNvPr id="20" name="Content Placeholder 2">
            <a:extLst>
              <a:ext uri="{FF2B5EF4-FFF2-40B4-BE49-F238E27FC236}">
                <a16:creationId xmlns:a16="http://schemas.microsoft.com/office/drawing/2014/main" id="{A4411B6A-E534-4044-A3C1-66AF493678A2}"/>
              </a:ext>
            </a:extLst>
          </p:cNvPr>
          <p:cNvSpPr txBox="1">
            <a:spLocks/>
          </p:cNvSpPr>
          <p:nvPr/>
        </p:nvSpPr>
        <p:spPr>
          <a:xfrm>
            <a:off x="6511353" y="816067"/>
            <a:ext cx="5257800" cy="10149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000" b="1" i="0" u="none" strike="noStrike" dirty="0">
                <a:solidFill>
                  <a:srgbClr val="212121"/>
                </a:solidFill>
                <a:effectLst/>
                <a:latin typeface="Calibri" panose="020F0502020204030204" pitchFamily="34" charset="0"/>
              </a:rPr>
              <a:t>Traffic related and gas station studies</a:t>
            </a:r>
          </a:p>
          <a:p>
            <a:pPr marL="0" indent="0" algn="ctr">
              <a:lnSpc>
                <a:spcPct val="100000"/>
              </a:lnSpc>
              <a:spcBef>
                <a:spcPts val="0"/>
              </a:spcBef>
              <a:buNone/>
            </a:pPr>
            <a:r>
              <a:rPr lang="en-US" sz="2000" b="0" i="1" u="none" strike="noStrike" dirty="0">
                <a:solidFill>
                  <a:srgbClr val="212121"/>
                </a:solidFill>
                <a:effectLst/>
                <a:latin typeface="Calibri" panose="020F0502020204030204" pitchFamily="34" charset="0"/>
              </a:rPr>
              <a:t>12 studies, 1999-2014</a:t>
            </a:r>
          </a:p>
          <a:p>
            <a:pPr marL="0" indent="0" algn="ctr">
              <a:lnSpc>
                <a:spcPct val="100000"/>
              </a:lnSpc>
              <a:spcBef>
                <a:spcPts val="0"/>
              </a:spcBef>
              <a:buNone/>
            </a:pPr>
            <a:r>
              <a:rPr lang="en-US" sz="2000" dirty="0">
                <a:solidFill>
                  <a:srgbClr val="212121"/>
                </a:solidFill>
                <a:latin typeface="Calibri" panose="020F0502020204030204" pitchFamily="34" charset="0"/>
              </a:rPr>
              <a:t>Summary Relative Risk</a:t>
            </a:r>
            <a:endParaRPr lang="en-US" sz="2000" b="0" i="0" u="none" strike="noStrike" dirty="0">
              <a:solidFill>
                <a:srgbClr val="212121"/>
              </a:solidFill>
              <a:effectLst/>
              <a:latin typeface="Calibri" panose="020F0502020204030204" pitchFamily="34" charset="0"/>
            </a:endParaRPr>
          </a:p>
        </p:txBody>
      </p:sp>
      <p:pic>
        <p:nvPicPr>
          <p:cNvPr id="21" name="Picture 20" descr="A cigarette with smoke coming out of it&#10;&#10;Description automatically generated">
            <a:extLst>
              <a:ext uri="{FF2B5EF4-FFF2-40B4-BE49-F238E27FC236}">
                <a16:creationId xmlns:a16="http://schemas.microsoft.com/office/drawing/2014/main" id="{60F1A632-8E8C-407A-90F6-5BCF1F399D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1674" y="931840"/>
            <a:ext cx="1790376" cy="836806"/>
          </a:xfrm>
          <a:prstGeom prst="rect">
            <a:avLst/>
          </a:prstGeom>
        </p:spPr>
      </p:pic>
    </p:spTree>
    <p:extLst>
      <p:ext uri="{BB962C8B-B14F-4D97-AF65-F5344CB8AC3E}">
        <p14:creationId xmlns:p14="http://schemas.microsoft.com/office/powerpoint/2010/main" val="3280562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5">
            <a:extLst>
              <a:ext uri="{FF2B5EF4-FFF2-40B4-BE49-F238E27FC236}">
                <a16:creationId xmlns:a16="http://schemas.microsoft.com/office/drawing/2014/main" id="{D7D12574-25F0-4BB1-AA48-9DE7527AF5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37">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08EA8D-DBB6-4ECE-91C5-D64B8ECC5683}"/>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dirty="0"/>
              <a:t>Paints and Solvents</a:t>
            </a:r>
            <a:endParaRPr lang="en-US" sz="4000" dirty="0">
              <a:highlight>
                <a:srgbClr val="FFFF00"/>
              </a:highlight>
            </a:endParaRPr>
          </a:p>
        </p:txBody>
      </p:sp>
      <p:sp>
        <p:nvSpPr>
          <p:cNvPr id="48" name="Rectangle: Rounded Corners 39">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5" name="Picture 4">
            <a:extLst>
              <a:ext uri="{FF2B5EF4-FFF2-40B4-BE49-F238E27FC236}">
                <a16:creationId xmlns:a16="http://schemas.microsoft.com/office/drawing/2014/main" id="{06EA131F-7DB8-2BB9-A9BD-BA2FBCAD333B}"/>
              </a:ext>
            </a:extLst>
          </p:cNvPr>
          <p:cNvPicPr>
            <a:picLocks noChangeAspect="1"/>
          </p:cNvPicPr>
          <p:nvPr/>
        </p:nvPicPr>
        <p:blipFill>
          <a:blip r:embed="rId3"/>
          <a:stretch>
            <a:fillRect/>
          </a:stretch>
        </p:blipFill>
        <p:spPr>
          <a:xfrm>
            <a:off x="858588" y="2474015"/>
            <a:ext cx="5144589" cy="3241090"/>
          </a:xfrm>
          <a:prstGeom prst="rect">
            <a:avLst/>
          </a:prstGeom>
        </p:spPr>
      </p:pic>
      <p:pic>
        <p:nvPicPr>
          <p:cNvPr id="7" name="Picture 6">
            <a:extLst>
              <a:ext uri="{FF2B5EF4-FFF2-40B4-BE49-F238E27FC236}">
                <a16:creationId xmlns:a16="http://schemas.microsoft.com/office/drawing/2014/main" id="{FF491405-A6DC-54E8-E906-0E91F20B6ECF}"/>
              </a:ext>
            </a:extLst>
          </p:cNvPr>
          <p:cNvPicPr>
            <a:picLocks noChangeAspect="1"/>
          </p:cNvPicPr>
          <p:nvPr/>
        </p:nvPicPr>
        <p:blipFill>
          <a:blip r:embed="rId4"/>
          <a:stretch>
            <a:fillRect/>
          </a:stretch>
        </p:blipFill>
        <p:spPr>
          <a:xfrm>
            <a:off x="6605452" y="2005498"/>
            <a:ext cx="4411138" cy="2139402"/>
          </a:xfrm>
          <a:prstGeom prst="rect">
            <a:avLst/>
          </a:prstGeom>
        </p:spPr>
      </p:pic>
      <p:pic>
        <p:nvPicPr>
          <p:cNvPr id="9" name="Picture 8">
            <a:extLst>
              <a:ext uri="{FF2B5EF4-FFF2-40B4-BE49-F238E27FC236}">
                <a16:creationId xmlns:a16="http://schemas.microsoft.com/office/drawing/2014/main" id="{6006D051-92CD-DB97-96DE-2CC439DC58D1}"/>
              </a:ext>
            </a:extLst>
          </p:cNvPr>
          <p:cNvPicPr>
            <a:picLocks noChangeAspect="1"/>
          </p:cNvPicPr>
          <p:nvPr/>
        </p:nvPicPr>
        <p:blipFill>
          <a:blip r:embed="rId5"/>
          <a:stretch>
            <a:fillRect/>
          </a:stretch>
        </p:blipFill>
        <p:spPr>
          <a:xfrm>
            <a:off x="6605451" y="4372800"/>
            <a:ext cx="4411139" cy="1996040"/>
          </a:xfrm>
          <a:prstGeom prst="rect">
            <a:avLst/>
          </a:prstGeom>
        </p:spPr>
      </p:pic>
      <p:sp>
        <p:nvSpPr>
          <p:cNvPr id="13" name="TextBox 12">
            <a:extLst>
              <a:ext uri="{FF2B5EF4-FFF2-40B4-BE49-F238E27FC236}">
                <a16:creationId xmlns:a16="http://schemas.microsoft.com/office/drawing/2014/main" id="{77B9FAFC-8AC4-90AF-04CB-60D5FDFAD16C}"/>
              </a:ext>
            </a:extLst>
          </p:cNvPr>
          <p:cNvSpPr txBox="1"/>
          <p:nvPr/>
        </p:nvSpPr>
        <p:spPr>
          <a:xfrm>
            <a:off x="0" y="6471430"/>
            <a:ext cx="12192000" cy="53091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50" b="0" i="0" dirty="0">
                <a:solidFill>
                  <a:srgbClr val="212121"/>
                </a:solidFill>
                <a:effectLst/>
              </a:rPr>
              <a:t>Adapted from: Bailey HD, et al. Home paint exposures and risk of childhood acute lymphoblastic leukemia: findings from the Childhood Leukemia International Consortium. Cancer Causes Control. 2015. PMID: 26134047.</a:t>
            </a:r>
          </a:p>
          <a:p>
            <a:pPr algn="r">
              <a:defRPr/>
            </a:pPr>
            <a:r>
              <a:rPr lang="en-US" sz="950" b="0" i="0" dirty="0">
                <a:solidFill>
                  <a:srgbClr val="212121"/>
                </a:solidFill>
                <a:effectLst/>
              </a:rPr>
              <a:t>Adapted from: </a:t>
            </a:r>
            <a:r>
              <a:rPr lang="en-US" sz="950" b="0" i="0" dirty="0" err="1">
                <a:solidFill>
                  <a:srgbClr val="212121"/>
                </a:solidFill>
                <a:effectLst/>
              </a:rPr>
              <a:t>Scélo</a:t>
            </a:r>
            <a:r>
              <a:rPr lang="en-US" sz="950" b="0" i="0" dirty="0">
                <a:solidFill>
                  <a:srgbClr val="212121"/>
                </a:solidFill>
                <a:effectLst/>
              </a:rPr>
              <a:t> G, et al.. Household exposure to paint and petroleum solvents, chromosomal translocations, and the risk of childhood leukemia. Environ Health </a:t>
            </a:r>
            <a:r>
              <a:rPr lang="en-US" sz="950" b="0" i="0" dirty="0" err="1">
                <a:solidFill>
                  <a:srgbClr val="212121"/>
                </a:solidFill>
                <a:effectLst/>
              </a:rPr>
              <a:t>Perspect</a:t>
            </a:r>
            <a:r>
              <a:rPr lang="en-US" sz="950" b="0" i="0" dirty="0">
                <a:solidFill>
                  <a:srgbClr val="212121"/>
                </a:solidFill>
                <a:effectLst/>
              </a:rPr>
              <a:t>. 2009. PMID: 19165400.</a:t>
            </a:r>
            <a:endParaRPr lang="en-US" sz="950" dirty="0"/>
          </a:p>
          <a:p>
            <a:pPr marL="0" marR="0" lvl="0" indent="0" algn="r" defTabSz="914400" rtl="0" eaLnBrk="1" fontAlgn="auto" latinLnBrk="0" hangingPunct="1">
              <a:lnSpc>
                <a:spcPct val="100000"/>
              </a:lnSpc>
              <a:spcBef>
                <a:spcPts val="0"/>
              </a:spcBef>
              <a:spcAft>
                <a:spcPts val="0"/>
              </a:spcAft>
              <a:buClrTx/>
              <a:buSzTx/>
              <a:buFontTx/>
              <a:buNone/>
              <a:tabLst/>
              <a:defRPr/>
            </a:pPr>
            <a:endParaRPr lang="en-US" sz="950" b="0" i="0" dirty="0">
              <a:solidFill>
                <a:srgbClr val="212121"/>
              </a:solidFill>
              <a:effectLst/>
            </a:endParaRPr>
          </a:p>
        </p:txBody>
      </p:sp>
      <p:pic>
        <p:nvPicPr>
          <p:cNvPr id="15" name="Picture 14">
            <a:extLst>
              <a:ext uri="{FF2B5EF4-FFF2-40B4-BE49-F238E27FC236}">
                <a16:creationId xmlns:a16="http://schemas.microsoft.com/office/drawing/2014/main" id="{37917475-835B-113E-679C-A055FA5FAFC0}"/>
              </a:ext>
            </a:extLst>
          </p:cNvPr>
          <p:cNvPicPr>
            <a:picLocks noChangeAspect="1"/>
          </p:cNvPicPr>
          <p:nvPr/>
        </p:nvPicPr>
        <p:blipFill>
          <a:blip r:embed="rId6"/>
          <a:stretch>
            <a:fillRect/>
          </a:stretch>
        </p:blipFill>
        <p:spPr>
          <a:xfrm>
            <a:off x="11016590" y="6093595"/>
            <a:ext cx="1173573" cy="273864"/>
          </a:xfrm>
          <a:prstGeom prst="rect">
            <a:avLst/>
          </a:prstGeom>
        </p:spPr>
      </p:pic>
      <p:pic>
        <p:nvPicPr>
          <p:cNvPr id="17" name="Picture 16" descr="CLIC Logo Final">
            <a:extLst>
              <a:ext uri="{FF2B5EF4-FFF2-40B4-BE49-F238E27FC236}">
                <a16:creationId xmlns:a16="http://schemas.microsoft.com/office/drawing/2014/main" id="{ACBD5E05-2D2A-EC60-0268-6DC52AA021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8588" y="5778506"/>
            <a:ext cx="813458" cy="315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CLIC Logo Final">
            <a:extLst>
              <a:ext uri="{FF2B5EF4-FFF2-40B4-BE49-F238E27FC236}">
                <a16:creationId xmlns:a16="http://schemas.microsoft.com/office/drawing/2014/main" id="{9D15DB03-FB9B-AC94-34FF-4B00459C8C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03527" y="3791236"/>
            <a:ext cx="813458" cy="315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descr="A roller paint in white">
            <a:extLst>
              <a:ext uri="{FF2B5EF4-FFF2-40B4-BE49-F238E27FC236}">
                <a16:creationId xmlns:a16="http://schemas.microsoft.com/office/drawing/2014/main" id="{8A4B3266-28B0-A1F3-5384-21DF3EB514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48929" y="221673"/>
            <a:ext cx="2268530" cy="1490906"/>
          </a:xfrm>
          <a:prstGeom prst="rect">
            <a:avLst/>
          </a:prstGeom>
        </p:spPr>
      </p:pic>
      <p:sp>
        <p:nvSpPr>
          <p:cNvPr id="24" name="Rectangle 23">
            <a:extLst>
              <a:ext uri="{FF2B5EF4-FFF2-40B4-BE49-F238E27FC236}">
                <a16:creationId xmlns:a16="http://schemas.microsoft.com/office/drawing/2014/main" id="{4C3C8343-01A3-A093-6F68-1DA371AFE4FC}"/>
              </a:ext>
            </a:extLst>
          </p:cNvPr>
          <p:cNvSpPr/>
          <p:nvPr/>
        </p:nvSpPr>
        <p:spPr>
          <a:xfrm>
            <a:off x="2364377" y="3362316"/>
            <a:ext cx="3631474" cy="428920"/>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0C24C68-D759-FB1D-B209-EACB3B43C8B2}"/>
              </a:ext>
            </a:extLst>
          </p:cNvPr>
          <p:cNvSpPr/>
          <p:nvPr/>
        </p:nvSpPr>
        <p:spPr>
          <a:xfrm>
            <a:off x="2364377" y="4282024"/>
            <a:ext cx="3638800" cy="4289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B70B503-E8AA-975B-F357-3232668EC0C0}"/>
              </a:ext>
            </a:extLst>
          </p:cNvPr>
          <p:cNvSpPr/>
          <p:nvPr/>
        </p:nvSpPr>
        <p:spPr>
          <a:xfrm>
            <a:off x="2364377" y="5326941"/>
            <a:ext cx="3638800" cy="29752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CEAFD0C-CB1C-D659-7ADF-BAC7DE592AEF}"/>
              </a:ext>
            </a:extLst>
          </p:cNvPr>
          <p:cNvSpPr/>
          <p:nvPr/>
        </p:nvSpPr>
        <p:spPr>
          <a:xfrm>
            <a:off x="7876903" y="3526971"/>
            <a:ext cx="3126624" cy="26426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7DC6AE0-F84E-C5AB-350A-CA30E416F7C9}"/>
              </a:ext>
            </a:extLst>
          </p:cNvPr>
          <p:cNvSpPr/>
          <p:nvPr/>
        </p:nvSpPr>
        <p:spPr>
          <a:xfrm>
            <a:off x="7876903" y="3030955"/>
            <a:ext cx="3126624" cy="42933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75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3" grpId="0" animBg="1"/>
      <p:bldP spid="3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29">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3" name="Freeform: Shape 31">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4" name="Freeform: Shape 33">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D5C2782-F511-4AE2-8BB6-E9D7DBC9B1C6}"/>
              </a:ext>
            </a:extLst>
          </p:cNvPr>
          <p:cNvSpPr>
            <a:spLocks noGrp="1"/>
          </p:cNvSpPr>
          <p:nvPr>
            <p:ph type="title"/>
          </p:nvPr>
        </p:nvSpPr>
        <p:spPr>
          <a:xfrm>
            <a:off x="475488" y="1124712"/>
            <a:ext cx="4023360" cy="3200400"/>
          </a:xfrm>
        </p:spPr>
        <p:txBody>
          <a:bodyPr vert="horz" lIns="91440" tIns="45720" rIns="91440" bIns="45720" rtlCol="0" anchor="b">
            <a:normAutofit/>
          </a:bodyPr>
          <a:lstStyle/>
          <a:p>
            <a:r>
              <a:rPr lang="en-US" sz="4800" dirty="0"/>
              <a:t>Occupational Pesticides</a:t>
            </a:r>
            <a:endParaRPr lang="en-US" sz="4800" dirty="0">
              <a:highlight>
                <a:srgbClr val="00FFFF"/>
              </a:highlight>
            </a:endParaRPr>
          </a:p>
        </p:txBody>
      </p:sp>
      <p:sp>
        <p:nvSpPr>
          <p:cNvPr id="65" name="Rectangle 35">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Rectangle 37">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02176F93-B848-486D-9F2F-645C497FE013}"/>
              </a:ext>
            </a:extLst>
          </p:cNvPr>
          <p:cNvSpPr txBox="1"/>
          <p:nvPr/>
        </p:nvSpPr>
        <p:spPr>
          <a:xfrm>
            <a:off x="236139" y="6409733"/>
            <a:ext cx="11960941" cy="241797"/>
          </a:xfrm>
          <a:prstGeom prst="rect">
            <a:avLst/>
          </a:prstGeom>
          <a:noFill/>
        </p:spPr>
        <p:txBody>
          <a:bodyPr wrap="square">
            <a:spAutoFit/>
          </a:bodyPr>
          <a:lstStyle/>
          <a:p>
            <a:pPr marL="0" marR="0" lvl="0" indent="0" algn="r" rtl="0">
              <a:lnSpc>
                <a:spcPct val="107000"/>
              </a:lnSpc>
              <a:spcBef>
                <a:spcPts val="0"/>
              </a:spcBef>
              <a:spcAft>
                <a:spcPts val="0"/>
              </a:spcAft>
              <a:buFont typeface="Calibri" panose="020F0502020204030204" pitchFamily="34" charset="0"/>
              <a:buNone/>
            </a:pPr>
            <a:r>
              <a:rPr lang="en-US" sz="950" b="0" i="0" dirty="0">
                <a:solidFill>
                  <a:srgbClr val="212121"/>
                </a:solidFill>
                <a:effectLst/>
              </a:rPr>
              <a:t>Bailey HD, et al. Parental occupational pesticide exposure and the risk of childhood leukemia in the offspring: findings from the childhood leukemia international consortium. Int J Cancer. 2014. PMID: 24700406.</a:t>
            </a:r>
            <a:endParaRPr lang="en-US" sz="950" dirty="0">
              <a:effectLst/>
              <a:ea typeface="Calibri" panose="020F0502020204030204" pitchFamily="34" charset="0"/>
              <a:cs typeface="Arial" panose="020B0604020202020204" pitchFamily="34" charset="0"/>
            </a:endParaRPr>
          </a:p>
        </p:txBody>
      </p:sp>
      <p:pic>
        <p:nvPicPr>
          <p:cNvPr id="21" name="Picture 20" descr="CLIC Logo Final">
            <a:extLst>
              <a:ext uri="{FF2B5EF4-FFF2-40B4-BE49-F238E27FC236}">
                <a16:creationId xmlns:a16="http://schemas.microsoft.com/office/drawing/2014/main" id="{290D4E04-4B70-4C80-AEE5-71F8AE83E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98580" y="5823260"/>
            <a:ext cx="1244864" cy="482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 name="Table 4">
            <a:extLst>
              <a:ext uri="{FF2B5EF4-FFF2-40B4-BE49-F238E27FC236}">
                <a16:creationId xmlns:a16="http://schemas.microsoft.com/office/drawing/2014/main" id="{D862F7AA-2139-4F5B-9D87-CF5698BAB627}"/>
              </a:ext>
            </a:extLst>
          </p:cNvPr>
          <p:cNvGraphicFramePr>
            <a:graphicFrameLocks noGrp="1"/>
          </p:cNvGraphicFramePr>
          <p:nvPr>
            <p:extLst>
              <p:ext uri="{D42A27DB-BD31-4B8C-83A1-F6EECF244321}">
                <p14:modId xmlns:p14="http://schemas.microsoft.com/office/powerpoint/2010/main" val="2438706970"/>
              </p:ext>
            </p:extLst>
          </p:nvPr>
        </p:nvGraphicFramePr>
        <p:xfrm>
          <a:off x="3764814" y="1218899"/>
          <a:ext cx="8128000" cy="16510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564918843"/>
                    </a:ext>
                  </a:extLst>
                </a:gridCol>
                <a:gridCol w="2032000">
                  <a:extLst>
                    <a:ext uri="{9D8B030D-6E8A-4147-A177-3AD203B41FA5}">
                      <a16:colId xmlns:a16="http://schemas.microsoft.com/office/drawing/2014/main" val="440997286"/>
                    </a:ext>
                  </a:extLst>
                </a:gridCol>
                <a:gridCol w="2032000">
                  <a:extLst>
                    <a:ext uri="{9D8B030D-6E8A-4147-A177-3AD203B41FA5}">
                      <a16:colId xmlns:a16="http://schemas.microsoft.com/office/drawing/2014/main" val="3834431275"/>
                    </a:ext>
                  </a:extLst>
                </a:gridCol>
                <a:gridCol w="2032000">
                  <a:extLst>
                    <a:ext uri="{9D8B030D-6E8A-4147-A177-3AD203B41FA5}">
                      <a16:colId xmlns:a16="http://schemas.microsoft.com/office/drawing/2014/main" val="1088675045"/>
                    </a:ext>
                  </a:extLst>
                </a:gridCol>
              </a:tblGrid>
              <a:tr h="370840">
                <a:tc>
                  <a:txBody>
                    <a:bodyPr/>
                    <a:lstStyle/>
                    <a:p>
                      <a:r>
                        <a:rPr lang="en-US" dirty="0"/>
                        <a:t>Source</a:t>
                      </a:r>
                    </a:p>
                  </a:txBody>
                  <a:tcPr/>
                </a:tc>
                <a:tc>
                  <a:txBody>
                    <a:bodyPr/>
                    <a:lstStyle/>
                    <a:p>
                      <a:pPr algn="ctr"/>
                      <a:r>
                        <a:rPr lang="en-US" dirty="0"/>
                        <a:t>Cases (# of studies)</a:t>
                      </a:r>
                    </a:p>
                  </a:txBody>
                  <a:tcPr/>
                </a:tc>
                <a:tc>
                  <a:txBody>
                    <a:bodyPr/>
                    <a:lstStyle/>
                    <a:p>
                      <a:pPr algn="ctr"/>
                      <a:r>
                        <a:rPr lang="en-US" dirty="0"/>
                        <a:t>Odds Ratio</a:t>
                      </a:r>
                    </a:p>
                  </a:txBody>
                  <a:tcPr/>
                </a:tc>
                <a:tc>
                  <a:txBody>
                    <a:bodyPr/>
                    <a:lstStyle/>
                    <a:p>
                      <a:pPr algn="ctr"/>
                      <a:r>
                        <a:rPr lang="en-US" dirty="0"/>
                        <a:t>95% CI</a:t>
                      </a:r>
                    </a:p>
                  </a:txBody>
                  <a:tcPr/>
                </a:tc>
                <a:extLst>
                  <a:ext uri="{0D108BD9-81ED-4DB2-BD59-A6C34878D82A}">
                    <a16:rowId xmlns:a16="http://schemas.microsoft.com/office/drawing/2014/main" val="2221005180"/>
                  </a:ext>
                </a:extLst>
              </a:tr>
              <a:tr h="370840">
                <a:tc>
                  <a:txBody>
                    <a:bodyPr/>
                    <a:lstStyle/>
                    <a:p>
                      <a:r>
                        <a:rPr lang="en-US" dirty="0"/>
                        <a:t>Maternal exposure (pregnancy)</a:t>
                      </a:r>
                    </a:p>
                  </a:txBody>
                  <a:tcPr/>
                </a:tc>
                <a:tc>
                  <a:txBody>
                    <a:bodyPr/>
                    <a:lstStyle/>
                    <a:p>
                      <a:pPr algn="ctr"/>
                      <a:r>
                        <a:rPr lang="en-US" dirty="0"/>
                        <a:t>8,236 (12)</a:t>
                      </a:r>
                    </a:p>
                  </a:txBody>
                  <a:tcPr/>
                </a:tc>
                <a:tc>
                  <a:txBody>
                    <a:bodyPr/>
                    <a:lstStyle/>
                    <a:p>
                      <a:pPr algn="ctr"/>
                      <a:r>
                        <a:rPr lang="en-US" dirty="0"/>
                        <a:t>1.01</a:t>
                      </a:r>
                    </a:p>
                  </a:txBody>
                  <a:tcPr/>
                </a:tc>
                <a:tc>
                  <a:txBody>
                    <a:bodyPr/>
                    <a:lstStyle/>
                    <a:p>
                      <a:pPr algn="ctr"/>
                      <a:r>
                        <a:rPr lang="en-US" dirty="0"/>
                        <a:t>0.78, 1.30</a:t>
                      </a:r>
                    </a:p>
                  </a:txBody>
                  <a:tcPr/>
                </a:tc>
                <a:extLst>
                  <a:ext uri="{0D108BD9-81ED-4DB2-BD59-A6C34878D82A}">
                    <a16:rowId xmlns:a16="http://schemas.microsoft.com/office/drawing/2014/main" val="442412862"/>
                  </a:ext>
                </a:extLst>
              </a:tr>
              <a:tr h="370840">
                <a:tc>
                  <a:txBody>
                    <a:bodyPr/>
                    <a:lstStyle/>
                    <a:p>
                      <a:r>
                        <a:rPr lang="en-US" dirty="0"/>
                        <a:t>Paternal exposure</a:t>
                      </a:r>
                    </a:p>
                    <a:p>
                      <a:r>
                        <a:rPr lang="en-US" dirty="0"/>
                        <a:t>(peri-conception)</a:t>
                      </a:r>
                    </a:p>
                  </a:txBody>
                  <a:tcPr/>
                </a:tc>
                <a:tc>
                  <a:txBody>
                    <a:bodyPr/>
                    <a:lstStyle/>
                    <a:p>
                      <a:pPr algn="ctr"/>
                      <a:r>
                        <a:rPr lang="en-US" dirty="0"/>
                        <a:t>8,157 (12)</a:t>
                      </a:r>
                    </a:p>
                  </a:txBody>
                  <a:tcPr/>
                </a:tc>
                <a:tc>
                  <a:txBody>
                    <a:bodyPr/>
                    <a:lstStyle/>
                    <a:p>
                      <a:pPr algn="ctr"/>
                      <a:r>
                        <a:rPr lang="en-US" dirty="0"/>
                        <a:t>1.20</a:t>
                      </a:r>
                    </a:p>
                  </a:txBody>
                  <a:tcPr/>
                </a:tc>
                <a:tc>
                  <a:txBody>
                    <a:bodyPr/>
                    <a:lstStyle/>
                    <a:p>
                      <a:pPr algn="ctr"/>
                      <a:r>
                        <a:rPr lang="en-US" dirty="0"/>
                        <a:t>1.06, 1.38</a:t>
                      </a:r>
                    </a:p>
                  </a:txBody>
                  <a:tcPr/>
                </a:tc>
                <a:extLst>
                  <a:ext uri="{0D108BD9-81ED-4DB2-BD59-A6C34878D82A}">
                    <a16:rowId xmlns:a16="http://schemas.microsoft.com/office/drawing/2014/main" val="2557937697"/>
                  </a:ext>
                </a:extLst>
              </a:tr>
            </a:tbl>
          </a:graphicData>
        </a:graphic>
      </p:graphicFrame>
      <p:graphicFrame>
        <p:nvGraphicFramePr>
          <p:cNvPr id="12" name="Table 4">
            <a:extLst>
              <a:ext uri="{FF2B5EF4-FFF2-40B4-BE49-F238E27FC236}">
                <a16:creationId xmlns:a16="http://schemas.microsoft.com/office/drawing/2014/main" id="{430519A5-89FC-4079-811A-DB84F1206907}"/>
              </a:ext>
            </a:extLst>
          </p:cNvPr>
          <p:cNvGraphicFramePr>
            <a:graphicFrameLocks noGrp="1"/>
          </p:cNvGraphicFramePr>
          <p:nvPr>
            <p:extLst>
              <p:ext uri="{D42A27DB-BD31-4B8C-83A1-F6EECF244321}">
                <p14:modId xmlns:p14="http://schemas.microsoft.com/office/powerpoint/2010/main" val="1908689221"/>
              </p:ext>
            </p:extLst>
          </p:nvPr>
        </p:nvGraphicFramePr>
        <p:xfrm>
          <a:off x="3764814" y="3742248"/>
          <a:ext cx="8128000" cy="16459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564918843"/>
                    </a:ext>
                  </a:extLst>
                </a:gridCol>
                <a:gridCol w="2032000">
                  <a:extLst>
                    <a:ext uri="{9D8B030D-6E8A-4147-A177-3AD203B41FA5}">
                      <a16:colId xmlns:a16="http://schemas.microsoft.com/office/drawing/2014/main" val="440997286"/>
                    </a:ext>
                  </a:extLst>
                </a:gridCol>
                <a:gridCol w="2032000">
                  <a:extLst>
                    <a:ext uri="{9D8B030D-6E8A-4147-A177-3AD203B41FA5}">
                      <a16:colId xmlns:a16="http://schemas.microsoft.com/office/drawing/2014/main" val="3834431275"/>
                    </a:ext>
                  </a:extLst>
                </a:gridCol>
                <a:gridCol w="2032000">
                  <a:extLst>
                    <a:ext uri="{9D8B030D-6E8A-4147-A177-3AD203B41FA5}">
                      <a16:colId xmlns:a16="http://schemas.microsoft.com/office/drawing/2014/main" val="1088675045"/>
                    </a:ext>
                  </a:extLst>
                </a:gridCol>
              </a:tblGrid>
              <a:tr h="338037">
                <a:tc>
                  <a:txBody>
                    <a:bodyPr/>
                    <a:lstStyle/>
                    <a:p>
                      <a:r>
                        <a:rPr lang="en-US" dirty="0"/>
                        <a:t>Source</a:t>
                      </a:r>
                    </a:p>
                  </a:txBody>
                  <a:tcPr/>
                </a:tc>
                <a:tc>
                  <a:txBody>
                    <a:bodyPr/>
                    <a:lstStyle/>
                    <a:p>
                      <a:pPr algn="ctr"/>
                      <a:r>
                        <a:rPr lang="en-US" dirty="0"/>
                        <a:t>Cases (# of studies)</a:t>
                      </a:r>
                    </a:p>
                  </a:txBody>
                  <a:tcPr/>
                </a:tc>
                <a:tc>
                  <a:txBody>
                    <a:bodyPr/>
                    <a:lstStyle/>
                    <a:p>
                      <a:pPr algn="ctr"/>
                      <a:r>
                        <a:rPr lang="en-US" dirty="0"/>
                        <a:t>Odds Ratio</a:t>
                      </a:r>
                    </a:p>
                  </a:txBody>
                  <a:tcPr/>
                </a:tc>
                <a:tc>
                  <a:txBody>
                    <a:bodyPr/>
                    <a:lstStyle/>
                    <a:p>
                      <a:pPr algn="ctr"/>
                      <a:r>
                        <a:rPr lang="en-US" dirty="0"/>
                        <a:t>95% CI</a:t>
                      </a:r>
                    </a:p>
                  </a:txBody>
                  <a:tcPr/>
                </a:tc>
                <a:extLst>
                  <a:ext uri="{0D108BD9-81ED-4DB2-BD59-A6C34878D82A}">
                    <a16:rowId xmlns:a16="http://schemas.microsoft.com/office/drawing/2014/main" val="2221005180"/>
                  </a:ext>
                </a:extLst>
              </a:tr>
              <a:tr h="583461">
                <a:tc>
                  <a:txBody>
                    <a:bodyPr/>
                    <a:lstStyle/>
                    <a:p>
                      <a:r>
                        <a:rPr lang="en-US" dirty="0"/>
                        <a:t>Maternal exposure (pregnancy)</a:t>
                      </a:r>
                    </a:p>
                  </a:txBody>
                  <a:tcPr/>
                </a:tc>
                <a:tc>
                  <a:txBody>
                    <a:bodyPr/>
                    <a:lstStyle/>
                    <a:p>
                      <a:pPr algn="ctr"/>
                      <a:r>
                        <a:rPr lang="en-US" dirty="0"/>
                        <a:t>1,329 (10)</a:t>
                      </a:r>
                    </a:p>
                  </a:txBody>
                  <a:tcPr/>
                </a:tc>
                <a:tc>
                  <a:txBody>
                    <a:bodyPr/>
                    <a:lstStyle/>
                    <a:p>
                      <a:pPr algn="ctr"/>
                      <a:r>
                        <a:rPr lang="en-US" dirty="0"/>
                        <a:t>1.94</a:t>
                      </a:r>
                    </a:p>
                  </a:txBody>
                  <a:tcPr/>
                </a:tc>
                <a:tc>
                  <a:txBody>
                    <a:bodyPr/>
                    <a:lstStyle/>
                    <a:p>
                      <a:pPr algn="ctr"/>
                      <a:r>
                        <a:rPr lang="en-US" dirty="0"/>
                        <a:t>1.19, 3.18</a:t>
                      </a:r>
                    </a:p>
                  </a:txBody>
                  <a:tcPr/>
                </a:tc>
                <a:extLst>
                  <a:ext uri="{0D108BD9-81ED-4DB2-BD59-A6C34878D82A}">
                    <a16:rowId xmlns:a16="http://schemas.microsoft.com/office/drawing/2014/main" val="442412862"/>
                  </a:ext>
                </a:extLst>
              </a:tr>
              <a:tr h="583461">
                <a:tc>
                  <a:txBody>
                    <a:bodyPr/>
                    <a:lstStyle/>
                    <a:p>
                      <a:r>
                        <a:rPr lang="en-US" dirty="0"/>
                        <a:t>Paternal exposure</a:t>
                      </a:r>
                    </a:p>
                    <a:p>
                      <a:r>
                        <a:rPr lang="en-US" dirty="0"/>
                        <a:t>(peri-conception)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1,231 (10)</a:t>
                      </a:r>
                    </a:p>
                    <a:p>
                      <a:pPr algn="ctr"/>
                      <a:endParaRPr lang="en-US" dirty="0"/>
                    </a:p>
                  </a:txBody>
                  <a:tcPr/>
                </a:tc>
                <a:tc>
                  <a:txBody>
                    <a:bodyPr/>
                    <a:lstStyle/>
                    <a:p>
                      <a:pPr algn="ctr"/>
                      <a:r>
                        <a:rPr lang="en-US" dirty="0"/>
                        <a:t>0.91</a:t>
                      </a:r>
                    </a:p>
                  </a:txBody>
                  <a:tcPr/>
                </a:tc>
                <a:tc>
                  <a:txBody>
                    <a:bodyPr/>
                    <a:lstStyle/>
                    <a:p>
                      <a:pPr algn="ctr"/>
                      <a:r>
                        <a:rPr lang="en-US" dirty="0"/>
                        <a:t>0.66, 1.24</a:t>
                      </a:r>
                    </a:p>
                  </a:txBody>
                  <a:tcPr/>
                </a:tc>
                <a:extLst>
                  <a:ext uri="{0D108BD9-81ED-4DB2-BD59-A6C34878D82A}">
                    <a16:rowId xmlns:a16="http://schemas.microsoft.com/office/drawing/2014/main" val="2557937697"/>
                  </a:ext>
                </a:extLst>
              </a:tr>
            </a:tbl>
          </a:graphicData>
        </a:graphic>
      </p:graphicFrame>
      <p:sp>
        <p:nvSpPr>
          <p:cNvPr id="13" name="TextBox 6">
            <a:extLst>
              <a:ext uri="{FF2B5EF4-FFF2-40B4-BE49-F238E27FC236}">
                <a16:creationId xmlns:a16="http://schemas.microsoft.com/office/drawing/2014/main" id="{3B211488-3F20-470F-8E26-E0DAB8A42C14}"/>
              </a:ext>
            </a:extLst>
          </p:cNvPr>
          <p:cNvSpPr txBox="1"/>
          <p:nvPr/>
        </p:nvSpPr>
        <p:spPr>
          <a:xfrm>
            <a:off x="6044992" y="755380"/>
            <a:ext cx="356764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Acute Lymphoblastic Leukemia (ALL)</a:t>
            </a:r>
          </a:p>
        </p:txBody>
      </p:sp>
      <p:sp>
        <p:nvSpPr>
          <p:cNvPr id="14" name="TextBox 7">
            <a:extLst>
              <a:ext uri="{FF2B5EF4-FFF2-40B4-BE49-F238E27FC236}">
                <a16:creationId xmlns:a16="http://schemas.microsoft.com/office/drawing/2014/main" id="{29E1AB15-AB78-4B7E-BE23-81DF796405D3}"/>
              </a:ext>
            </a:extLst>
          </p:cNvPr>
          <p:cNvSpPr txBox="1"/>
          <p:nvPr/>
        </p:nvSpPr>
        <p:spPr>
          <a:xfrm>
            <a:off x="6285250" y="3343290"/>
            <a:ext cx="308712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Acute Myeloid Leukemia (AML)</a:t>
            </a:r>
          </a:p>
        </p:txBody>
      </p:sp>
      <p:sp>
        <p:nvSpPr>
          <p:cNvPr id="5" name="Oval 4">
            <a:extLst>
              <a:ext uri="{FF2B5EF4-FFF2-40B4-BE49-F238E27FC236}">
                <a16:creationId xmlns:a16="http://schemas.microsoft.com/office/drawing/2014/main" id="{A7AA70C6-21DC-46D2-95D9-4D0C75D57BC1}"/>
              </a:ext>
            </a:extLst>
          </p:cNvPr>
          <p:cNvSpPr/>
          <p:nvPr/>
        </p:nvSpPr>
        <p:spPr>
          <a:xfrm>
            <a:off x="8372475" y="2243411"/>
            <a:ext cx="885825" cy="39895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4073875-CF49-42F7-8EE1-74BB708A515F}"/>
              </a:ext>
            </a:extLst>
          </p:cNvPr>
          <p:cNvSpPr/>
          <p:nvPr/>
        </p:nvSpPr>
        <p:spPr>
          <a:xfrm>
            <a:off x="8372474" y="4116721"/>
            <a:ext cx="885825" cy="38507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9935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1BC92-F055-4AD5-89B5-97EB4A34933A}"/>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a:solidFill>
                  <a:schemeClr val="tx1"/>
                </a:solidFill>
                <a:latin typeface="+mj-lt"/>
                <a:ea typeface="+mj-ea"/>
                <a:cs typeface="+mj-cs"/>
              </a:rPr>
              <a:t>Home use of pesticides</a:t>
            </a:r>
          </a:p>
        </p:txBody>
      </p:sp>
      <p:grpSp>
        <p:nvGrpSpPr>
          <p:cNvPr id="12" name="Group 1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5A1898C-2024-4A9E-ADBD-6173425B7AF9}"/>
              </a:ext>
            </a:extLst>
          </p:cNvPr>
          <p:cNvSpPr txBox="1"/>
          <p:nvPr/>
        </p:nvSpPr>
        <p:spPr>
          <a:xfrm>
            <a:off x="496824" y="5925277"/>
            <a:ext cx="10994805" cy="238527"/>
          </a:xfrm>
          <a:prstGeom prst="rect">
            <a:avLst/>
          </a:prstGeom>
          <a:noFill/>
        </p:spPr>
        <p:txBody>
          <a:bodyPr wrap="square">
            <a:spAutoFit/>
          </a:bodyPr>
          <a:lstStyle/>
          <a:p>
            <a:pPr algn="r"/>
            <a:r>
              <a:rPr lang="en-US" sz="950" b="0" i="0" dirty="0">
                <a:solidFill>
                  <a:srgbClr val="212121"/>
                </a:solidFill>
                <a:effectLst/>
              </a:rPr>
              <a:t>Adapted from: Bailey HD, et al. Home pesticide exposures and risk of childhood leukemia: Findings from the childhood leukemia international consortium. Int J Cancer. 2015. PMID: 26061779.</a:t>
            </a:r>
            <a:endParaRPr lang="en-US" sz="950" dirty="0"/>
          </a:p>
        </p:txBody>
      </p:sp>
      <p:pic>
        <p:nvPicPr>
          <p:cNvPr id="21" name="Picture 20" descr="CLIC Logo Final">
            <a:extLst>
              <a:ext uri="{FF2B5EF4-FFF2-40B4-BE49-F238E27FC236}">
                <a16:creationId xmlns:a16="http://schemas.microsoft.com/office/drawing/2014/main" id="{84135C9F-0ACC-4C59-94B2-48F023CC67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6292" y="5414934"/>
            <a:ext cx="1244864" cy="4821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table">
            <a:extLst>
              <a:ext uri="{FF2B5EF4-FFF2-40B4-BE49-F238E27FC236}">
                <a16:creationId xmlns:a16="http://schemas.microsoft.com/office/drawing/2014/main" id="{6B670CF9-E152-4D34-AEFA-7844742CFAB9}"/>
              </a:ext>
            </a:extLst>
          </p:cNvPr>
          <p:cNvPicPr>
            <a:picLocks noChangeAspect="1"/>
          </p:cNvPicPr>
          <p:nvPr/>
        </p:nvPicPr>
        <p:blipFill>
          <a:blip r:embed="rId4"/>
          <a:stretch>
            <a:fillRect/>
          </a:stretch>
        </p:blipFill>
        <p:spPr>
          <a:xfrm>
            <a:off x="5188986" y="1825944"/>
            <a:ext cx="6058561" cy="1255083"/>
          </a:xfrm>
          <a:prstGeom prst="rect">
            <a:avLst/>
          </a:prstGeom>
        </p:spPr>
      </p:pic>
      <p:pic>
        <p:nvPicPr>
          <p:cNvPr id="20" name="table">
            <a:extLst>
              <a:ext uri="{FF2B5EF4-FFF2-40B4-BE49-F238E27FC236}">
                <a16:creationId xmlns:a16="http://schemas.microsoft.com/office/drawing/2014/main" id="{149D30BE-E6FA-4B66-8A90-B38A06BF8A50}"/>
              </a:ext>
            </a:extLst>
          </p:cNvPr>
          <p:cNvPicPr>
            <a:picLocks noChangeAspect="1"/>
          </p:cNvPicPr>
          <p:nvPr/>
        </p:nvPicPr>
        <p:blipFill>
          <a:blip r:embed="rId5"/>
          <a:stretch>
            <a:fillRect/>
          </a:stretch>
        </p:blipFill>
        <p:spPr>
          <a:xfrm>
            <a:off x="5149363" y="3582891"/>
            <a:ext cx="6058554" cy="1255082"/>
          </a:xfrm>
          <a:prstGeom prst="rect">
            <a:avLst/>
          </a:prstGeom>
        </p:spPr>
      </p:pic>
      <p:sp>
        <p:nvSpPr>
          <p:cNvPr id="22" name="TextBox 7">
            <a:extLst>
              <a:ext uri="{FF2B5EF4-FFF2-40B4-BE49-F238E27FC236}">
                <a16:creationId xmlns:a16="http://schemas.microsoft.com/office/drawing/2014/main" id="{51EAB22B-F94D-9388-1AD8-5CBAAB68C148}"/>
              </a:ext>
            </a:extLst>
          </p:cNvPr>
          <p:cNvSpPr txBox="1"/>
          <p:nvPr/>
        </p:nvSpPr>
        <p:spPr>
          <a:xfrm>
            <a:off x="6674702" y="3202282"/>
            <a:ext cx="308712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Acute Myeloid Leukemia (AML)</a:t>
            </a:r>
          </a:p>
        </p:txBody>
      </p:sp>
      <p:sp>
        <p:nvSpPr>
          <p:cNvPr id="23" name="TextBox 6">
            <a:extLst>
              <a:ext uri="{FF2B5EF4-FFF2-40B4-BE49-F238E27FC236}">
                <a16:creationId xmlns:a16="http://schemas.microsoft.com/office/drawing/2014/main" id="{A571D7A1-5EA7-7977-463E-CF4AACDCF57A}"/>
              </a:ext>
            </a:extLst>
          </p:cNvPr>
          <p:cNvSpPr txBox="1"/>
          <p:nvPr/>
        </p:nvSpPr>
        <p:spPr>
          <a:xfrm>
            <a:off x="6434443" y="1422114"/>
            <a:ext cx="356764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dirty="0"/>
              <a:t>Acute Lymphoblastic Leukemia (ALL)</a:t>
            </a:r>
          </a:p>
        </p:txBody>
      </p:sp>
      <p:sp>
        <p:nvSpPr>
          <p:cNvPr id="3" name="Oval 2">
            <a:extLst>
              <a:ext uri="{FF2B5EF4-FFF2-40B4-BE49-F238E27FC236}">
                <a16:creationId xmlns:a16="http://schemas.microsoft.com/office/drawing/2014/main" id="{5F1EEC92-0697-46D2-A524-144EE6252D72}"/>
              </a:ext>
            </a:extLst>
          </p:cNvPr>
          <p:cNvSpPr/>
          <p:nvPr/>
        </p:nvSpPr>
        <p:spPr>
          <a:xfrm>
            <a:off x="8651304" y="2129246"/>
            <a:ext cx="597198" cy="95178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DE0D29D-D480-4734-816C-C09BCB493CD8}"/>
              </a:ext>
            </a:extLst>
          </p:cNvPr>
          <p:cNvSpPr/>
          <p:nvPr/>
        </p:nvSpPr>
        <p:spPr>
          <a:xfrm>
            <a:off x="8651304" y="3882832"/>
            <a:ext cx="597198" cy="95178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8906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85885A-430F-423A-8BDA-60F73C5BD0B9}"/>
              </a:ext>
            </a:extLst>
          </p:cNvPr>
          <p:cNvSpPr>
            <a:spLocks noGrp="1"/>
          </p:cNvSpPr>
          <p:nvPr>
            <p:ph type="title"/>
          </p:nvPr>
        </p:nvSpPr>
        <p:spPr>
          <a:xfrm>
            <a:off x="841248" y="256032"/>
            <a:ext cx="10506456" cy="1014984"/>
          </a:xfrm>
        </p:spPr>
        <p:txBody>
          <a:bodyPr anchor="b">
            <a:normAutofit/>
          </a:bodyPr>
          <a:lstStyle/>
          <a:p>
            <a:r>
              <a:rPr lang="en-US" dirty="0"/>
              <a:t>Phthalates</a:t>
            </a:r>
          </a:p>
        </p:txBody>
      </p:sp>
      <p:sp>
        <p:nvSpPr>
          <p:cNvPr id="12" name="Rectangle 1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05E68F3-3F95-41B5-AEDE-3FDE6C0B86FF}"/>
              </a:ext>
            </a:extLst>
          </p:cNvPr>
          <p:cNvSpPr>
            <a:spLocks/>
          </p:cNvSpPr>
          <p:nvPr/>
        </p:nvSpPr>
        <p:spPr>
          <a:xfrm>
            <a:off x="1172216" y="1926266"/>
            <a:ext cx="10451592" cy="3843946"/>
          </a:xfrm>
          <a:prstGeom prst="rect">
            <a:avLst/>
          </a:prstGeom>
        </p:spPr>
        <p:txBody>
          <a:bodyPr/>
          <a:lstStyle/>
          <a:p>
            <a:pPr marL="342900" indent="-342900" defTabSz="804672">
              <a:spcAft>
                <a:spcPts val="600"/>
              </a:spcAft>
              <a:buFont typeface="Arial" panose="020B0604020202020204" pitchFamily="34" charset="0"/>
              <a:buChar char="•"/>
            </a:pPr>
            <a:r>
              <a:rPr lang="en-US" sz="2000" kern="1200" dirty="0">
                <a:solidFill>
                  <a:schemeClr val="tx1"/>
                </a:solidFill>
                <a:latin typeface="+mn-lt"/>
                <a:ea typeface="+mn-ea"/>
                <a:cs typeface="+mn-cs"/>
              </a:rPr>
              <a:t>Phthalates are a group of endocrine-disturbing chemicals used in hundreds of products, from food containers to personal care products. They are used to make plastics more flexible. Exposure is wide-spread.</a:t>
            </a:r>
          </a:p>
          <a:p>
            <a:pPr marL="342900" indent="-342900" defTabSz="804672">
              <a:spcAft>
                <a:spcPts val="600"/>
              </a:spcAft>
              <a:buFont typeface="Arial" panose="020B0604020202020204" pitchFamily="34" charset="0"/>
              <a:buChar char="•"/>
            </a:pPr>
            <a:r>
              <a:rPr lang="en-US" sz="2000" kern="1200" dirty="0">
                <a:solidFill>
                  <a:schemeClr val="tx1"/>
                </a:solidFill>
                <a:latin typeface="+mn-lt"/>
                <a:ea typeface="+mn-ea"/>
                <a:cs typeface="+mn-cs"/>
              </a:rPr>
              <a:t>Several phthalates are now banned from children’s toys.</a:t>
            </a:r>
          </a:p>
          <a:p>
            <a:pPr defTabSz="804672">
              <a:spcAft>
                <a:spcPts val="600"/>
              </a:spcAft>
            </a:pPr>
            <a:r>
              <a:rPr lang="en-US" sz="2000" u="sng" kern="1200" dirty="0">
                <a:solidFill>
                  <a:schemeClr val="tx1"/>
                </a:solidFill>
                <a:latin typeface="+mn-lt"/>
                <a:ea typeface="+mn-ea"/>
                <a:cs typeface="+mn-cs"/>
              </a:rPr>
              <a:t>Pharmaceuticals are another source of phthalates:</a:t>
            </a:r>
            <a:endParaRPr lang="en-US" sz="2000" u="sng" dirty="0"/>
          </a:p>
          <a:p>
            <a:pPr marL="342900" indent="-342900" defTabSz="804672">
              <a:spcAft>
                <a:spcPts val="600"/>
              </a:spcAft>
              <a:buFont typeface="Arial" panose="020B0604020202020204" pitchFamily="34" charset="0"/>
              <a:buChar char="•"/>
            </a:pPr>
            <a:r>
              <a:rPr lang="en-US" sz="2000" kern="1200" dirty="0">
                <a:solidFill>
                  <a:schemeClr val="tx1"/>
                </a:solidFill>
                <a:latin typeface="+mn-lt"/>
                <a:ea typeface="+mn-ea"/>
                <a:cs typeface="+mn-cs"/>
              </a:rPr>
              <a:t>A single study using medication records raised concern, showing elevated risk for these rare cancers </a:t>
            </a:r>
            <a:r>
              <a:rPr lang="en-US" sz="2000" dirty="0"/>
              <a:t>below:</a:t>
            </a:r>
            <a:endParaRPr lang="en-US" sz="2000" kern="1200" dirty="0">
              <a:solidFill>
                <a:schemeClr val="tx1"/>
              </a:solidFill>
              <a:latin typeface="+mn-lt"/>
              <a:ea typeface="+mn-ea"/>
              <a:cs typeface="+mn-cs"/>
            </a:endParaRPr>
          </a:p>
          <a:p>
            <a:pPr defTabSz="804672">
              <a:spcAft>
                <a:spcPts val="600"/>
              </a:spcAft>
            </a:pPr>
            <a:endParaRPr lang="en-US" sz="2000" dirty="0"/>
          </a:p>
          <a:p>
            <a:pPr defTabSz="804672">
              <a:spcAft>
                <a:spcPts val="600"/>
              </a:spcAft>
            </a:pPr>
            <a:endParaRPr lang="en-US" sz="2000" kern="1200" dirty="0">
              <a:solidFill>
                <a:schemeClr val="tx1"/>
              </a:solidFill>
              <a:latin typeface="+mn-lt"/>
              <a:ea typeface="+mn-ea"/>
              <a:cs typeface="+mn-cs"/>
            </a:endParaRPr>
          </a:p>
          <a:p>
            <a:pPr defTabSz="804672">
              <a:spcAft>
                <a:spcPts val="600"/>
              </a:spcAft>
            </a:pPr>
            <a:endParaRPr lang="en-US" sz="2000" dirty="0"/>
          </a:p>
          <a:p>
            <a:pPr defTabSz="804672">
              <a:spcAft>
                <a:spcPts val="600"/>
              </a:spcAft>
            </a:pPr>
            <a:endParaRPr lang="en-US" sz="2000" kern="1200" dirty="0">
              <a:solidFill>
                <a:schemeClr val="tx1"/>
              </a:solidFill>
              <a:latin typeface="+mn-lt"/>
              <a:ea typeface="+mn-ea"/>
              <a:cs typeface="+mn-cs"/>
            </a:endParaRPr>
          </a:p>
          <a:p>
            <a:pPr defTabSz="804672">
              <a:spcAft>
                <a:spcPts val="600"/>
              </a:spcAft>
            </a:pPr>
            <a:endParaRPr lang="en-US" sz="2000" kern="1200" dirty="0">
              <a:solidFill>
                <a:schemeClr val="tx1"/>
              </a:solidFill>
              <a:latin typeface="+mn-lt"/>
              <a:ea typeface="+mn-ea"/>
              <a:cs typeface="+mn-cs"/>
            </a:endParaRPr>
          </a:p>
          <a:p>
            <a:pPr>
              <a:spcAft>
                <a:spcPts val="600"/>
              </a:spcAft>
            </a:pPr>
            <a:endParaRPr lang="en-US" sz="1400" dirty="0"/>
          </a:p>
        </p:txBody>
      </p:sp>
      <p:sp>
        <p:nvSpPr>
          <p:cNvPr id="4" name="TextBox 3">
            <a:extLst>
              <a:ext uri="{FF2B5EF4-FFF2-40B4-BE49-F238E27FC236}">
                <a16:creationId xmlns:a16="http://schemas.microsoft.com/office/drawing/2014/main" id="{5327316C-28CF-49C5-9B9F-E4025D1DD2EA}"/>
              </a:ext>
            </a:extLst>
          </p:cNvPr>
          <p:cNvSpPr txBox="1"/>
          <p:nvPr/>
        </p:nvSpPr>
        <p:spPr>
          <a:xfrm>
            <a:off x="512065" y="6349879"/>
            <a:ext cx="11495272" cy="707886"/>
          </a:xfrm>
          <a:prstGeom prst="rect">
            <a:avLst/>
          </a:prstGeom>
          <a:noFill/>
        </p:spPr>
        <p:txBody>
          <a:bodyPr wrap="square">
            <a:spAutoFit/>
          </a:bodyPr>
          <a:lstStyle/>
          <a:p>
            <a:pPr algn="r" defTabSz="804672">
              <a:spcAft>
                <a:spcPts val="600"/>
              </a:spcAft>
            </a:pPr>
            <a:r>
              <a:rPr lang="en-US" sz="1000" kern="1200" dirty="0">
                <a:solidFill>
                  <a:srgbClr val="53565A"/>
                </a:solidFill>
                <a:ea typeface="+mn-ea"/>
                <a:cs typeface="+mn-cs"/>
              </a:rPr>
              <a:t>Ahern TP, et al. Medication-Associated Phthalate Exposure and Childhood Cancer Incidence. J Natl Cancer Inst. 2022. PMID: 35179607.</a:t>
            </a:r>
          </a:p>
          <a:p>
            <a:pPr algn="r" defTabSz="804672">
              <a:spcAft>
                <a:spcPts val="600"/>
              </a:spcAft>
            </a:pPr>
            <a:r>
              <a:rPr lang="en-US" sz="1000" kern="1200" dirty="0">
                <a:solidFill>
                  <a:srgbClr val="53565A"/>
                </a:solidFill>
                <a:ea typeface="+mn-ea"/>
                <a:cs typeface="+mn-cs"/>
              </a:rPr>
              <a:t>Harley Kg, et al. Reducing Phthalate, Paraben, and Phenol Exposure from Personal Care Products in Adolescent Girls: Findings from the HERMOSA Intervention Study. Environ Health </a:t>
            </a:r>
            <a:r>
              <a:rPr lang="en-US" sz="1000" kern="1200" dirty="0" err="1">
                <a:solidFill>
                  <a:srgbClr val="53565A"/>
                </a:solidFill>
                <a:ea typeface="+mn-ea"/>
                <a:cs typeface="+mn-cs"/>
              </a:rPr>
              <a:t>Perspect</a:t>
            </a:r>
            <a:r>
              <a:rPr lang="en-US" sz="1000" kern="1200" dirty="0">
                <a:solidFill>
                  <a:srgbClr val="53565A"/>
                </a:solidFill>
                <a:ea typeface="+mn-ea"/>
                <a:cs typeface="+mn-cs"/>
              </a:rPr>
              <a:t>. 2016. PMID: 26947464.</a:t>
            </a:r>
          </a:p>
          <a:p>
            <a:pPr algn="r">
              <a:spcAft>
                <a:spcPts val="600"/>
              </a:spcAft>
            </a:pPr>
            <a:endParaRPr lang="en-US" sz="1000" b="0" i="0" dirty="0">
              <a:solidFill>
                <a:srgbClr val="53565A"/>
              </a:solidFill>
              <a:effectLst/>
            </a:endParaRPr>
          </a:p>
        </p:txBody>
      </p:sp>
      <p:graphicFrame>
        <p:nvGraphicFramePr>
          <p:cNvPr id="9" name="Table 8">
            <a:extLst>
              <a:ext uri="{FF2B5EF4-FFF2-40B4-BE49-F238E27FC236}">
                <a16:creationId xmlns:a16="http://schemas.microsoft.com/office/drawing/2014/main" id="{4AD1EDBB-B12F-4CB7-8AC8-E07C5F1EFF54}"/>
              </a:ext>
            </a:extLst>
          </p:cNvPr>
          <p:cNvGraphicFramePr>
            <a:graphicFrameLocks noGrp="1"/>
          </p:cNvGraphicFramePr>
          <p:nvPr>
            <p:extLst>
              <p:ext uri="{D42A27DB-BD31-4B8C-83A1-F6EECF244321}">
                <p14:modId xmlns:p14="http://schemas.microsoft.com/office/powerpoint/2010/main" val="1484387393"/>
              </p:ext>
            </p:extLst>
          </p:nvPr>
        </p:nvGraphicFramePr>
        <p:xfrm>
          <a:off x="1609770" y="4468799"/>
          <a:ext cx="8963958" cy="1854200"/>
        </p:xfrm>
        <a:graphic>
          <a:graphicData uri="http://schemas.openxmlformats.org/drawingml/2006/table">
            <a:tbl>
              <a:tblPr firstRow="1" bandRow="1">
                <a:tableStyleId>{5C22544A-7EE6-4342-B048-85BDC9FD1C3A}</a:tableStyleId>
              </a:tblPr>
              <a:tblGrid>
                <a:gridCol w="2108392">
                  <a:extLst>
                    <a:ext uri="{9D8B030D-6E8A-4147-A177-3AD203B41FA5}">
                      <a16:colId xmlns:a16="http://schemas.microsoft.com/office/drawing/2014/main" val="3564918843"/>
                    </a:ext>
                  </a:extLst>
                </a:gridCol>
                <a:gridCol w="2113098">
                  <a:extLst>
                    <a:ext uri="{9D8B030D-6E8A-4147-A177-3AD203B41FA5}">
                      <a16:colId xmlns:a16="http://schemas.microsoft.com/office/drawing/2014/main" val="440997286"/>
                    </a:ext>
                  </a:extLst>
                </a:gridCol>
                <a:gridCol w="1163900">
                  <a:extLst>
                    <a:ext uri="{9D8B030D-6E8A-4147-A177-3AD203B41FA5}">
                      <a16:colId xmlns:a16="http://schemas.microsoft.com/office/drawing/2014/main" val="2509426889"/>
                    </a:ext>
                  </a:extLst>
                </a:gridCol>
                <a:gridCol w="1279445">
                  <a:extLst>
                    <a:ext uri="{9D8B030D-6E8A-4147-A177-3AD203B41FA5}">
                      <a16:colId xmlns:a16="http://schemas.microsoft.com/office/drawing/2014/main" val="3834431275"/>
                    </a:ext>
                  </a:extLst>
                </a:gridCol>
                <a:gridCol w="2299123">
                  <a:extLst>
                    <a:ext uri="{9D8B030D-6E8A-4147-A177-3AD203B41FA5}">
                      <a16:colId xmlns:a16="http://schemas.microsoft.com/office/drawing/2014/main" val="1088675045"/>
                    </a:ext>
                  </a:extLst>
                </a:gridCol>
              </a:tblGrid>
              <a:tr h="370840">
                <a:tc>
                  <a:txBody>
                    <a:bodyPr/>
                    <a:lstStyle/>
                    <a:p>
                      <a:r>
                        <a:rPr lang="en-US" sz="1600" dirty="0">
                          <a:solidFill>
                            <a:schemeClr val="bg1"/>
                          </a:solidFill>
                          <a:latin typeface="VAG Rounded Next" panose="020F0502020203020204" pitchFamily="34" charset="0"/>
                        </a:rPr>
                        <a:t>Cancer</a:t>
                      </a:r>
                    </a:p>
                  </a:txBody>
                  <a:tcPr/>
                </a:tc>
                <a:tc>
                  <a:txBody>
                    <a:bodyPr/>
                    <a:lstStyle/>
                    <a:p>
                      <a:pPr algn="ctr"/>
                      <a:r>
                        <a:rPr lang="en-US" sz="1600" dirty="0">
                          <a:solidFill>
                            <a:schemeClr val="bg1"/>
                          </a:solidFill>
                          <a:latin typeface="VAG Rounded Next" panose="020F0502020203020204" pitchFamily="34" charset="0"/>
                        </a:rPr>
                        <a:t>Exposure Period</a:t>
                      </a:r>
                    </a:p>
                  </a:txBody>
                  <a:tcPr/>
                </a:tc>
                <a:tc>
                  <a:txBody>
                    <a:bodyPr/>
                    <a:lstStyle/>
                    <a:p>
                      <a:pPr algn="ctr"/>
                      <a:r>
                        <a:rPr lang="en-US" sz="1600" dirty="0">
                          <a:solidFill>
                            <a:schemeClr val="bg1"/>
                          </a:solidFill>
                          <a:latin typeface="VAG Rounded Next" panose="020F0502020203020204" pitchFamily="34" charset="0"/>
                        </a:rPr>
                        <a:t>Cases</a:t>
                      </a:r>
                    </a:p>
                  </a:txBody>
                  <a:tcPr/>
                </a:tc>
                <a:tc>
                  <a:txBody>
                    <a:bodyPr/>
                    <a:lstStyle/>
                    <a:p>
                      <a:pPr algn="ctr"/>
                      <a:r>
                        <a:rPr lang="en-US" sz="1600" dirty="0">
                          <a:solidFill>
                            <a:schemeClr val="bg1"/>
                          </a:solidFill>
                          <a:latin typeface="VAG Rounded Next" panose="020F0502020203020204" pitchFamily="34" charset="0"/>
                        </a:rPr>
                        <a:t>Odds Ratio</a:t>
                      </a:r>
                    </a:p>
                  </a:txBody>
                  <a:tcPr/>
                </a:tc>
                <a:tc>
                  <a:txBody>
                    <a:bodyPr/>
                    <a:lstStyle/>
                    <a:p>
                      <a:pPr algn="ctr"/>
                      <a:r>
                        <a:rPr lang="en-US" sz="1600" dirty="0">
                          <a:solidFill>
                            <a:schemeClr val="bg1"/>
                          </a:solidFill>
                          <a:latin typeface="VAG Rounded Next" panose="020F0502020203020204" pitchFamily="34" charset="0"/>
                        </a:rPr>
                        <a:t>95% CI</a:t>
                      </a:r>
                    </a:p>
                  </a:txBody>
                  <a:tcPr/>
                </a:tc>
                <a:extLst>
                  <a:ext uri="{0D108BD9-81ED-4DB2-BD59-A6C34878D82A}">
                    <a16:rowId xmlns:a16="http://schemas.microsoft.com/office/drawing/2014/main" val="2221005180"/>
                  </a:ext>
                </a:extLst>
              </a:tr>
              <a:tr h="370840">
                <a:tc>
                  <a:txBody>
                    <a:bodyPr/>
                    <a:lstStyle/>
                    <a:p>
                      <a:r>
                        <a:rPr lang="en-US" sz="1600" dirty="0">
                          <a:solidFill>
                            <a:srgbClr val="53565A"/>
                          </a:solidFill>
                          <a:latin typeface="VAG Rounded Next" panose="020F0502020203020204" pitchFamily="34" charset="0"/>
                        </a:rPr>
                        <a:t>Osteosarcoma</a:t>
                      </a:r>
                    </a:p>
                  </a:txBody>
                  <a:tcPr/>
                </a:tc>
                <a:tc>
                  <a:txBody>
                    <a:bodyPr/>
                    <a:lstStyle/>
                    <a:p>
                      <a:pPr algn="ctr"/>
                      <a:r>
                        <a:rPr lang="en-US" sz="1600" dirty="0">
                          <a:solidFill>
                            <a:srgbClr val="53565A"/>
                          </a:solidFill>
                          <a:latin typeface="VAG Rounded Next" panose="020F0502020203020204" pitchFamily="34" charset="0"/>
                        </a:rPr>
                        <a:t>Childhood</a:t>
                      </a:r>
                    </a:p>
                  </a:txBody>
                  <a:tcPr/>
                </a:tc>
                <a:tc>
                  <a:txBody>
                    <a:bodyPr/>
                    <a:lstStyle/>
                    <a:p>
                      <a:pPr algn="ctr"/>
                      <a:r>
                        <a:rPr lang="en-US" sz="1600" dirty="0">
                          <a:solidFill>
                            <a:srgbClr val="53565A"/>
                          </a:solidFill>
                          <a:latin typeface="VAG Rounded Next" panose="020F0502020203020204" pitchFamily="34" charset="0"/>
                        </a:rPr>
                        <a:t>106</a:t>
                      </a:r>
                    </a:p>
                  </a:txBody>
                  <a:tcPr/>
                </a:tc>
                <a:tc>
                  <a:txBody>
                    <a:bodyPr/>
                    <a:lstStyle/>
                    <a:p>
                      <a:pPr algn="ctr"/>
                      <a:r>
                        <a:rPr lang="en-US" sz="1600" dirty="0">
                          <a:solidFill>
                            <a:srgbClr val="53565A"/>
                          </a:solidFill>
                          <a:latin typeface="VAG Rounded Next" panose="020F0502020203020204" pitchFamily="34" charset="0"/>
                        </a:rPr>
                        <a:t>2.78</a:t>
                      </a:r>
                    </a:p>
                  </a:txBody>
                  <a:tcPr/>
                </a:tc>
                <a:tc>
                  <a:txBody>
                    <a:bodyPr/>
                    <a:lstStyle/>
                    <a:p>
                      <a:pPr algn="ctr"/>
                      <a:r>
                        <a:rPr lang="en-US" sz="1600" dirty="0">
                          <a:solidFill>
                            <a:srgbClr val="53565A"/>
                          </a:solidFill>
                          <a:latin typeface="VAG Rounded Next" panose="020F0502020203020204" pitchFamily="34" charset="0"/>
                        </a:rPr>
                        <a:t>1.63, 4.75</a:t>
                      </a:r>
                    </a:p>
                  </a:txBody>
                  <a:tcPr/>
                </a:tc>
                <a:extLst>
                  <a:ext uri="{0D108BD9-81ED-4DB2-BD59-A6C34878D82A}">
                    <a16:rowId xmlns:a16="http://schemas.microsoft.com/office/drawing/2014/main" val="442412862"/>
                  </a:ext>
                </a:extLst>
              </a:tr>
              <a:tr h="370840">
                <a:tc>
                  <a:txBody>
                    <a:bodyPr/>
                    <a:lstStyle/>
                    <a:p>
                      <a:r>
                        <a:rPr lang="en-US" sz="1600" dirty="0">
                          <a:solidFill>
                            <a:srgbClr val="53565A"/>
                          </a:solidFill>
                          <a:latin typeface="VAG Rounded Next" panose="020F0502020203020204" pitchFamily="34" charset="0"/>
                        </a:rPr>
                        <a:t>Lymphoma (NHL)</a:t>
                      </a:r>
                    </a:p>
                  </a:txBody>
                  <a:tcPr/>
                </a:tc>
                <a:tc>
                  <a:txBody>
                    <a:bodyPr/>
                    <a:lstStyle/>
                    <a:p>
                      <a:pPr algn="ctr"/>
                      <a:r>
                        <a:rPr lang="en-US" sz="1600" dirty="0">
                          <a:solidFill>
                            <a:srgbClr val="53565A"/>
                          </a:solidFill>
                          <a:latin typeface="VAG Rounded Next" panose="020F0502020203020204" pitchFamily="34" charset="0"/>
                        </a:rPr>
                        <a:t>Childhood</a:t>
                      </a:r>
                    </a:p>
                  </a:txBody>
                  <a:tcPr/>
                </a:tc>
                <a:tc>
                  <a:txBody>
                    <a:bodyPr/>
                    <a:lstStyle/>
                    <a:p>
                      <a:pPr algn="ctr"/>
                      <a:r>
                        <a:rPr lang="en-US" sz="1600" dirty="0">
                          <a:solidFill>
                            <a:srgbClr val="53565A"/>
                          </a:solidFill>
                          <a:latin typeface="VAG Rounded Next" panose="020F0502020203020204" pitchFamily="34" charset="0"/>
                        </a:rPr>
                        <a:t>153</a:t>
                      </a:r>
                    </a:p>
                  </a:txBody>
                  <a:tcPr/>
                </a:tc>
                <a:tc>
                  <a:txBody>
                    <a:bodyPr/>
                    <a:lstStyle/>
                    <a:p>
                      <a:pPr algn="ctr"/>
                      <a:r>
                        <a:rPr lang="en-US" sz="1600" dirty="0">
                          <a:solidFill>
                            <a:srgbClr val="53565A"/>
                          </a:solidFill>
                          <a:latin typeface="VAG Rounded Next" panose="020F0502020203020204" pitchFamily="34" charset="0"/>
                        </a:rPr>
                        <a:t>2.29</a:t>
                      </a:r>
                    </a:p>
                  </a:txBody>
                  <a:tcPr/>
                </a:tc>
                <a:tc>
                  <a:txBody>
                    <a:bodyPr/>
                    <a:lstStyle/>
                    <a:p>
                      <a:pPr algn="ctr"/>
                      <a:r>
                        <a:rPr lang="en-US" sz="1600" dirty="0">
                          <a:solidFill>
                            <a:srgbClr val="53565A"/>
                          </a:solidFill>
                          <a:latin typeface="VAG Rounded Next" panose="020F0502020203020204" pitchFamily="34" charset="0"/>
                        </a:rPr>
                        <a:t>1.33, 3.92</a:t>
                      </a:r>
                    </a:p>
                  </a:txBody>
                  <a:tcPr/>
                </a:tc>
                <a:extLst>
                  <a:ext uri="{0D108BD9-81ED-4DB2-BD59-A6C34878D82A}">
                    <a16:rowId xmlns:a16="http://schemas.microsoft.com/office/drawing/2014/main" val="2557937697"/>
                  </a:ext>
                </a:extLst>
              </a:tr>
              <a:tr h="370840">
                <a:tc>
                  <a:txBody>
                    <a:bodyPr/>
                    <a:lstStyle/>
                    <a:p>
                      <a:r>
                        <a:rPr lang="en-US" sz="1600" dirty="0">
                          <a:solidFill>
                            <a:srgbClr val="53565A"/>
                          </a:solidFill>
                          <a:latin typeface="VAG Rounded Next" panose="020F0502020203020204" pitchFamily="34" charset="0"/>
                        </a:rPr>
                        <a:t>Lymphoma (HD)</a:t>
                      </a:r>
                    </a:p>
                  </a:txBody>
                  <a:tcPr/>
                </a:tc>
                <a:tc>
                  <a:txBody>
                    <a:bodyPr/>
                    <a:lstStyle/>
                    <a:p>
                      <a:pPr algn="ctr"/>
                      <a:r>
                        <a:rPr lang="en-US" sz="1600" dirty="0">
                          <a:solidFill>
                            <a:srgbClr val="53565A"/>
                          </a:solidFill>
                          <a:latin typeface="VAG Rounded Next" panose="020F0502020203020204" pitchFamily="34" charset="0"/>
                        </a:rPr>
                        <a:t>Childhood</a:t>
                      </a:r>
                    </a:p>
                  </a:txBody>
                  <a:tcPr/>
                </a:tc>
                <a:tc>
                  <a:txBody>
                    <a:bodyPr/>
                    <a:lstStyle/>
                    <a:p>
                      <a:pPr algn="ctr"/>
                      <a:r>
                        <a:rPr lang="en-US" sz="1600" dirty="0">
                          <a:solidFill>
                            <a:srgbClr val="53565A"/>
                          </a:solidFill>
                          <a:latin typeface="VAG Rounded Next" panose="020F0502020203020204" pitchFamily="34" charset="0"/>
                        </a:rPr>
                        <a:t>69</a:t>
                      </a:r>
                    </a:p>
                  </a:txBody>
                  <a:tcPr/>
                </a:tc>
                <a:tc>
                  <a:txBody>
                    <a:bodyPr/>
                    <a:lstStyle/>
                    <a:p>
                      <a:pPr algn="ctr"/>
                      <a:r>
                        <a:rPr lang="en-US" sz="1600" dirty="0">
                          <a:solidFill>
                            <a:srgbClr val="53565A"/>
                          </a:solidFill>
                          <a:latin typeface="VAG Rounded Next" panose="020F0502020203020204" pitchFamily="34" charset="0"/>
                        </a:rPr>
                        <a:t>2.04</a:t>
                      </a:r>
                    </a:p>
                  </a:txBody>
                  <a:tcPr/>
                </a:tc>
                <a:tc>
                  <a:txBody>
                    <a:bodyPr/>
                    <a:lstStyle/>
                    <a:p>
                      <a:pPr algn="ctr"/>
                      <a:r>
                        <a:rPr lang="en-US" sz="1600" dirty="0">
                          <a:solidFill>
                            <a:srgbClr val="53565A"/>
                          </a:solidFill>
                          <a:latin typeface="VAG Rounded Next" panose="020F0502020203020204" pitchFamily="34" charset="0"/>
                        </a:rPr>
                        <a:t>1.01, 4.12</a:t>
                      </a:r>
                    </a:p>
                  </a:txBody>
                  <a:tcPr/>
                </a:tc>
                <a:extLst>
                  <a:ext uri="{0D108BD9-81ED-4DB2-BD59-A6C34878D82A}">
                    <a16:rowId xmlns:a16="http://schemas.microsoft.com/office/drawing/2014/main" val="3877305929"/>
                  </a:ext>
                </a:extLst>
              </a:tr>
              <a:tr h="370840">
                <a:tc>
                  <a:txBody>
                    <a:bodyPr/>
                    <a:lstStyle/>
                    <a:p>
                      <a:r>
                        <a:rPr lang="en-US" sz="1600" dirty="0">
                          <a:solidFill>
                            <a:srgbClr val="53565A"/>
                          </a:solidFill>
                          <a:latin typeface="VAG Rounded Next" panose="020F0502020203020204" pitchFamily="34" charset="0"/>
                        </a:rPr>
                        <a:t>ALL</a:t>
                      </a:r>
                    </a:p>
                  </a:txBody>
                  <a:tcPr/>
                </a:tc>
                <a:tc>
                  <a:txBody>
                    <a:bodyPr/>
                    <a:lstStyle/>
                    <a:p>
                      <a:pPr algn="ctr"/>
                      <a:r>
                        <a:rPr lang="en-US" sz="1600" dirty="0">
                          <a:solidFill>
                            <a:srgbClr val="53565A"/>
                          </a:solidFill>
                          <a:latin typeface="VAG Rounded Next" panose="020F0502020203020204" pitchFamily="34" charset="0"/>
                        </a:rPr>
                        <a:t>Gestation</a:t>
                      </a:r>
                    </a:p>
                  </a:txBody>
                  <a:tcPr/>
                </a:tc>
                <a:tc>
                  <a:txBody>
                    <a:bodyPr/>
                    <a:lstStyle/>
                    <a:p>
                      <a:pPr algn="ctr"/>
                      <a:r>
                        <a:rPr lang="en-US" sz="1600" dirty="0">
                          <a:solidFill>
                            <a:srgbClr val="53565A"/>
                          </a:solidFill>
                          <a:latin typeface="VAG Rounded Next" panose="020F0502020203020204" pitchFamily="34" charset="0"/>
                        </a:rPr>
                        <a:t>530</a:t>
                      </a:r>
                    </a:p>
                  </a:txBody>
                  <a:tcPr/>
                </a:tc>
                <a:tc>
                  <a:txBody>
                    <a:bodyPr/>
                    <a:lstStyle/>
                    <a:p>
                      <a:pPr algn="ctr"/>
                      <a:r>
                        <a:rPr lang="en-US" sz="1600" dirty="0">
                          <a:solidFill>
                            <a:srgbClr val="53565A"/>
                          </a:solidFill>
                          <a:latin typeface="VAG Rounded Next" panose="020F0502020203020204" pitchFamily="34" charset="0"/>
                        </a:rPr>
                        <a:t>1.27</a:t>
                      </a:r>
                    </a:p>
                  </a:txBody>
                  <a:tcPr/>
                </a:tc>
                <a:tc>
                  <a:txBody>
                    <a:bodyPr/>
                    <a:lstStyle/>
                    <a:p>
                      <a:pPr algn="ctr"/>
                      <a:r>
                        <a:rPr lang="en-US" sz="1600" dirty="0">
                          <a:solidFill>
                            <a:srgbClr val="53565A"/>
                          </a:solidFill>
                          <a:latin typeface="VAG Rounded Next" panose="020F0502020203020204" pitchFamily="34" charset="0"/>
                        </a:rPr>
                        <a:t>0.70, 2.31</a:t>
                      </a:r>
                    </a:p>
                  </a:txBody>
                  <a:tcPr/>
                </a:tc>
                <a:extLst>
                  <a:ext uri="{0D108BD9-81ED-4DB2-BD59-A6C34878D82A}">
                    <a16:rowId xmlns:a16="http://schemas.microsoft.com/office/drawing/2014/main" val="3692193301"/>
                  </a:ext>
                </a:extLst>
              </a:tr>
            </a:tbl>
          </a:graphicData>
        </a:graphic>
      </p:graphicFrame>
      <p:sp>
        <p:nvSpPr>
          <p:cNvPr id="11" name="Oval 10">
            <a:extLst>
              <a:ext uri="{FF2B5EF4-FFF2-40B4-BE49-F238E27FC236}">
                <a16:creationId xmlns:a16="http://schemas.microsoft.com/office/drawing/2014/main" id="{9B39B2EE-37AF-4C9B-A031-1AE60EE99EE6}"/>
              </a:ext>
            </a:extLst>
          </p:cNvPr>
          <p:cNvSpPr/>
          <p:nvPr/>
        </p:nvSpPr>
        <p:spPr>
          <a:xfrm>
            <a:off x="6962084" y="4837935"/>
            <a:ext cx="1371600" cy="1102659"/>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rown teddy bear covering its eyes">
            <a:extLst>
              <a:ext uri="{FF2B5EF4-FFF2-40B4-BE49-F238E27FC236}">
                <a16:creationId xmlns:a16="http://schemas.microsoft.com/office/drawing/2014/main" id="{3EC1030B-9878-4AF6-9C2C-C54C97589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0674" y="0"/>
            <a:ext cx="2791326" cy="1625910"/>
          </a:xfrm>
          <a:prstGeom prst="rect">
            <a:avLst/>
          </a:prstGeom>
        </p:spPr>
      </p:pic>
    </p:spTree>
    <p:extLst>
      <p:ext uri="{BB962C8B-B14F-4D97-AF65-F5344CB8AC3E}">
        <p14:creationId xmlns:p14="http://schemas.microsoft.com/office/powerpoint/2010/main" val="4218017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ECC6925-9787-8644-DF55-0984A7D3B5EF}"/>
              </a:ext>
            </a:extLst>
          </p:cNvPr>
          <p:cNvSpPr txBox="1"/>
          <p:nvPr/>
        </p:nvSpPr>
        <p:spPr>
          <a:xfrm>
            <a:off x="8352059" y="6547315"/>
            <a:ext cx="3935476" cy="261610"/>
          </a:xfrm>
          <a:prstGeom prst="rect">
            <a:avLst/>
          </a:prstGeom>
          <a:noFill/>
        </p:spPr>
        <p:txBody>
          <a:bodyPr wrap="square">
            <a:spAutoFit/>
          </a:bodyPr>
          <a:lstStyle/>
          <a:p>
            <a:pPr algn="r"/>
            <a:r>
              <a:rPr lang="en-US" sz="1100" dirty="0">
                <a:hlinkClick r:id="rId3"/>
              </a:rPr>
              <a:t>https://www.ewg.org</a:t>
            </a:r>
            <a:r>
              <a:rPr lang="en-US" sz="1100" dirty="0"/>
              <a:t>.  Environmental Working Group </a:t>
            </a:r>
          </a:p>
        </p:txBody>
      </p:sp>
      <p:pic>
        <p:nvPicPr>
          <p:cNvPr id="7" name="Picture 6" descr="Close-up of fresh spinach">
            <a:extLst>
              <a:ext uri="{FF2B5EF4-FFF2-40B4-BE49-F238E27FC236}">
                <a16:creationId xmlns:a16="http://schemas.microsoft.com/office/drawing/2014/main" id="{6F166F07-4C32-43C8-E21F-AC33BB0CD3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600" y="2480650"/>
            <a:ext cx="1199198" cy="798684"/>
          </a:xfrm>
          <a:prstGeom prst="rect">
            <a:avLst/>
          </a:prstGeom>
        </p:spPr>
      </p:pic>
      <p:pic>
        <p:nvPicPr>
          <p:cNvPr id="9" name="Picture 8" descr="Strawberries in a basket">
            <a:extLst>
              <a:ext uri="{FF2B5EF4-FFF2-40B4-BE49-F238E27FC236}">
                <a16:creationId xmlns:a16="http://schemas.microsoft.com/office/drawing/2014/main" id="{5647673C-B400-03AD-E817-6FCA373138E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8600" y="1129021"/>
            <a:ext cx="1195371" cy="798684"/>
          </a:xfrm>
          <a:prstGeom prst="rect">
            <a:avLst/>
          </a:prstGeom>
        </p:spPr>
      </p:pic>
      <p:pic>
        <p:nvPicPr>
          <p:cNvPr id="11" name="Picture 10" descr="Bunch of kale">
            <a:extLst>
              <a:ext uri="{FF2B5EF4-FFF2-40B4-BE49-F238E27FC236}">
                <a16:creationId xmlns:a16="http://schemas.microsoft.com/office/drawing/2014/main" id="{BDE6EE36-5C02-3C2E-E921-79C89A07324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6716" y="3747878"/>
            <a:ext cx="1199198" cy="796136"/>
          </a:xfrm>
          <a:prstGeom prst="rect">
            <a:avLst/>
          </a:prstGeom>
        </p:spPr>
      </p:pic>
      <p:pic>
        <p:nvPicPr>
          <p:cNvPr id="14" name="Picture 13" descr="Bushel of peaches">
            <a:extLst>
              <a:ext uri="{FF2B5EF4-FFF2-40B4-BE49-F238E27FC236}">
                <a16:creationId xmlns:a16="http://schemas.microsoft.com/office/drawing/2014/main" id="{0A0FF956-59A1-0EA6-69A0-C0D20CCF3E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8600" y="5026060"/>
            <a:ext cx="1215430" cy="807459"/>
          </a:xfrm>
          <a:prstGeom prst="rect">
            <a:avLst/>
          </a:prstGeom>
        </p:spPr>
      </p:pic>
      <p:pic>
        <p:nvPicPr>
          <p:cNvPr id="18" name="Picture 17" descr="High angle view of freshly picked apples">
            <a:extLst>
              <a:ext uri="{FF2B5EF4-FFF2-40B4-BE49-F238E27FC236}">
                <a16:creationId xmlns:a16="http://schemas.microsoft.com/office/drawing/2014/main" id="{2D6A7EAF-45EC-40AA-AD5E-FFA7B1C6F47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0757" y="3755104"/>
            <a:ext cx="1199198" cy="799465"/>
          </a:xfrm>
          <a:prstGeom prst="rect">
            <a:avLst/>
          </a:prstGeom>
        </p:spPr>
      </p:pic>
      <p:pic>
        <p:nvPicPr>
          <p:cNvPr id="20" name="Picture 19" descr="Cluster of grapes on vine">
            <a:extLst>
              <a:ext uri="{FF2B5EF4-FFF2-40B4-BE49-F238E27FC236}">
                <a16:creationId xmlns:a16="http://schemas.microsoft.com/office/drawing/2014/main" id="{94793692-A0AB-BDD4-4491-7115F9862BA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344584" y="5035744"/>
            <a:ext cx="1195371" cy="799233"/>
          </a:xfrm>
          <a:prstGeom prst="rect">
            <a:avLst/>
          </a:prstGeom>
        </p:spPr>
      </p:pic>
      <p:pic>
        <p:nvPicPr>
          <p:cNvPr id="22" name="Picture 21" descr="Close-Up of red chili in a blue background">
            <a:extLst>
              <a:ext uri="{FF2B5EF4-FFF2-40B4-BE49-F238E27FC236}">
                <a16:creationId xmlns:a16="http://schemas.microsoft.com/office/drawing/2014/main" id="{BB0455DE-07DE-11D9-A8B7-F1ADCDDEFAC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81066" y="1147095"/>
            <a:ext cx="1195371" cy="773495"/>
          </a:xfrm>
          <a:prstGeom prst="rect">
            <a:avLst/>
          </a:prstGeom>
        </p:spPr>
      </p:pic>
      <p:pic>
        <p:nvPicPr>
          <p:cNvPr id="24" name="Picture 23" descr="Cherries on a bowl">
            <a:extLst>
              <a:ext uri="{FF2B5EF4-FFF2-40B4-BE49-F238E27FC236}">
                <a16:creationId xmlns:a16="http://schemas.microsoft.com/office/drawing/2014/main" id="{5B7A7A1B-8EA1-786B-48C6-BAE5DE8CD72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861006" y="2477353"/>
            <a:ext cx="1215431" cy="796136"/>
          </a:xfrm>
          <a:prstGeom prst="rect">
            <a:avLst/>
          </a:prstGeom>
        </p:spPr>
      </p:pic>
      <p:pic>
        <p:nvPicPr>
          <p:cNvPr id="26" name="Picture 25" descr="Closeup of blueberries">
            <a:extLst>
              <a:ext uri="{FF2B5EF4-FFF2-40B4-BE49-F238E27FC236}">
                <a16:creationId xmlns:a16="http://schemas.microsoft.com/office/drawing/2014/main" id="{169E1D45-42F0-B001-6AC5-DEFDDD250A1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60025" y="3759519"/>
            <a:ext cx="1231838" cy="796136"/>
          </a:xfrm>
          <a:prstGeom prst="rect">
            <a:avLst/>
          </a:prstGeom>
        </p:spPr>
      </p:pic>
      <p:pic>
        <p:nvPicPr>
          <p:cNvPr id="28" name="Picture 27" descr="Variety of vegetables on white background">
            <a:extLst>
              <a:ext uri="{FF2B5EF4-FFF2-40B4-BE49-F238E27FC236}">
                <a16:creationId xmlns:a16="http://schemas.microsoft.com/office/drawing/2014/main" id="{215A3C16-92A7-A0C3-5030-A042C960DB23}"/>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3860025" y="5048475"/>
            <a:ext cx="1231838" cy="799233"/>
          </a:xfrm>
          <a:prstGeom prst="rect">
            <a:avLst/>
          </a:prstGeom>
        </p:spPr>
      </p:pic>
      <p:pic>
        <p:nvPicPr>
          <p:cNvPr id="34" name="Picture 33" descr="Flat lay of cut fruits and leaves">
            <a:extLst>
              <a:ext uri="{FF2B5EF4-FFF2-40B4-BE49-F238E27FC236}">
                <a16:creationId xmlns:a16="http://schemas.microsoft.com/office/drawing/2014/main" id="{252BD532-73AD-FDBF-657D-1EE9AC7F31B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2334556" y="2490747"/>
            <a:ext cx="1215430" cy="788587"/>
          </a:xfrm>
          <a:prstGeom prst="rect">
            <a:avLst/>
          </a:prstGeom>
          <a:ln>
            <a:solidFill>
              <a:schemeClr val="tx2">
                <a:lumMod val="50000"/>
              </a:schemeClr>
            </a:solidFill>
          </a:ln>
        </p:spPr>
      </p:pic>
      <p:pic>
        <p:nvPicPr>
          <p:cNvPr id="36" name="Picture 35" descr="Selected yellow pears on green background">
            <a:extLst>
              <a:ext uri="{FF2B5EF4-FFF2-40B4-BE49-F238E27FC236}">
                <a16:creationId xmlns:a16="http://schemas.microsoft.com/office/drawing/2014/main" id="{68DA66DE-7C31-0A54-0548-0C006AA34908}"/>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2334556" y="1124455"/>
            <a:ext cx="1221051" cy="796135"/>
          </a:xfrm>
          <a:prstGeom prst="rect">
            <a:avLst/>
          </a:prstGeom>
        </p:spPr>
      </p:pic>
      <p:sp>
        <p:nvSpPr>
          <p:cNvPr id="37" name="TextBox 36">
            <a:extLst>
              <a:ext uri="{FF2B5EF4-FFF2-40B4-BE49-F238E27FC236}">
                <a16:creationId xmlns:a16="http://schemas.microsoft.com/office/drawing/2014/main" id="{880B82E5-F75C-8B1A-2E56-3BB2CE0EA088}"/>
              </a:ext>
            </a:extLst>
          </p:cNvPr>
          <p:cNvSpPr txBox="1"/>
          <p:nvPr/>
        </p:nvSpPr>
        <p:spPr>
          <a:xfrm>
            <a:off x="1709089" y="441107"/>
            <a:ext cx="2462534"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Dirty Dozen</a:t>
            </a:r>
          </a:p>
        </p:txBody>
      </p:sp>
      <p:sp>
        <p:nvSpPr>
          <p:cNvPr id="38" name="TextBox 37">
            <a:extLst>
              <a:ext uri="{FF2B5EF4-FFF2-40B4-BE49-F238E27FC236}">
                <a16:creationId xmlns:a16="http://schemas.microsoft.com/office/drawing/2014/main" id="{0295124B-B57C-0264-7792-A93EC96426FE}"/>
              </a:ext>
            </a:extLst>
          </p:cNvPr>
          <p:cNvSpPr txBox="1"/>
          <p:nvPr/>
        </p:nvSpPr>
        <p:spPr>
          <a:xfrm>
            <a:off x="793769" y="1921929"/>
            <a:ext cx="1114408" cy="276999"/>
          </a:xfrm>
          <a:prstGeom prst="rect">
            <a:avLst/>
          </a:prstGeom>
          <a:noFill/>
        </p:spPr>
        <p:txBody>
          <a:bodyPr wrap="none" rtlCol="0">
            <a:spAutoFit/>
          </a:bodyPr>
          <a:lstStyle/>
          <a:p>
            <a:r>
              <a:rPr lang="en-US" sz="1200" b="1" dirty="0">
                <a:latin typeface="Arial" panose="020B0604020202020204" pitchFamily="34" charset="0"/>
                <a:cs typeface="Arial" panose="020B0604020202020204" pitchFamily="34" charset="0"/>
              </a:rPr>
              <a:t>Strawberries</a:t>
            </a:r>
          </a:p>
        </p:txBody>
      </p:sp>
      <p:sp>
        <p:nvSpPr>
          <p:cNvPr id="39" name="TextBox 38">
            <a:extLst>
              <a:ext uri="{FF2B5EF4-FFF2-40B4-BE49-F238E27FC236}">
                <a16:creationId xmlns:a16="http://schemas.microsoft.com/office/drawing/2014/main" id="{90BB2CF0-6455-E58A-5746-B930D3A2A5EC}"/>
              </a:ext>
            </a:extLst>
          </p:cNvPr>
          <p:cNvSpPr txBox="1"/>
          <p:nvPr/>
        </p:nvSpPr>
        <p:spPr>
          <a:xfrm>
            <a:off x="1005143" y="3291636"/>
            <a:ext cx="784189"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Spinach</a:t>
            </a:r>
          </a:p>
        </p:txBody>
      </p:sp>
      <p:sp>
        <p:nvSpPr>
          <p:cNvPr id="40" name="TextBox 39">
            <a:extLst>
              <a:ext uri="{FF2B5EF4-FFF2-40B4-BE49-F238E27FC236}">
                <a16:creationId xmlns:a16="http://schemas.microsoft.com/office/drawing/2014/main" id="{BC610A85-1E7B-8326-562C-D879A565A6B9}"/>
              </a:ext>
            </a:extLst>
          </p:cNvPr>
          <p:cNvSpPr txBox="1"/>
          <p:nvPr/>
        </p:nvSpPr>
        <p:spPr>
          <a:xfrm>
            <a:off x="2639632" y="1921929"/>
            <a:ext cx="601447"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Pears</a:t>
            </a:r>
          </a:p>
        </p:txBody>
      </p:sp>
      <p:sp>
        <p:nvSpPr>
          <p:cNvPr id="41" name="TextBox 40">
            <a:extLst>
              <a:ext uri="{FF2B5EF4-FFF2-40B4-BE49-F238E27FC236}">
                <a16:creationId xmlns:a16="http://schemas.microsoft.com/office/drawing/2014/main" id="{BC7507BD-22C8-2747-8E1D-E91929121A33}"/>
              </a:ext>
            </a:extLst>
          </p:cNvPr>
          <p:cNvSpPr txBox="1"/>
          <p:nvPr/>
        </p:nvSpPr>
        <p:spPr>
          <a:xfrm>
            <a:off x="3691553" y="1921929"/>
            <a:ext cx="1545616"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Bell &amp; hot peppers</a:t>
            </a:r>
          </a:p>
        </p:txBody>
      </p:sp>
      <p:sp>
        <p:nvSpPr>
          <p:cNvPr id="42" name="TextBox 41">
            <a:extLst>
              <a:ext uri="{FF2B5EF4-FFF2-40B4-BE49-F238E27FC236}">
                <a16:creationId xmlns:a16="http://schemas.microsoft.com/office/drawing/2014/main" id="{4E48F2D5-686F-2F00-ACDD-77995A688F65}"/>
              </a:ext>
            </a:extLst>
          </p:cNvPr>
          <p:cNvSpPr txBox="1"/>
          <p:nvPr/>
        </p:nvSpPr>
        <p:spPr>
          <a:xfrm>
            <a:off x="2449670" y="3291636"/>
            <a:ext cx="96853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Nectarines</a:t>
            </a:r>
          </a:p>
        </p:txBody>
      </p:sp>
      <p:sp>
        <p:nvSpPr>
          <p:cNvPr id="43" name="TextBox 42">
            <a:extLst>
              <a:ext uri="{FF2B5EF4-FFF2-40B4-BE49-F238E27FC236}">
                <a16:creationId xmlns:a16="http://schemas.microsoft.com/office/drawing/2014/main" id="{522B909C-2347-AD37-9FB1-69D0419A8C32}"/>
              </a:ext>
            </a:extLst>
          </p:cNvPr>
          <p:cNvSpPr txBox="1"/>
          <p:nvPr/>
        </p:nvSpPr>
        <p:spPr>
          <a:xfrm>
            <a:off x="4067324" y="3291636"/>
            <a:ext cx="806631"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Cherries</a:t>
            </a:r>
          </a:p>
        </p:txBody>
      </p:sp>
      <p:sp>
        <p:nvSpPr>
          <p:cNvPr id="44" name="TextBox 43">
            <a:extLst>
              <a:ext uri="{FF2B5EF4-FFF2-40B4-BE49-F238E27FC236}">
                <a16:creationId xmlns:a16="http://schemas.microsoft.com/office/drawing/2014/main" id="{576EF4C5-4A6A-F953-D036-F03F6219F1A5}"/>
              </a:ext>
            </a:extLst>
          </p:cNvPr>
          <p:cNvSpPr txBox="1"/>
          <p:nvPr/>
        </p:nvSpPr>
        <p:spPr>
          <a:xfrm>
            <a:off x="728628" y="4548936"/>
            <a:ext cx="1337226" cy="46166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Kale, collard &amp;</a:t>
            </a:r>
          </a:p>
          <a:p>
            <a:pPr algn="ctr"/>
            <a:r>
              <a:rPr lang="en-US" sz="1200" b="1" dirty="0">
                <a:latin typeface="Arial" panose="020B0604020202020204" pitchFamily="34" charset="0"/>
                <a:cs typeface="Arial" panose="020B0604020202020204" pitchFamily="34" charset="0"/>
              </a:rPr>
              <a:t>mustard greens</a:t>
            </a:r>
          </a:p>
        </p:txBody>
      </p:sp>
      <p:sp>
        <p:nvSpPr>
          <p:cNvPr id="45" name="TextBox 44">
            <a:extLst>
              <a:ext uri="{FF2B5EF4-FFF2-40B4-BE49-F238E27FC236}">
                <a16:creationId xmlns:a16="http://schemas.microsoft.com/office/drawing/2014/main" id="{0A04AE15-5492-6254-1C6B-83619C015CBC}"/>
              </a:ext>
            </a:extLst>
          </p:cNvPr>
          <p:cNvSpPr txBox="1"/>
          <p:nvPr/>
        </p:nvSpPr>
        <p:spPr>
          <a:xfrm>
            <a:off x="2585125" y="4548936"/>
            <a:ext cx="697628"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Apples</a:t>
            </a:r>
          </a:p>
        </p:txBody>
      </p:sp>
      <p:sp>
        <p:nvSpPr>
          <p:cNvPr id="46" name="TextBox 45">
            <a:extLst>
              <a:ext uri="{FF2B5EF4-FFF2-40B4-BE49-F238E27FC236}">
                <a16:creationId xmlns:a16="http://schemas.microsoft.com/office/drawing/2014/main" id="{4261F1B1-813F-82F9-9C3F-54169DAD4288}"/>
              </a:ext>
            </a:extLst>
          </p:cNvPr>
          <p:cNvSpPr txBox="1"/>
          <p:nvPr/>
        </p:nvSpPr>
        <p:spPr>
          <a:xfrm>
            <a:off x="3955916" y="4548936"/>
            <a:ext cx="1029449"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Blueberries</a:t>
            </a:r>
          </a:p>
        </p:txBody>
      </p:sp>
      <p:sp>
        <p:nvSpPr>
          <p:cNvPr id="47" name="TextBox 46">
            <a:extLst>
              <a:ext uri="{FF2B5EF4-FFF2-40B4-BE49-F238E27FC236}">
                <a16:creationId xmlns:a16="http://schemas.microsoft.com/office/drawing/2014/main" id="{5944EA54-F1B2-A976-0118-D81947B8FB4C}"/>
              </a:ext>
            </a:extLst>
          </p:cNvPr>
          <p:cNvSpPr txBox="1"/>
          <p:nvPr/>
        </p:nvSpPr>
        <p:spPr>
          <a:xfrm>
            <a:off x="993924" y="5831636"/>
            <a:ext cx="806631"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Peaches</a:t>
            </a:r>
          </a:p>
        </p:txBody>
      </p:sp>
      <p:sp>
        <p:nvSpPr>
          <p:cNvPr id="48" name="TextBox 47">
            <a:extLst>
              <a:ext uri="{FF2B5EF4-FFF2-40B4-BE49-F238E27FC236}">
                <a16:creationId xmlns:a16="http://schemas.microsoft.com/office/drawing/2014/main" id="{B01E3AAE-A5A8-8F5A-32BA-89BFB1E16DC0}"/>
              </a:ext>
            </a:extLst>
          </p:cNvPr>
          <p:cNvSpPr txBox="1"/>
          <p:nvPr/>
        </p:nvSpPr>
        <p:spPr>
          <a:xfrm>
            <a:off x="2577110" y="5831636"/>
            <a:ext cx="713658"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Grapes</a:t>
            </a:r>
          </a:p>
        </p:txBody>
      </p:sp>
      <p:sp>
        <p:nvSpPr>
          <p:cNvPr id="53" name="TextBox 52">
            <a:extLst>
              <a:ext uri="{FF2B5EF4-FFF2-40B4-BE49-F238E27FC236}">
                <a16:creationId xmlns:a16="http://schemas.microsoft.com/office/drawing/2014/main" id="{FB640861-1597-A69E-7DEE-B270E29AB16F}"/>
              </a:ext>
            </a:extLst>
          </p:cNvPr>
          <p:cNvSpPr txBox="1"/>
          <p:nvPr/>
        </p:nvSpPr>
        <p:spPr>
          <a:xfrm>
            <a:off x="3912635" y="5831636"/>
            <a:ext cx="1116011"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Green beans</a:t>
            </a:r>
          </a:p>
        </p:txBody>
      </p:sp>
      <p:sp>
        <p:nvSpPr>
          <p:cNvPr id="66" name="TextBox 65">
            <a:extLst>
              <a:ext uri="{FF2B5EF4-FFF2-40B4-BE49-F238E27FC236}">
                <a16:creationId xmlns:a16="http://schemas.microsoft.com/office/drawing/2014/main" id="{C9D3198D-2C48-E6E7-95FD-2A332D33770E}"/>
              </a:ext>
            </a:extLst>
          </p:cNvPr>
          <p:cNvSpPr txBox="1"/>
          <p:nvPr/>
        </p:nvSpPr>
        <p:spPr>
          <a:xfrm>
            <a:off x="7482974" y="441107"/>
            <a:ext cx="2755883" cy="584775"/>
          </a:xfrm>
          <a:prstGeom prst="rect">
            <a:avLst/>
          </a:prstGeom>
          <a:noFill/>
        </p:spPr>
        <p:txBody>
          <a:bodyPr wrap="none" rtlCol="0">
            <a:spAutoFit/>
          </a:bodyPr>
          <a:lstStyle/>
          <a:p>
            <a:r>
              <a:rPr lang="en-US" sz="3200" b="1" dirty="0">
                <a:latin typeface="Arial" panose="020B0604020202020204" pitchFamily="34" charset="0"/>
                <a:cs typeface="Arial" panose="020B0604020202020204" pitchFamily="34" charset="0"/>
              </a:rPr>
              <a:t>Clean Fifteen</a:t>
            </a:r>
          </a:p>
        </p:txBody>
      </p:sp>
      <p:sp>
        <p:nvSpPr>
          <p:cNvPr id="67" name="TextBox 66">
            <a:extLst>
              <a:ext uri="{FF2B5EF4-FFF2-40B4-BE49-F238E27FC236}">
                <a16:creationId xmlns:a16="http://schemas.microsoft.com/office/drawing/2014/main" id="{1556D517-02DF-96EE-C100-6E4CD4F7EB7C}"/>
              </a:ext>
            </a:extLst>
          </p:cNvPr>
          <p:cNvSpPr txBox="1"/>
          <p:nvPr/>
        </p:nvSpPr>
        <p:spPr>
          <a:xfrm>
            <a:off x="6162991" y="1921929"/>
            <a:ext cx="82817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Avocado</a:t>
            </a:r>
          </a:p>
        </p:txBody>
      </p:sp>
      <p:sp>
        <p:nvSpPr>
          <p:cNvPr id="68" name="TextBox 67">
            <a:extLst>
              <a:ext uri="{FF2B5EF4-FFF2-40B4-BE49-F238E27FC236}">
                <a16:creationId xmlns:a16="http://schemas.microsoft.com/office/drawing/2014/main" id="{DAF8FE84-D623-DA06-35E5-3CA851631077}"/>
              </a:ext>
            </a:extLst>
          </p:cNvPr>
          <p:cNvSpPr txBox="1"/>
          <p:nvPr/>
        </p:nvSpPr>
        <p:spPr>
          <a:xfrm>
            <a:off x="6136236" y="3291636"/>
            <a:ext cx="1005404"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Sweet corn</a:t>
            </a:r>
          </a:p>
        </p:txBody>
      </p:sp>
      <p:sp>
        <p:nvSpPr>
          <p:cNvPr id="69" name="TextBox 68">
            <a:extLst>
              <a:ext uri="{FF2B5EF4-FFF2-40B4-BE49-F238E27FC236}">
                <a16:creationId xmlns:a16="http://schemas.microsoft.com/office/drawing/2014/main" id="{30B4398B-B3D1-B40E-D6DD-0F61603FEEA1}"/>
              </a:ext>
            </a:extLst>
          </p:cNvPr>
          <p:cNvSpPr txBox="1"/>
          <p:nvPr/>
        </p:nvSpPr>
        <p:spPr>
          <a:xfrm>
            <a:off x="7651098" y="1921929"/>
            <a:ext cx="721672"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Papaya</a:t>
            </a:r>
          </a:p>
        </p:txBody>
      </p:sp>
      <p:sp>
        <p:nvSpPr>
          <p:cNvPr id="70" name="TextBox 69">
            <a:extLst>
              <a:ext uri="{FF2B5EF4-FFF2-40B4-BE49-F238E27FC236}">
                <a16:creationId xmlns:a16="http://schemas.microsoft.com/office/drawing/2014/main" id="{1B829263-D75D-AF99-1511-CC6B2155D8B3}"/>
              </a:ext>
            </a:extLst>
          </p:cNvPr>
          <p:cNvSpPr txBox="1"/>
          <p:nvPr/>
        </p:nvSpPr>
        <p:spPr>
          <a:xfrm>
            <a:off x="9136058" y="1921929"/>
            <a:ext cx="502061"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Kiwi</a:t>
            </a:r>
          </a:p>
        </p:txBody>
      </p:sp>
      <p:sp>
        <p:nvSpPr>
          <p:cNvPr id="71" name="TextBox 70">
            <a:extLst>
              <a:ext uri="{FF2B5EF4-FFF2-40B4-BE49-F238E27FC236}">
                <a16:creationId xmlns:a16="http://schemas.microsoft.com/office/drawing/2014/main" id="{01274FB1-3B71-AA49-8502-691FEDF77D37}"/>
              </a:ext>
            </a:extLst>
          </p:cNvPr>
          <p:cNvSpPr txBox="1"/>
          <p:nvPr/>
        </p:nvSpPr>
        <p:spPr>
          <a:xfrm>
            <a:off x="7494800" y="3291636"/>
            <a:ext cx="1021433"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Sweet peas</a:t>
            </a:r>
          </a:p>
        </p:txBody>
      </p:sp>
      <p:sp>
        <p:nvSpPr>
          <p:cNvPr id="72" name="TextBox 71">
            <a:extLst>
              <a:ext uri="{FF2B5EF4-FFF2-40B4-BE49-F238E27FC236}">
                <a16:creationId xmlns:a16="http://schemas.microsoft.com/office/drawing/2014/main" id="{7B7A348C-D8EA-DED3-E89A-3B1463C93373}"/>
              </a:ext>
            </a:extLst>
          </p:cNvPr>
          <p:cNvSpPr txBox="1"/>
          <p:nvPr/>
        </p:nvSpPr>
        <p:spPr>
          <a:xfrm>
            <a:off x="8976424" y="3291636"/>
            <a:ext cx="833883"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Cabbage</a:t>
            </a:r>
          </a:p>
        </p:txBody>
      </p:sp>
      <p:sp>
        <p:nvSpPr>
          <p:cNvPr id="73" name="TextBox 72">
            <a:extLst>
              <a:ext uri="{FF2B5EF4-FFF2-40B4-BE49-F238E27FC236}">
                <a16:creationId xmlns:a16="http://schemas.microsoft.com/office/drawing/2014/main" id="{D562C70B-8415-64E0-65F6-32419E32E2D0}"/>
              </a:ext>
            </a:extLst>
          </p:cNvPr>
          <p:cNvSpPr txBox="1"/>
          <p:nvPr/>
        </p:nvSpPr>
        <p:spPr>
          <a:xfrm>
            <a:off x="6140246" y="4548936"/>
            <a:ext cx="997389"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Pineapples</a:t>
            </a:r>
          </a:p>
        </p:txBody>
      </p:sp>
      <p:sp>
        <p:nvSpPr>
          <p:cNvPr id="74" name="TextBox 73">
            <a:extLst>
              <a:ext uri="{FF2B5EF4-FFF2-40B4-BE49-F238E27FC236}">
                <a16:creationId xmlns:a16="http://schemas.microsoft.com/office/drawing/2014/main" id="{BA15576D-3573-3796-6CDD-2C4B8DE3808C}"/>
              </a:ext>
            </a:extLst>
          </p:cNvPr>
          <p:cNvSpPr txBox="1"/>
          <p:nvPr/>
        </p:nvSpPr>
        <p:spPr>
          <a:xfrm>
            <a:off x="7516443" y="4548936"/>
            <a:ext cx="978153"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Asparagus</a:t>
            </a:r>
          </a:p>
        </p:txBody>
      </p:sp>
      <p:sp>
        <p:nvSpPr>
          <p:cNvPr id="75" name="TextBox 74">
            <a:extLst>
              <a:ext uri="{FF2B5EF4-FFF2-40B4-BE49-F238E27FC236}">
                <a16:creationId xmlns:a16="http://schemas.microsoft.com/office/drawing/2014/main" id="{41AAFF4E-999E-0AD1-AECA-B8F606FAEF0F}"/>
              </a:ext>
            </a:extLst>
          </p:cNvPr>
          <p:cNvSpPr txBox="1"/>
          <p:nvPr/>
        </p:nvSpPr>
        <p:spPr>
          <a:xfrm>
            <a:off x="8865017" y="4548936"/>
            <a:ext cx="1056700"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Mushrooms</a:t>
            </a:r>
          </a:p>
        </p:txBody>
      </p:sp>
      <p:sp>
        <p:nvSpPr>
          <p:cNvPr id="76" name="TextBox 75">
            <a:extLst>
              <a:ext uri="{FF2B5EF4-FFF2-40B4-BE49-F238E27FC236}">
                <a16:creationId xmlns:a16="http://schemas.microsoft.com/office/drawing/2014/main" id="{66EDB6E8-A224-4721-ACDF-0B5D84F90885}"/>
              </a:ext>
            </a:extLst>
          </p:cNvPr>
          <p:cNvSpPr txBox="1"/>
          <p:nvPr/>
        </p:nvSpPr>
        <p:spPr>
          <a:xfrm>
            <a:off x="6322988" y="5831636"/>
            <a:ext cx="631904"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Onion</a:t>
            </a:r>
          </a:p>
        </p:txBody>
      </p:sp>
      <p:sp>
        <p:nvSpPr>
          <p:cNvPr id="77" name="TextBox 76">
            <a:extLst>
              <a:ext uri="{FF2B5EF4-FFF2-40B4-BE49-F238E27FC236}">
                <a16:creationId xmlns:a16="http://schemas.microsoft.com/office/drawing/2014/main" id="{1F019366-0B7B-D168-7CD1-DD1F3BC4B27D}"/>
              </a:ext>
            </a:extLst>
          </p:cNvPr>
          <p:cNvSpPr txBox="1"/>
          <p:nvPr/>
        </p:nvSpPr>
        <p:spPr>
          <a:xfrm>
            <a:off x="7528467" y="5831636"/>
            <a:ext cx="954108"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Honeydew</a:t>
            </a:r>
          </a:p>
        </p:txBody>
      </p:sp>
      <p:sp>
        <p:nvSpPr>
          <p:cNvPr id="78" name="TextBox 77">
            <a:extLst>
              <a:ext uri="{FF2B5EF4-FFF2-40B4-BE49-F238E27FC236}">
                <a16:creationId xmlns:a16="http://schemas.microsoft.com/office/drawing/2014/main" id="{1CAC4B1C-6FE8-80C4-1BAB-BED1A575BC66}"/>
              </a:ext>
            </a:extLst>
          </p:cNvPr>
          <p:cNvSpPr txBox="1"/>
          <p:nvPr/>
        </p:nvSpPr>
        <p:spPr>
          <a:xfrm>
            <a:off x="8967610" y="5831636"/>
            <a:ext cx="851515"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Mangoes</a:t>
            </a:r>
          </a:p>
        </p:txBody>
      </p:sp>
      <p:sp>
        <p:nvSpPr>
          <p:cNvPr id="83" name="TextBox 82">
            <a:extLst>
              <a:ext uri="{FF2B5EF4-FFF2-40B4-BE49-F238E27FC236}">
                <a16:creationId xmlns:a16="http://schemas.microsoft.com/office/drawing/2014/main" id="{CBD6C1E8-A3B7-841C-081E-A541B25757D9}"/>
              </a:ext>
            </a:extLst>
          </p:cNvPr>
          <p:cNvSpPr txBox="1"/>
          <p:nvPr/>
        </p:nvSpPr>
        <p:spPr>
          <a:xfrm>
            <a:off x="10218956" y="1921929"/>
            <a:ext cx="1143262"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Sweet potato</a:t>
            </a:r>
          </a:p>
        </p:txBody>
      </p:sp>
      <p:sp>
        <p:nvSpPr>
          <p:cNvPr id="84" name="TextBox 83">
            <a:extLst>
              <a:ext uri="{FF2B5EF4-FFF2-40B4-BE49-F238E27FC236}">
                <a16:creationId xmlns:a16="http://schemas.microsoft.com/office/drawing/2014/main" id="{A969CFF7-0FD0-AA2A-C7F8-1C330CF0C913}"/>
              </a:ext>
            </a:extLst>
          </p:cNvPr>
          <p:cNvSpPr txBox="1"/>
          <p:nvPr/>
        </p:nvSpPr>
        <p:spPr>
          <a:xfrm>
            <a:off x="10267360" y="3291636"/>
            <a:ext cx="1059008"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Watermelon</a:t>
            </a:r>
          </a:p>
        </p:txBody>
      </p:sp>
      <p:sp>
        <p:nvSpPr>
          <p:cNvPr id="85" name="TextBox 84">
            <a:extLst>
              <a:ext uri="{FF2B5EF4-FFF2-40B4-BE49-F238E27FC236}">
                <a16:creationId xmlns:a16="http://schemas.microsoft.com/office/drawing/2014/main" id="{7D11F238-A90B-C6BF-A2F1-8B1672436263}"/>
              </a:ext>
            </a:extLst>
          </p:cNvPr>
          <p:cNvSpPr txBox="1"/>
          <p:nvPr/>
        </p:nvSpPr>
        <p:spPr>
          <a:xfrm>
            <a:off x="10432019" y="4548936"/>
            <a:ext cx="729688"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Carrots</a:t>
            </a:r>
          </a:p>
        </p:txBody>
      </p:sp>
      <p:pic>
        <p:nvPicPr>
          <p:cNvPr id="88" name="Picture 87" descr="Two avocado halves on green background">
            <a:extLst>
              <a:ext uri="{FF2B5EF4-FFF2-40B4-BE49-F238E27FC236}">
                <a16:creationId xmlns:a16="http://schemas.microsoft.com/office/drawing/2014/main" id="{A2D3D74C-9EBB-2BC8-0485-CF948521FA6C}"/>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029649" y="1110565"/>
            <a:ext cx="1191053" cy="846389"/>
          </a:xfrm>
          <a:prstGeom prst="rect">
            <a:avLst/>
          </a:prstGeom>
        </p:spPr>
      </p:pic>
      <p:pic>
        <p:nvPicPr>
          <p:cNvPr id="90" name="Picture 89" descr="Corn">
            <a:extLst>
              <a:ext uri="{FF2B5EF4-FFF2-40B4-BE49-F238E27FC236}">
                <a16:creationId xmlns:a16="http://schemas.microsoft.com/office/drawing/2014/main" id="{D52FE93B-0603-2F73-2C67-B011E8B4E81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029649" y="2463065"/>
            <a:ext cx="1175470" cy="822391"/>
          </a:xfrm>
          <a:prstGeom prst="rect">
            <a:avLst/>
          </a:prstGeom>
        </p:spPr>
      </p:pic>
      <p:pic>
        <p:nvPicPr>
          <p:cNvPr id="92" name="Picture 91" descr="Top view of a lei and pineapple on the sand">
            <a:extLst>
              <a:ext uri="{FF2B5EF4-FFF2-40B4-BE49-F238E27FC236}">
                <a16:creationId xmlns:a16="http://schemas.microsoft.com/office/drawing/2014/main" id="{4024EAC4-02A0-E624-AF7A-DF7513C54083}"/>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6029649" y="3751864"/>
            <a:ext cx="1175470" cy="822391"/>
          </a:xfrm>
          <a:prstGeom prst="rect">
            <a:avLst/>
          </a:prstGeom>
        </p:spPr>
      </p:pic>
      <p:pic>
        <p:nvPicPr>
          <p:cNvPr id="94" name="Picture 93" descr="Cross-section of a red onion">
            <a:extLst>
              <a:ext uri="{FF2B5EF4-FFF2-40B4-BE49-F238E27FC236}">
                <a16:creationId xmlns:a16="http://schemas.microsoft.com/office/drawing/2014/main" id="{AAE50F8C-F090-EA49-1453-C3FB64F11104}"/>
              </a:ext>
            </a:extLst>
          </p:cNvPr>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6005387" y="5067359"/>
            <a:ext cx="1175470" cy="799233"/>
          </a:xfrm>
          <a:prstGeom prst="rect">
            <a:avLst/>
          </a:prstGeom>
        </p:spPr>
      </p:pic>
      <p:pic>
        <p:nvPicPr>
          <p:cNvPr id="96" name="Picture 95" descr="Green peas with one open pea with seeds">
            <a:extLst>
              <a:ext uri="{FF2B5EF4-FFF2-40B4-BE49-F238E27FC236}">
                <a16:creationId xmlns:a16="http://schemas.microsoft.com/office/drawing/2014/main" id="{EEBBF7D1-811F-B842-F55B-B7F58A42EA1E}"/>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406135" y="2463066"/>
            <a:ext cx="1185029" cy="818844"/>
          </a:xfrm>
          <a:prstGeom prst="rect">
            <a:avLst/>
          </a:prstGeom>
        </p:spPr>
      </p:pic>
      <p:pic>
        <p:nvPicPr>
          <p:cNvPr id="102" name="Picture 101" descr="Fruits and vegetables arranged by color">
            <a:extLst>
              <a:ext uri="{FF2B5EF4-FFF2-40B4-BE49-F238E27FC236}">
                <a16:creationId xmlns:a16="http://schemas.microsoft.com/office/drawing/2014/main" id="{7EF4A6D7-C93F-7057-F4C6-BDE4EDE6F1CB}"/>
              </a:ext>
            </a:extLst>
          </p:cNvPr>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7406792" y="1132454"/>
            <a:ext cx="1165865" cy="824500"/>
          </a:xfrm>
          <a:prstGeom prst="rect">
            <a:avLst/>
          </a:prstGeom>
          <a:ln>
            <a:solidFill>
              <a:schemeClr val="tx2">
                <a:lumMod val="50000"/>
              </a:schemeClr>
            </a:solidFill>
          </a:ln>
        </p:spPr>
      </p:pic>
      <p:pic>
        <p:nvPicPr>
          <p:cNvPr id="106" name="Picture 105" descr="Fresh asparagus on a wooden background">
            <a:extLst>
              <a:ext uri="{FF2B5EF4-FFF2-40B4-BE49-F238E27FC236}">
                <a16:creationId xmlns:a16="http://schemas.microsoft.com/office/drawing/2014/main" id="{21A0088C-4F63-FFB4-2136-E137B2DB4074}"/>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7379185" y="3745537"/>
            <a:ext cx="1221301" cy="799466"/>
          </a:xfrm>
          <a:prstGeom prst="rect">
            <a:avLst/>
          </a:prstGeom>
        </p:spPr>
      </p:pic>
      <p:pic>
        <p:nvPicPr>
          <p:cNvPr id="110" name="Picture 109" descr="Single fresh whole Savoy cabbage">
            <a:extLst>
              <a:ext uri="{FF2B5EF4-FFF2-40B4-BE49-F238E27FC236}">
                <a16:creationId xmlns:a16="http://schemas.microsoft.com/office/drawing/2014/main" id="{747625DF-5B68-FF97-0CCC-BE7F8B9EF546}"/>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8799156" y="2463064"/>
            <a:ext cx="1215431" cy="827113"/>
          </a:xfrm>
          <a:prstGeom prst="rect">
            <a:avLst/>
          </a:prstGeom>
        </p:spPr>
      </p:pic>
      <p:pic>
        <p:nvPicPr>
          <p:cNvPr id="112" name="Picture 111" descr="Closeup of mushrooms">
            <a:extLst>
              <a:ext uri="{FF2B5EF4-FFF2-40B4-BE49-F238E27FC236}">
                <a16:creationId xmlns:a16="http://schemas.microsoft.com/office/drawing/2014/main" id="{1760CA3A-8287-03F6-6300-42F14D88A191}"/>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8834730" y="3755105"/>
            <a:ext cx="1207474" cy="784126"/>
          </a:xfrm>
          <a:prstGeom prst="rect">
            <a:avLst/>
          </a:prstGeom>
        </p:spPr>
      </p:pic>
      <p:pic>
        <p:nvPicPr>
          <p:cNvPr id="114" name="Picture 113" descr="Assorted vegetables and fruits">
            <a:extLst>
              <a:ext uri="{FF2B5EF4-FFF2-40B4-BE49-F238E27FC236}">
                <a16:creationId xmlns:a16="http://schemas.microsoft.com/office/drawing/2014/main" id="{7ACDF7B1-2860-B3FB-FEAF-B32A14AF55C8}"/>
              </a:ext>
            </a:extLst>
          </p:cNvPr>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8775604" y="1116593"/>
            <a:ext cx="1229257" cy="861604"/>
          </a:xfrm>
          <a:prstGeom prst="rect">
            <a:avLst/>
          </a:prstGeom>
        </p:spPr>
      </p:pic>
      <p:pic>
        <p:nvPicPr>
          <p:cNvPr id="116" name="Picture 115" descr="Assorted vegetables and fruits">
            <a:extLst>
              <a:ext uri="{FF2B5EF4-FFF2-40B4-BE49-F238E27FC236}">
                <a16:creationId xmlns:a16="http://schemas.microsoft.com/office/drawing/2014/main" id="{5F9BC2DA-2B65-0506-E453-4E460B0C8373}"/>
              </a:ext>
            </a:extLst>
          </p:cNvPr>
          <p:cNvPicPr>
            <a:picLocks noChangeAspect="1"/>
          </p:cNvPicPr>
          <p:nvPr/>
        </p:nvPicPr>
        <p:blipFill rotWithShape="1">
          <a:blip r:embed="rId26" cstate="screen">
            <a:extLst>
              <a:ext uri="{28A0092B-C50C-407E-A947-70E740481C1C}">
                <a14:useLocalDpi xmlns:a14="http://schemas.microsoft.com/office/drawing/2010/main"/>
              </a:ext>
            </a:extLst>
          </a:blip>
          <a:srcRect/>
          <a:stretch/>
        </p:blipFill>
        <p:spPr>
          <a:xfrm>
            <a:off x="8826774" y="5026060"/>
            <a:ext cx="1215430" cy="841700"/>
          </a:xfrm>
          <a:prstGeom prst="rect">
            <a:avLst/>
          </a:prstGeom>
        </p:spPr>
      </p:pic>
      <p:pic>
        <p:nvPicPr>
          <p:cNvPr id="118" name="Picture 117" descr="Roast sweet potatoes with avocado">
            <a:extLst>
              <a:ext uri="{FF2B5EF4-FFF2-40B4-BE49-F238E27FC236}">
                <a16:creationId xmlns:a16="http://schemas.microsoft.com/office/drawing/2014/main" id="{7464EDC1-1821-6A71-EA13-49DA18EE0AD1}"/>
              </a:ext>
            </a:extLst>
          </p:cNvPr>
          <p:cNvPicPr>
            <a:picLocks noChangeAspect="1"/>
          </p:cNvPicPr>
          <p:nvPr/>
        </p:nvPicPr>
        <p:blipFill rotWithShape="1">
          <a:blip r:embed="rId27" cstate="screen">
            <a:extLst>
              <a:ext uri="{28A0092B-C50C-407E-A947-70E740481C1C}">
                <a14:useLocalDpi xmlns:a14="http://schemas.microsoft.com/office/drawing/2010/main"/>
              </a:ext>
            </a:extLst>
          </a:blip>
          <a:srcRect/>
          <a:stretch/>
        </p:blipFill>
        <p:spPr>
          <a:xfrm>
            <a:off x="10186247" y="1117748"/>
            <a:ext cx="1268718" cy="858487"/>
          </a:xfrm>
          <a:prstGeom prst="rect">
            <a:avLst/>
          </a:prstGeom>
        </p:spPr>
      </p:pic>
      <p:pic>
        <p:nvPicPr>
          <p:cNvPr id="124" name="Picture 123" descr="Fresh watermelon slices on wood table">
            <a:extLst>
              <a:ext uri="{FF2B5EF4-FFF2-40B4-BE49-F238E27FC236}">
                <a16:creationId xmlns:a16="http://schemas.microsoft.com/office/drawing/2014/main" id="{AF8BE3F4-5919-9B27-D9A4-767107FE8033}"/>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170167" y="2460202"/>
            <a:ext cx="1242981" cy="829478"/>
          </a:xfrm>
          <a:prstGeom prst="rect">
            <a:avLst/>
          </a:prstGeom>
        </p:spPr>
      </p:pic>
      <p:pic>
        <p:nvPicPr>
          <p:cNvPr id="126" name="Picture 125" descr="Pile of carrots with tops">
            <a:extLst>
              <a:ext uri="{FF2B5EF4-FFF2-40B4-BE49-F238E27FC236}">
                <a16:creationId xmlns:a16="http://schemas.microsoft.com/office/drawing/2014/main" id="{159A8551-3660-75AA-7C21-A06BBC7BB7B4}"/>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0182992" y="3736488"/>
            <a:ext cx="1256652" cy="837768"/>
          </a:xfrm>
          <a:prstGeom prst="rect">
            <a:avLst/>
          </a:prstGeom>
        </p:spPr>
      </p:pic>
      <p:pic>
        <p:nvPicPr>
          <p:cNvPr id="132" name="Picture 131" descr="Fresh watermelons and cantaloupes">
            <a:extLst>
              <a:ext uri="{FF2B5EF4-FFF2-40B4-BE49-F238E27FC236}">
                <a16:creationId xmlns:a16="http://schemas.microsoft.com/office/drawing/2014/main" id="{11D11CD7-6C8B-DD3F-B2CC-FE14A9892E08}"/>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7406135" y="5056955"/>
            <a:ext cx="1195635" cy="799466"/>
          </a:xfrm>
          <a:prstGeom prst="rect">
            <a:avLst/>
          </a:prstGeom>
        </p:spPr>
      </p:pic>
      <p:cxnSp>
        <p:nvCxnSpPr>
          <p:cNvPr id="4" name="Straight Connector 3">
            <a:extLst>
              <a:ext uri="{FF2B5EF4-FFF2-40B4-BE49-F238E27FC236}">
                <a16:creationId xmlns:a16="http://schemas.microsoft.com/office/drawing/2014/main" id="{775A8443-8A8B-3354-CFD4-57D4D6923537}"/>
              </a:ext>
            </a:extLst>
          </p:cNvPr>
          <p:cNvCxnSpPr>
            <a:cxnSpLocks/>
          </p:cNvCxnSpPr>
          <p:nvPr/>
        </p:nvCxnSpPr>
        <p:spPr>
          <a:xfrm>
            <a:off x="5540991" y="614149"/>
            <a:ext cx="0" cy="5595582"/>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0230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10">
            <a:extLst>
              <a:ext uri="{FF2B5EF4-FFF2-40B4-BE49-F238E27FC236}">
                <a16:creationId xmlns:a16="http://schemas.microsoft.com/office/drawing/2014/main" id="{68AF5748-FED8-45BA-8631-26D1D10F32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E2717-2BE4-4ABF-87F4-9C2184D59D4A}"/>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kern="1200">
                <a:solidFill>
                  <a:schemeClr val="tx1"/>
                </a:solidFill>
                <a:latin typeface="+mj-lt"/>
                <a:ea typeface="+mj-ea"/>
                <a:cs typeface="+mj-cs"/>
              </a:rPr>
              <a:t>Taking an Environmental History</a:t>
            </a:r>
          </a:p>
        </p:txBody>
      </p:sp>
      <p:sp>
        <p:nvSpPr>
          <p:cNvPr id="3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6" name="Table 6">
            <a:extLst>
              <a:ext uri="{FF2B5EF4-FFF2-40B4-BE49-F238E27FC236}">
                <a16:creationId xmlns:a16="http://schemas.microsoft.com/office/drawing/2014/main" id="{3A584B9B-7B89-45B1-8E5C-6B3C85CD90F5}"/>
              </a:ext>
            </a:extLst>
          </p:cNvPr>
          <p:cNvGraphicFramePr>
            <a:graphicFrameLocks noGrp="1"/>
          </p:cNvGraphicFramePr>
          <p:nvPr>
            <p:ph idx="1"/>
            <p:extLst>
              <p:ext uri="{D42A27DB-BD31-4B8C-83A1-F6EECF244321}">
                <p14:modId xmlns:p14="http://schemas.microsoft.com/office/powerpoint/2010/main" val="3817798019"/>
              </p:ext>
            </p:extLst>
          </p:nvPr>
        </p:nvGraphicFramePr>
        <p:xfrm>
          <a:off x="4864608" y="1068502"/>
          <a:ext cx="6846364" cy="4569744"/>
        </p:xfrm>
        <a:graphic>
          <a:graphicData uri="http://schemas.openxmlformats.org/drawingml/2006/table">
            <a:tbl>
              <a:tblPr firstRow="1" bandRow="1">
                <a:tableStyleId>{9D7B26C5-4107-4FEC-AEDC-1716B250A1EF}</a:tableStyleId>
              </a:tblPr>
              <a:tblGrid>
                <a:gridCol w="1647435">
                  <a:extLst>
                    <a:ext uri="{9D8B030D-6E8A-4147-A177-3AD203B41FA5}">
                      <a16:colId xmlns:a16="http://schemas.microsoft.com/office/drawing/2014/main" val="143361510"/>
                    </a:ext>
                  </a:extLst>
                </a:gridCol>
                <a:gridCol w="5198929">
                  <a:extLst>
                    <a:ext uri="{9D8B030D-6E8A-4147-A177-3AD203B41FA5}">
                      <a16:colId xmlns:a16="http://schemas.microsoft.com/office/drawing/2014/main" val="1792326011"/>
                    </a:ext>
                  </a:extLst>
                </a:gridCol>
              </a:tblGrid>
              <a:tr h="775372">
                <a:tc gridSpan="2">
                  <a:txBody>
                    <a:bodyPr/>
                    <a:lstStyle/>
                    <a:p>
                      <a:pPr algn="ctr"/>
                      <a:r>
                        <a:rPr lang="en-US" sz="4300" dirty="0"/>
                        <a:t>ACHOO</a:t>
                      </a:r>
                      <a:endParaRPr lang="en-US" sz="4000" dirty="0"/>
                    </a:p>
                  </a:txBody>
                  <a:tcPr marL="82486" marR="82486" marT="41243" marB="41243"/>
                </a:tc>
                <a:tc hMerge="1">
                  <a:txBody>
                    <a:bodyPr/>
                    <a:lstStyle/>
                    <a:p>
                      <a:endParaRPr lang="en-US"/>
                    </a:p>
                  </a:txBody>
                  <a:tcPr/>
                </a:tc>
                <a:extLst>
                  <a:ext uri="{0D108BD9-81ED-4DB2-BD59-A6C34878D82A}">
                    <a16:rowId xmlns:a16="http://schemas.microsoft.com/office/drawing/2014/main" val="1984632472"/>
                  </a:ext>
                </a:extLst>
              </a:tr>
              <a:tr h="610399">
                <a:tc>
                  <a:txBody>
                    <a:bodyPr/>
                    <a:lstStyle/>
                    <a:p>
                      <a:r>
                        <a:rPr lang="en-US" sz="1600" b="1"/>
                        <a:t>A</a:t>
                      </a:r>
                      <a:r>
                        <a:rPr lang="en-US" sz="1600"/>
                        <a:t>ctivities</a:t>
                      </a:r>
                    </a:p>
                  </a:txBody>
                  <a:tcPr marL="82486" marR="82486" marT="41243" marB="41243"/>
                </a:tc>
                <a:tc>
                  <a:txBody>
                    <a:bodyPr/>
                    <a:lstStyle/>
                    <a:p>
                      <a:r>
                        <a:rPr lang="en-US" sz="1600"/>
                        <a:t>School, daycare, after school, sports, grandparents, place of worship</a:t>
                      </a:r>
                    </a:p>
                  </a:txBody>
                  <a:tcPr marL="82486" marR="82486" marT="41243" marB="41243"/>
                </a:tc>
                <a:extLst>
                  <a:ext uri="{0D108BD9-81ED-4DB2-BD59-A6C34878D82A}">
                    <a16:rowId xmlns:a16="http://schemas.microsoft.com/office/drawing/2014/main" val="3323434805"/>
                  </a:ext>
                </a:extLst>
              </a:tr>
              <a:tr h="610399">
                <a:tc>
                  <a:txBody>
                    <a:bodyPr/>
                    <a:lstStyle/>
                    <a:p>
                      <a:r>
                        <a:rPr lang="en-US" sz="1600" b="1"/>
                        <a:t>C</a:t>
                      </a:r>
                      <a:r>
                        <a:rPr lang="en-US" sz="1600"/>
                        <a:t>ommunity</a:t>
                      </a:r>
                    </a:p>
                  </a:txBody>
                  <a:tcPr marL="82486" marR="82486" marT="41243" marB="41243"/>
                </a:tc>
                <a:tc>
                  <a:txBody>
                    <a:bodyPr/>
                    <a:lstStyle/>
                    <a:p>
                      <a:r>
                        <a:rPr lang="en-US" sz="1600" dirty="0"/>
                        <a:t>Industry, agriculture, dump site, water pollution, water source (city, well, bottled, filters)</a:t>
                      </a:r>
                    </a:p>
                  </a:txBody>
                  <a:tcPr marL="82486" marR="82486" marT="41243" marB="41243"/>
                </a:tc>
                <a:extLst>
                  <a:ext uri="{0D108BD9-81ED-4DB2-BD59-A6C34878D82A}">
                    <a16:rowId xmlns:a16="http://schemas.microsoft.com/office/drawing/2014/main" val="3547796545"/>
                  </a:ext>
                </a:extLst>
              </a:tr>
              <a:tr h="1105317">
                <a:tc>
                  <a:txBody>
                    <a:bodyPr/>
                    <a:lstStyle/>
                    <a:p>
                      <a:r>
                        <a:rPr lang="en-US" sz="1600" b="1"/>
                        <a:t>H</a:t>
                      </a:r>
                      <a:r>
                        <a:rPr lang="en-US" sz="1600"/>
                        <a:t>ousehold</a:t>
                      </a:r>
                    </a:p>
                  </a:txBody>
                  <a:tcPr marL="82486" marR="82486" marT="41243" marB="41243"/>
                </a:tc>
                <a:tc>
                  <a:txBody>
                    <a:bodyPr/>
                    <a:lstStyle/>
                    <a:p>
                      <a:r>
                        <a:rPr lang="en-US" sz="1600"/>
                        <a:t>Dwelling (basement, asbestos, radon, formaldehyde), age (lead possible before 1978 but higher levels 1950-60s), condition (mold, CO2 monitor), heating sources, pesticide use (outdoor and indoor), secondhand smoke</a:t>
                      </a:r>
                    </a:p>
                  </a:txBody>
                  <a:tcPr marL="82486" marR="82486" marT="41243" marB="41243"/>
                </a:tc>
                <a:extLst>
                  <a:ext uri="{0D108BD9-81ED-4DB2-BD59-A6C34878D82A}">
                    <a16:rowId xmlns:a16="http://schemas.microsoft.com/office/drawing/2014/main" val="3773310735"/>
                  </a:ext>
                </a:extLst>
              </a:tr>
              <a:tr h="1105317">
                <a:tc>
                  <a:txBody>
                    <a:bodyPr/>
                    <a:lstStyle/>
                    <a:p>
                      <a:r>
                        <a:rPr lang="en-US" sz="1600" b="1"/>
                        <a:t>H</a:t>
                      </a:r>
                      <a:r>
                        <a:rPr lang="en-US" sz="1600"/>
                        <a:t>obbies</a:t>
                      </a:r>
                    </a:p>
                    <a:p>
                      <a:r>
                        <a:rPr lang="en-US" sz="1600" b="1"/>
                        <a:t>O</a:t>
                      </a:r>
                      <a:r>
                        <a:rPr lang="en-US" sz="1600"/>
                        <a:t>ccupation</a:t>
                      </a:r>
                    </a:p>
                  </a:txBody>
                  <a:tcPr marL="82486" marR="82486" marT="41243" marB="41243"/>
                </a:tc>
                <a:tc>
                  <a:txBody>
                    <a:bodyPr/>
                    <a:lstStyle/>
                    <a:p>
                      <a:r>
                        <a:rPr lang="en-US" sz="1600" dirty="0"/>
                        <a:t>Arts, crafts, model building, fishing</a:t>
                      </a:r>
                    </a:p>
                    <a:p>
                      <a:r>
                        <a:rPr lang="en-US" sz="1600" dirty="0"/>
                        <a:t>Known exposures to fumes, dusts, or vapors. Shower at home or change clothes (take home exposures), adolescent and parental employment</a:t>
                      </a:r>
                    </a:p>
                  </a:txBody>
                  <a:tcPr marL="82486" marR="82486" marT="41243" marB="41243"/>
                </a:tc>
                <a:extLst>
                  <a:ext uri="{0D108BD9-81ED-4DB2-BD59-A6C34878D82A}">
                    <a16:rowId xmlns:a16="http://schemas.microsoft.com/office/drawing/2014/main" val="4274391979"/>
                  </a:ext>
                </a:extLst>
              </a:tr>
              <a:tr h="362940">
                <a:tc>
                  <a:txBody>
                    <a:bodyPr/>
                    <a:lstStyle/>
                    <a:p>
                      <a:r>
                        <a:rPr lang="en-US" sz="1600" b="1"/>
                        <a:t>O</a:t>
                      </a:r>
                      <a:r>
                        <a:rPr lang="en-US" sz="1600"/>
                        <a:t>ral Behaviors</a:t>
                      </a:r>
                    </a:p>
                  </a:txBody>
                  <a:tcPr marL="82486" marR="82486" marT="41243" marB="41243"/>
                </a:tc>
                <a:tc>
                  <a:txBody>
                    <a:bodyPr/>
                    <a:lstStyle/>
                    <a:p>
                      <a:r>
                        <a:rPr lang="en-US" sz="1600" dirty="0"/>
                        <a:t>Pica, potential hazardous mouthing behavior</a:t>
                      </a:r>
                    </a:p>
                  </a:txBody>
                  <a:tcPr marL="82486" marR="82486" marT="41243" marB="41243"/>
                </a:tc>
                <a:extLst>
                  <a:ext uri="{0D108BD9-81ED-4DB2-BD59-A6C34878D82A}">
                    <a16:rowId xmlns:a16="http://schemas.microsoft.com/office/drawing/2014/main" val="3745331782"/>
                  </a:ext>
                </a:extLst>
              </a:tr>
            </a:tbl>
          </a:graphicData>
        </a:graphic>
      </p:graphicFrame>
    </p:spTree>
    <p:extLst>
      <p:ext uri="{BB962C8B-B14F-4D97-AF65-F5344CB8AC3E}">
        <p14:creationId xmlns:p14="http://schemas.microsoft.com/office/powerpoint/2010/main" val="425767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Arc 2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21B9096-FE51-4AE5-92CF-9513E587FD0A}"/>
              </a:ext>
            </a:extLst>
          </p:cNvPr>
          <p:cNvSpPr>
            <a:spLocks noGrp="1"/>
          </p:cNvSpPr>
          <p:nvPr>
            <p:ph idx="1"/>
          </p:nvPr>
        </p:nvSpPr>
        <p:spPr>
          <a:xfrm>
            <a:off x="2092409" y="1383665"/>
            <a:ext cx="9250680" cy="4351338"/>
          </a:xfrm>
        </p:spPr>
        <p:txBody>
          <a:bodyPr>
            <a:normAutofit fontScale="85000" lnSpcReduction="20000"/>
          </a:bodyPr>
          <a:lstStyle/>
          <a:p>
            <a:pPr marL="0" indent="0">
              <a:buNone/>
            </a:pPr>
            <a:r>
              <a:rPr lang="en-US" dirty="0">
                <a:latin typeface="Caveat" panose="00000500000000000000" pitchFamily="2" charset="0"/>
                <a:ea typeface="Adobe Ming Std L" panose="02020300000000000000" pitchFamily="18" charset="-128"/>
              </a:rPr>
              <a:t>“We want to have more kids. What can we do to decrease their risk for cancer?”</a:t>
            </a:r>
          </a:p>
          <a:p>
            <a:pPr marL="0" indent="0">
              <a:buNone/>
            </a:pPr>
            <a:endParaRPr lang="en-US" dirty="0">
              <a:latin typeface="Adobe Ming Std L" panose="02020300000000000000" pitchFamily="18" charset="-128"/>
              <a:ea typeface="Adobe Ming Std L" panose="02020300000000000000" pitchFamily="18" charset="-128"/>
            </a:endParaRPr>
          </a:p>
          <a:p>
            <a:pPr marL="0" indent="0">
              <a:buNone/>
            </a:pPr>
            <a:r>
              <a:rPr lang="en-US" dirty="0">
                <a:latin typeface="Adobe Heiti Std R" panose="020B0400000000000000" pitchFamily="34" charset="-128"/>
                <a:ea typeface="Adobe Heiti Std R" panose="020B0400000000000000" pitchFamily="34" charset="-128"/>
              </a:rPr>
              <a:t>"Did I do something to cause my child's cancer?“</a:t>
            </a:r>
          </a:p>
          <a:p>
            <a:pPr marL="0" indent="0">
              <a:buNone/>
            </a:pPr>
            <a:endParaRPr lang="en-US" dirty="0">
              <a:latin typeface="Eras Light ITC" panose="020B0402030504020804" pitchFamily="34" charset="0"/>
            </a:endParaRPr>
          </a:p>
          <a:p>
            <a:pPr marL="0" indent="0">
              <a:buNone/>
            </a:pPr>
            <a:r>
              <a:rPr lang="en-US" dirty="0">
                <a:latin typeface="Eras Light ITC" panose="020B0402030504020804" pitchFamily="34" charset="0"/>
              </a:rPr>
              <a:t>"I just read that paint fumes can increase cancer risk. We painted the nursery when I was pregnant, and now I am devastated."</a:t>
            </a:r>
          </a:p>
          <a:p>
            <a:pPr marL="0" indent="0">
              <a:buNone/>
            </a:pPr>
            <a:endParaRPr lang="en-US" kern="1200" dirty="0">
              <a:latin typeface="+mn-lt"/>
              <a:ea typeface="+mn-ea"/>
              <a:cs typeface="+mn-cs"/>
            </a:endParaRPr>
          </a:p>
          <a:p>
            <a:pPr marL="0" indent="0">
              <a:buNone/>
            </a:pPr>
            <a:r>
              <a:rPr lang="en-US" kern="1200" dirty="0">
                <a:latin typeface="+mn-lt"/>
                <a:ea typeface="+mn-ea"/>
                <a:cs typeface="+mn-cs"/>
              </a:rPr>
              <a:t>"Do environmental exposures cause cancer in children?"</a:t>
            </a:r>
          </a:p>
          <a:p>
            <a:pPr marL="0" indent="0">
              <a:buNone/>
            </a:pPr>
            <a:endParaRPr lang="en-US" dirty="0">
              <a:latin typeface="Caveat" panose="00000500000000000000" pitchFamily="2" charset="0"/>
            </a:endParaRPr>
          </a:p>
          <a:p>
            <a:pPr marL="0" indent="0">
              <a:buNone/>
            </a:pPr>
            <a:r>
              <a:rPr lang="en-US" dirty="0">
                <a:latin typeface="Caveat" panose="00000500000000000000" pitchFamily="2" charset="0"/>
              </a:rPr>
              <a:t>“I quit smoking when I was pregnant. But could that have anything to do with my child's cancer?"</a:t>
            </a:r>
          </a:p>
          <a:p>
            <a:endParaRPr lang="en-US" dirty="0">
              <a:latin typeface="Adobe Heiti Std R" panose="020B0400000000000000" pitchFamily="34" charset="-128"/>
              <a:ea typeface="Adobe Heiti Std R" panose="020B0400000000000000" pitchFamily="34" charset="-128"/>
            </a:endParaRPr>
          </a:p>
          <a:p>
            <a:endParaRPr lang="en-US" dirty="0">
              <a:latin typeface="Adobe Ming Std L" panose="02020300000000000000" pitchFamily="18" charset="-128"/>
              <a:ea typeface="Adobe Ming Std L" panose="02020300000000000000" pitchFamily="18" charset="-128"/>
            </a:endParaRPr>
          </a:p>
          <a:p>
            <a:endParaRPr lang="en-US" dirty="0"/>
          </a:p>
        </p:txBody>
      </p:sp>
      <p:pic>
        <p:nvPicPr>
          <p:cNvPr id="6" name="Picture 4" descr="Help Note stock photo">
            <a:extLst>
              <a:ext uri="{FF2B5EF4-FFF2-40B4-BE49-F238E27FC236}">
                <a16:creationId xmlns:a16="http://schemas.microsoft.com/office/drawing/2014/main" id="{40496FBA-5417-4E87-9E1E-7DC36E888A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8884" y="97418"/>
            <a:ext cx="1114612" cy="133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457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BAA62-7594-4B73-BF00-EFC42F438E15}"/>
              </a:ext>
            </a:extLst>
          </p:cNvPr>
          <p:cNvSpPr>
            <a:spLocks noGrp="1"/>
          </p:cNvSpPr>
          <p:nvPr>
            <p:ph type="title"/>
          </p:nvPr>
        </p:nvSpPr>
        <p:spPr>
          <a:xfrm>
            <a:off x="686834" y="1153572"/>
            <a:ext cx="3200400" cy="4461163"/>
          </a:xfrm>
        </p:spPr>
        <p:txBody>
          <a:bodyPr>
            <a:normAutofit/>
          </a:bodyPr>
          <a:lstStyle/>
          <a:p>
            <a:r>
              <a:rPr lang="en-US">
                <a:solidFill>
                  <a:srgbClr val="FFFFFF"/>
                </a:solidFill>
              </a:rPr>
              <a:t>A Mother’s Lament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AB6C96A-B5B8-4D2E-BDC2-8F5E69859E91}"/>
              </a:ext>
            </a:extLst>
          </p:cNvPr>
          <p:cNvSpPr>
            <a:spLocks noGrp="1"/>
          </p:cNvSpPr>
          <p:nvPr>
            <p:ph idx="1"/>
          </p:nvPr>
        </p:nvSpPr>
        <p:spPr>
          <a:xfrm>
            <a:off x="4447308" y="591344"/>
            <a:ext cx="6906491" cy="5585619"/>
          </a:xfrm>
        </p:spPr>
        <p:txBody>
          <a:bodyPr anchor="ctr">
            <a:normAutofit/>
          </a:bodyPr>
          <a:lstStyle/>
          <a:p>
            <a:pPr marL="0" indent="0" algn="ctr">
              <a:buNone/>
            </a:pPr>
            <a:r>
              <a:rPr lang="en-US" sz="2000" b="1" dirty="0"/>
              <a:t>“When our daughter was diagnosed with </a:t>
            </a:r>
            <a:r>
              <a:rPr lang="en-US" sz="2000" b="1" i="1" dirty="0"/>
              <a:t>Wilms’ Tumor</a:t>
            </a:r>
            <a:r>
              <a:rPr lang="en-US" sz="2000" b="1" dirty="0"/>
              <a:t>, a kidney cancer, I wanted to know why.” said journalist Alexandra </a:t>
            </a:r>
            <a:r>
              <a:rPr lang="en-US" sz="2000" b="1" dirty="0" err="1"/>
              <a:t>Zissu</a:t>
            </a:r>
            <a:r>
              <a:rPr lang="en-US" sz="2000" b="1" dirty="0"/>
              <a:t>. </a:t>
            </a:r>
          </a:p>
          <a:p>
            <a:pPr marL="0" indent="0">
              <a:buNone/>
            </a:pPr>
            <a:endParaRPr lang="en-US" sz="2000" dirty="0"/>
          </a:p>
          <a:p>
            <a:pPr marL="0" indent="0">
              <a:buNone/>
            </a:pPr>
            <a:r>
              <a:rPr lang="en-US" sz="2000" dirty="0"/>
              <a:t>“Could there be an environmental link? Our beloved oncologist’s work is to cure, not to sleuth. But as an environmental health journalist, it didn’t sit well with me that there was no one on staff at our hospital – one of the top cancer facilities in the country – who asked questions about home environment at the intake or gave us any specific environmental advice during or after active treatment.”</a:t>
            </a:r>
          </a:p>
          <a:p>
            <a:pPr marL="0" indent="0">
              <a:buNone/>
            </a:pPr>
            <a:r>
              <a:rPr lang="en-US" sz="2000" dirty="0"/>
              <a:t>“I was left to do my own research. Exhausted patients and caregivers rely on our doctors, nurses, child life specialists – and more – to guide us  through this unique hell. I would vastly have preferred to collaborate on her care – as we were able to in every other realm – rather than arrive at my own environmental health conclusions.”</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3645865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08C911-7ED2-4E18-91D6-54F821D9A753}"/>
              </a:ext>
            </a:extLst>
          </p:cNvPr>
          <p:cNvSpPr>
            <a:spLocks noGrp="1"/>
          </p:cNvSpPr>
          <p:nvPr>
            <p:ph idx="1"/>
          </p:nvPr>
        </p:nvSpPr>
        <p:spPr>
          <a:xfrm>
            <a:off x="1507557" y="930978"/>
            <a:ext cx="9962938" cy="4351338"/>
          </a:xfrm>
        </p:spPr>
        <p:txBody>
          <a:bodyPr>
            <a:noAutofit/>
          </a:bodyPr>
          <a:lstStyle/>
          <a:p>
            <a:pPr>
              <a:buFont typeface="Wingdings" panose="05000000000000000000" pitchFamily="2" charset="2"/>
              <a:buChar char="ü"/>
            </a:pPr>
            <a:r>
              <a:rPr lang="en-US" sz="1500" b="1" dirty="0"/>
              <a:t>Right time and place</a:t>
            </a:r>
            <a:endParaRPr lang="en-US" sz="1500" dirty="0"/>
          </a:p>
          <a:p>
            <a:pPr>
              <a:buFont typeface="Wingdings" panose="05000000000000000000" pitchFamily="2" charset="2"/>
              <a:buChar char="ü"/>
            </a:pPr>
            <a:r>
              <a:rPr lang="en-US" sz="1500" b="1" dirty="0"/>
              <a:t>Be collaborative</a:t>
            </a:r>
            <a:endParaRPr lang="en-US" sz="1500" dirty="0"/>
          </a:p>
          <a:p>
            <a:pPr>
              <a:buFont typeface="Wingdings" panose="05000000000000000000" pitchFamily="2" charset="2"/>
              <a:buChar char="ü"/>
            </a:pPr>
            <a:r>
              <a:rPr lang="en-US" sz="1500" u="sng" dirty="0"/>
              <a:t>Normalize the feeling</a:t>
            </a:r>
          </a:p>
          <a:p>
            <a:pPr marL="457200" lvl="1" indent="0">
              <a:buNone/>
            </a:pPr>
            <a:r>
              <a:rPr lang="en-US" sz="1500" dirty="0"/>
              <a:t>“of course, you would worry about that.”</a:t>
            </a:r>
          </a:p>
          <a:p>
            <a:pPr>
              <a:buFont typeface="Wingdings" panose="05000000000000000000" pitchFamily="2" charset="2"/>
              <a:buChar char="ü"/>
            </a:pPr>
            <a:r>
              <a:rPr lang="en-US" sz="1500" u="sng" dirty="0"/>
              <a:t>Honor the parent</a:t>
            </a:r>
          </a:p>
          <a:p>
            <a:pPr marL="457200" lvl="1" indent="0">
              <a:buNone/>
            </a:pPr>
            <a:r>
              <a:rPr lang="en-US" sz="1500" dirty="0"/>
              <a:t>“it is clear what a loving parent you are and that you want to do everything you can to protect your child. I applaud you.”</a:t>
            </a:r>
          </a:p>
          <a:p>
            <a:pPr>
              <a:buFont typeface="Wingdings" panose="05000000000000000000" pitchFamily="2" charset="2"/>
              <a:buChar char="ü"/>
            </a:pPr>
            <a:r>
              <a:rPr lang="en-US" sz="1500" u="sng" dirty="0"/>
              <a:t>Express empathy</a:t>
            </a:r>
          </a:p>
          <a:p>
            <a:pPr marL="457200" lvl="1" indent="0">
              <a:buNone/>
            </a:pPr>
            <a:r>
              <a:rPr lang="en-US" sz="1500" dirty="0"/>
              <a:t>“I am sorry this is weighing on you.”</a:t>
            </a:r>
          </a:p>
          <a:p>
            <a:pPr>
              <a:buFont typeface="Wingdings" panose="05000000000000000000" pitchFamily="2" charset="2"/>
              <a:buChar char="ü"/>
            </a:pPr>
            <a:r>
              <a:rPr lang="en-US" sz="1500" u="sng" dirty="0"/>
              <a:t>Show respect by asking permission</a:t>
            </a:r>
          </a:p>
          <a:p>
            <a:pPr marL="457200" lvl="1" indent="0">
              <a:buNone/>
            </a:pPr>
            <a:r>
              <a:rPr lang="en-US" sz="1500" dirty="0"/>
              <a:t>“Can I share my thoughts about this”</a:t>
            </a:r>
          </a:p>
          <a:p>
            <a:pPr>
              <a:buFont typeface="Wingdings" panose="05000000000000000000" pitchFamily="2" charset="2"/>
              <a:buChar char="ü"/>
            </a:pPr>
            <a:r>
              <a:rPr lang="en-US" sz="1500" u="sng" dirty="0"/>
              <a:t>Alleviate guilt</a:t>
            </a:r>
          </a:p>
          <a:p>
            <a:pPr marL="457200" lvl="1" indent="0">
              <a:buNone/>
            </a:pPr>
            <a:r>
              <a:rPr lang="en-US" sz="1500" dirty="0"/>
              <a:t>“Many children have these exposures, but only few go on to develop cancer. Cancer is caused by numerous complex factors, and we cannot pinpoint exactly what the cause was. Please know that you did not cause this by smoking or painting your child’s nursery”</a:t>
            </a:r>
          </a:p>
          <a:p>
            <a:pPr>
              <a:buFont typeface="Wingdings" panose="05000000000000000000" pitchFamily="2" charset="2"/>
              <a:buChar char="ü"/>
            </a:pPr>
            <a:r>
              <a:rPr lang="en-US" sz="1500" b="1" u="sng" dirty="0">
                <a:highlight>
                  <a:srgbClr val="FFFF00"/>
                </a:highlight>
                <a:latin typeface="Caveat" panose="00000500000000000000" pitchFamily="2" charset="0"/>
              </a:rPr>
              <a:t>EMPOWER</a:t>
            </a:r>
          </a:p>
          <a:p>
            <a:pPr marL="457200" lvl="1" indent="0">
              <a:buNone/>
            </a:pPr>
            <a:r>
              <a:rPr lang="en-US" sz="1500" dirty="0"/>
              <a:t>“That said, knowledge is power. You can use what you learn to support your child through their cancer treatment now. You can make your child’s world safer with respect to these risks that you now know about.”</a:t>
            </a:r>
          </a:p>
        </p:txBody>
      </p:sp>
      <p:pic>
        <p:nvPicPr>
          <p:cNvPr id="6" name="Picture 2" descr="Solutions sticky note isolated yellow sticker black thumbtack pushpin post-it stock photo">
            <a:extLst>
              <a:ext uri="{FF2B5EF4-FFF2-40B4-BE49-F238E27FC236}">
                <a16:creationId xmlns:a16="http://schemas.microsoft.com/office/drawing/2014/main" id="{B4BC11F7-B16E-47CE-8130-24D68B0A6F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5938" y="548851"/>
            <a:ext cx="2063003" cy="1901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1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 calcmode="lin" valueType="num">
                                      <p:cBhvr additive="base">
                                        <p:cTn id="5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 calcmode="lin" valueType="num">
                                      <p:cBhvr additive="base">
                                        <p:cTn id="5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
                                            <p:txEl>
                                              <p:pRg st="13" end="13"/>
                                            </p:txEl>
                                          </p:spTgt>
                                        </p:tgtEl>
                                        <p:attrNameLst>
                                          <p:attrName>style.visibility</p:attrName>
                                        </p:attrNameLst>
                                      </p:cBhvr>
                                      <p:to>
                                        <p:strVal val="visible"/>
                                      </p:to>
                                    </p:set>
                                    <p:anim calcmode="lin" valueType="num">
                                      <p:cBhvr additive="base">
                                        <p:cTn id="6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CE40-FEEA-4F13-B366-32FEA9BB2D7A}"/>
              </a:ext>
            </a:extLst>
          </p:cNvPr>
          <p:cNvSpPr>
            <a:spLocks noGrp="1"/>
          </p:cNvSpPr>
          <p:nvPr>
            <p:ph type="title"/>
          </p:nvPr>
        </p:nvSpPr>
        <p:spPr/>
        <p:txBody>
          <a:bodyPr anchor="b">
            <a:normAutofit/>
          </a:bodyPr>
          <a:lstStyle/>
          <a:p>
            <a:r>
              <a:rPr lang="en-US" sz="3700"/>
              <a:t>Environmental Exposures</a:t>
            </a:r>
            <a:br>
              <a:rPr lang="en-US" sz="3700"/>
            </a:br>
            <a:r>
              <a:rPr lang="en-US" i="1">
                <a:solidFill>
                  <a:schemeClr val="accent2"/>
                </a:solidFill>
              </a:rPr>
              <a:t>Prevention</a:t>
            </a:r>
            <a:endParaRPr lang="en-US" sz="3700" i="1">
              <a:solidFill>
                <a:schemeClr val="accent2"/>
              </a:solidFill>
            </a:endParaRPr>
          </a:p>
        </p:txBody>
      </p:sp>
      <p:graphicFrame>
        <p:nvGraphicFramePr>
          <p:cNvPr id="5" name="Content Placeholder 2">
            <a:extLst>
              <a:ext uri="{FF2B5EF4-FFF2-40B4-BE49-F238E27FC236}">
                <a16:creationId xmlns:a16="http://schemas.microsoft.com/office/drawing/2014/main" id="{477BDF42-79CA-B86D-850C-F40C87B88D6A}"/>
              </a:ext>
            </a:extLst>
          </p:cNvPr>
          <p:cNvGraphicFramePr>
            <a:graphicFrameLocks noGrp="1"/>
          </p:cNvGraphicFramePr>
          <p:nvPr>
            <p:ph idx="1"/>
            <p:extLst>
              <p:ext uri="{D42A27DB-BD31-4B8C-83A1-F6EECF244321}">
                <p14:modId xmlns:p14="http://schemas.microsoft.com/office/powerpoint/2010/main" val="3950625831"/>
              </p:ext>
            </p:extLst>
          </p:nvPr>
        </p:nvGraphicFramePr>
        <p:xfrm>
          <a:off x="20656" y="1690688"/>
          <a:ext cx="1210661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B52092B-3020-4CB1-A65C-7F67F908B7C7}"/>
              </a:ext>
            </a:extLst>
          </p:cNvPr>
          <p:cNvPicPr>
            <a:picLocks noChangeAspect="1"/>
          </p:cNvPicPr>
          <p:nvPr/>
        </p:nvPicPr>
        <p:blipFill>
          <a:blip r:embed="rId8"/>
          <a:stretch>
            <a:fillRect/>
          </a:stretch>
        </p:blipFill>
        <p:spPr>
          <a:xfrm>
            <a:off x="7248178" y="4884177"/>
            <a:ext cx="3557512" cy="1383477"/>
          </a:xfrm>
          <a:prstGeom prst="rect">
            <a:avLst/>
          </a:prstGeom>
        </p:spPr>
      </p:pic>
    </p:spTree>
    <p:extLst>
      <p:ext uri="{BB962C8B-B14F-4D97-AF65-F5344CB8AC3E}">
        <p14:creationId xmlns:p14="http://schemas.microsoft.com/office/powerpoint/2010/main" val="482925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7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40F4D2-74F4-4A32-8EAA-1756094499CD}"/>
              </a:ext>
            </a:extLst>
          </p:cNvPr>
          <p:cNvSpPr>
            <a:spLocks noGrp="1"/>
          </p:cNvSpPr>
          <p:nvPr>
            <p:ph type="title"/>
          </p:nvPr>
        </p:nvSpPr>
        <p:spPr>
          <a:xfrm>
            <a:off x="589560" y="856180"/>
            <a:ext cx="4560584" cy="1128068"/>
          </a:xfrm>
        </p:spPr>
        <p:txBody>
          <a:bodyPr anchor="ctr">
            <a:normAutofit/>
          </a:bodyPr>
          <a:lstStyle/>
          <a:p>
            <a:r>
              <a:rPr lang="en-US" sz="3700"/>
              <a:t>The Precautionary Principle</a:t>
            </a:r>
          </a:p>
        </p:txBody>
      </p:sp>
      <p:grpSp>
        <p:nvGrpSpPr>
          <p:cNvPr id="7184" name="Group 717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178" name="Rectangle 717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6" name="Rectangle 717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81" name="Rectangle 718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F499C81-0A78-48F3-8A10-8B78C3689067}"/>
              </a:ext>
            </a:extLst>
          </p:cNvPr>
          <p:cNvSpPr>
            <a:spLocks noGrp="1"/>
          </p:cNvSpPr>
          <p:nvPr>
            <p:ph idx="1"/>
          </p:nvPr>
        </p:nvSpPr>
        <p:spPr>
          <a:xfrm>
            <a:off x="496823" y="2330505"/>
            <a:ext cx="5186623" cy="3979585"/>
          </a:xfrm>
        </p:spPr>
        <p:txBody>
          <a:bodyPr anchor="ctr">
            <a:normAutofit/>
          </a:bodyPr>
          <a:lstStyle/>
          <a:p>
            <a:pPr marL="0" marR="0" lvl="0" indent="0">
              <a:spcBef>
                <a:spcPts val="0"/>
              </a:spcBef>
              <a:spcAft>
                <a:spcPts val="0"/>
              </a:spcAft>
              <a:buNone/>
            </a:pPr>
            <a:r>
              <a:rPr lang="en-US" sz="1300" u="sng" dirty="0">
                <a:effectLst/>
                <a:latin typeface="Calibri" panose="020F0502020204030204" pitchFamily="34" charset="0"/>
                <a:ea typeface="Calibri" panose="020F0502020204030204" pitchFamily="34" charset="0"/>
                <a:cs typeface="Times New Roman" panose="02020603050405020304" pitchFamily="18" charset="0"/>
              </a:rPr>
              <a:t>UNESCO</a:t>
            </a:r>
            <a:r>
              <a:rPr lang="en-US" sz="1300" dirty="0">
                <a:effectLst/>
                <a:latin typeface="Calibri" panose="020F0502020204030204" pitchFamily="34" charset="0"/>
                <a:ea typeface="Calibri" panose="020F0502020204030204" pitchFamily="34" charset="0"/>
                <a:cs typeface="Times New Roman" panose="02020603050405020304" pitchFamily="18" charset="0"/>
              </a:rPr>
              <a:t> (United Nations educational, scientific, and cultural organization, 2005): </a:t>
            </a:r>
            <a:r>
              <a:rPr lang="en-US" sz="1300" b="1" dirty="0">
                <a:effectLst/>
                <a:latin typeface="Calibri" panose="020F0502020204030204" pitchFamily="34" charset="0"/>
                <a:ea typeface="Calibri" panose="020F0502020204030204" pitchFamily="34" charset="0"/>
                <a:cs typeface="Times New Roman" panose="02020603050405020304" pitchFamily="18" charset="0"/>
              </a:rPr>
              <a:t>The precautionary principle</a:t>
            </a:r>
            <a:r>
              <a:rPr lang="en-US" sz="1300" dirty="0">
                <a:effectLst/>
                <a:latin typeface="Calibri" panose="020F0502020204030204" pitchFamily="34" charset="0"/>
                <a:ea typeface="Calibri" panose="020F0502020204030204" pitchFamily="34" charset="0"/>
                <a:cs typeface="Times New Roman" panose="02020603050405020304" pitchFamily="18" charset="0"/>
              </a:rPr>
              <a:t>: </a:t>
            </a:r>
            <a:r>
              <a:rPr lang="en-US" sz="13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if there is possibility of unacceptable harm, that is scientifically plausible but uncertain, actions should be taken to avoid or diminish that harm. Actions taken should be proportional to the perceived level of arm with systemic consideration of the consequences, both positive and negative.</a:t>
            </a:r>
          </a:p>
          <a:p>
            <a:pPr lvl="1">
              <a:spcBef>
                <a:spcPts val="0"/>
              </a:spcBef>
            </a:pPr>
            <a:r>
              <a:rPr lang="en-US" sz="1300" dirty="0">
                <a:effectLst/>
                <a:latin typeface="Calibri" panose="020F0502020204030204" pitchFamily="34" charset="0"/>
                <a:ea typeface="Calibri" panose="020F0502020204030204" pitchFamily="34" charset="0"/>
                <a:cs typeface="Times New Roman" panose="02020603050405020304" pitchFamily="18" charset="0"/>
              </a:rPr>
              <a:t>Scientifically based</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pPr lvl="1">
              <a:spcBef>
                <a:spcPts val="0"/>
              </a:spcBef>
            </a:pPr>
            <a:r>
              <a:rPr lang="en-US" sz="1300" dirty="0">
                <a:effectLst/>
                <a:latin typeface="Calibri" panose="020F0502020204030204" pitchFamily="34" charset="0"/>
                <a:ea typeface="Calibri" panose="020F0502020204030204" pitchFamily="34" charset="0"/>
                <a:cs typeface="Times New Roman" panose="02020603050405020304" pitchFamily="18" charset="0"/>
              </a:rPr>
              <a:t>Thinking about the pros and cons in a broader context</a:t>
            </a:r>
          </a:p>
          <a:p>
            <a:pPr lvl="1">
              <a:spcBef>
                <a:spcPts val="0"/>
              </a:spcBef>
            </a:pPr>
            <a:r>
              <a:rPr lang="en-US" sz="1300" dirty="0">
                <a:effectLst/>
                <a:latin typeface="Calibri" panose="020F0502020204030204" pitchFamily="34" charset="0"/>
                <a:ea typeface="Calibri" panose="020F0502020204030204" pitchFamily="34" charset="0"/>
                <a:cs typeface="Times New Roman" panose="02020603050405020304" pitchFamily="18" charset="0"/>
              </a:rPr>
              <a:t>Making sure the effort behind the action is reasonable</a:t>
            </a:r>
          </a:p>
          <a:p>
            <a:pPr lvl="1">
              <a:spcBef>
                <a:spcPts val="0"/>
              </a:spcBef>
              <a:spcAft>
                <a:spcPts val="8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Go slow and ask smart questions. </a:t>
            </a:r>
          </a:p>
          <a:p>
            <a:pPr marL="0" marR="0" lvl="0" indent="0">
              <a:spcBef>
                <a:spcPts val="0"/>
              </a:spcBef>
              <a:spcAft>
                <a:spcPts val="0"/>
              </a:spcAft>
              <a:buNone/>
            </a:pPr>
            <a:r>
              <a:rPr lang="en-US" sz="1300" dirty="0">
                <a:effectLst/>
                <a:latin typeface="Calibri" panose="020F0502020204030204" pitchFamily="34" charset="0"/>
                <a:ea typeface="Calibri" panose="020F0502020204030204" pitchFamily="34" charset="0"/>
                <a:cs typeface="Times New Roman" panose="02020603050405020304" pitchFamily="18" charset="0"/>
              </a:rPr>
              <a:t>Risk factors and potential associations discussed should be addressed, if not for risk reduction in childhood cancer, but for other known reasons:</a:t>
            </a:r>
          </a:p>
          <a:p>
            <a:pPr lvl="1">
              <a:spcBef>
                <a:spcPts val="0"/>
              </a:spcBef>
            </a:pPr>
            <a:r>
              <a:rPr lang="en-US" sz="1300" dirty="0">
                <a:effectLst/>
                <a:latin typeface="Calibri" panose="020F0502020204030204" pitchFamily="34" charset="0"/>
                <a:ea typeface="Calibri" panose="020F0502020204030204" pitchFamily="34" charset="0"/>
                <a:cs typeface="Times New Roman" panose="02020603050405020304" pitchFamily="18" charset="0"/>
              </a:rPr>
              <a:t>Pesticides – asthma, neurodevelopmental disorders</a:t>
            </a:r>
          </a:p>
          <a:p>
            <a:pPr lvl="1">
              <a:spcBef>
                <a:spcPts val="0"/>
              </a:spcBef>
            </a:pPr>
            <a:r>
              <a:rPr lang="en-US" sz="1300" dirty="0">
                <a:effectLst/>
                <a:latin typeface="Calibri" panose="020F0502020204030204" pitchFamily="34" charset="0"/>
                <a:ea typeface="Calibri" panose="020F0502020204030204" pitchFamily="34" charset="0"/>
                <a:cs typeface="Times New Roman" panose="02020603050405020304" pitchFamily="18" charset="0"/>
              </a:rPr>
              <a:t>Tobacco – SIDS, asthma, LRI, preterm and low birth wt., lung and breast cancer</a:t>
            </a:r>
          </a:p>
          <a:p>
            <a:pPr lvl="1">
              <a:spcBef>
                <a:spcPts val="0"/>
              </a:spcBef>
            </a:pPr>
            <a:r>
              <a:rPr lang="en-US" sz="1300" dirty="0">
                <a:effectLst/>
                <a:latin typeface="Calibri" panose="020F0502020204030204" pitchFamily="34" charset="0"/>
                <a:ea typeface="Calibri" panose="020F0502020204030204" pitchFamily="34" charset="0"/>
                <a:cs typeface="Times New Roman" panose="02020603050405020304" pitchFamily="18" charset="0"/>
              </a:rPr>
              <a:t>Traffic – asthma, lung function growth, neurodevelopment (autism)</a:t>
            </a:r>
          </a:p>
          <a:p>
            <a:pPr lvl="1">
              <a:spcBef>
                <a:spcPts val="0"/>
              </a:spcBef>
            </a:pPr>
            <a:r>
              <a:rPr lang="en-US" sz="1300" dirty="0">
                <a:effectLst/>
                <a:latin typeface="Calibri" panose="020F0502020204030204" pitchFamily="34" charset="0"/>
                <a:ea typeface="Calibri" panose="020F0502020204030204" pitchFamily="34" charset="0"/>
                <a:cs typeface="Times New Roman" panose="02020603050405020304" pitchFamily="18" charset="0"/>
              </a:rPr>
              <a:t>Solvents – neurodevelopment, asthma, cancers</a:t>
            </a:r>
          </a:p>
          <a:p>
            <a:pPr lvl="1">
              <a:spcBef>
                <a:spcPts val="0"/>
              </a:spcBef>
              <a:spcAft>
                <a:spcPts val="80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Folate – neural tube defects, autism </a:t>
            </a:r>
          </a:p>
        </p:txBody>
      </p:sp>
      <p:sp>
        <p:nvSpPr>
          <p:cNvPr id="7183" name="Rectangle 718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85" name="Rectangle 718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7FA9DB2-7283-8E94-6499-8ADC17D8F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041006" y="1025067"/>
            <a:ext cx="5296611" cy="4807865"/>
          </a:xfrm>
          <a:prstGeom prst="rect">
            <a:avLst/>
          </a:prstGeom>
        </p:spPr>
      </p:pic>
      <p:sp>
        <p:nvSpPr>
          <p:cNvPr id="14" name="TextBox 4">
            <a:extLst>
              <a:ext uri="{FF2B5EF4-FFF2-40B4-BE49-F238E27FC236}">
                <a16:creationId xmlns:a16="http://schemas.microsoft.com/office/drawing/2014/main" id="{84375E7C-583B-C1BD-3480-D8A1800D10BE}"/>
              </a:ext>
            </a:extLst>
          </p:cNvPr>
          <p:cNvSpPr txBox="1"/>
          <p:nvPr/>
        </p:nvSpPr>
        <p:spPr>
          <a:xfrm>
            <a:off x="8124530" y="6595755"/>
            <a:ext cx="2573140" cy="2616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dirty="0"/>
              <a:t>Photo credit: Alan Woolf, with permission</a:t>
            </a:r>
          </a:p>
        </p:txBody>
      </p:sp>
    </p:spTree>
    <p:extLst>
      <p:ext uri="{BB962C8B-B14F-4D97-AF65-F5344CB8AC3E}">
        <p14:creationId xmlns:p14="http://schemas.microsoft.com/office/powerpoint/2010/main" val="20758766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E8D41CF8-5232-42BC-8D05-AFEDE2153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56"/>
            <a:ext cx="12192000" cy="6869256"/>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ounded Rectangle 5">
            <a:extLst>
              <a:ext uri="{FF2B5EF4-FFF2-40B4-BE49-F238E27FC236}">
                <a16:creationId xmlns:a16="http://schemas.microsoft.com/office/drawing/2014/main" id="{49237091-E62C-4878-AA4C-0B9995ADB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28801"/>
            <a:ext cx="10515600" cy="4362450"/>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0D244A54-1061-4B47-95C2-8043025D9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462" y="2297906"/>
            <a:ext cx="8096250" cy="1709738"/>
          </a:xfrm>
          <a:prstGeom prst="rect">
            <a:avLst/>
          </a:prstGeom>
          <a:extLst>
            <a:ext uri="{909E8E84-426E-40DD-AFC4-6F175D3DCCD1}">
              <a14:hiddenFill xmlns:a14="http://schemas.microsoft.com/office/drawing/2010/main">
                <a:solidFill>
                  <a:srgbClr val="FFFFFF"/>
                </a:solidFill>
              </a14:hiddenFill>
            </a:ext>
          </a:extLst>
        </p:spPr>
      </p:pic>
      <p:pic>
        <p:nvPicPr>
          <p:cNvPr id="9" name="Picture 8" descr="A qr code with black dots&#10;&#10;Description automatically generated with low confidence">
            <a:extLst>
              <a:ext uri="{FF2B5EF4-FFF2-40B4-BE49-F238E27FC236}">
                <a16:creationId xmlns:a16="http://schemas.microsoft.com/office/drawing/2014/main" id="{077DD79D-D8C3-45E6-8F20-9F1ACA6036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0387" y="2297906"/>
            <a:ext cx="1709738" cy="1709738"/>
          </a:xfrm>
          <a:prstGeom prst="rect">
            <a:avLst/>
          </a:prstGeom>
        </p:spPr>
      </p:pic>
      <p:sp>
        <p:nvSpPr>
          <p:cNvPr id="2" name="Title 1">
            <a:extLst>
              <a:ext uri="{FF2B5EF4-FFF2-40B4-BE49-F238E27FC236}">
                <a16:creationId xmlns:a16="http://schemas.microsoft.com/office/drawing/2014/main" id="{CA6F01C4-143C-41B7-8432-5170CAA40E5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kern="1200">
                <a:solidFill>
                  <a:schemeClr val="tx1"/>
                </a:solidFill>
                <a:latin typeface="+mj-lt"/>
                <a:ea typeface="+mj-ea"/>
                <a:cs typeface="+mj-cs"/>
              </a:rPr>
              <a:t>Additional Resources </a:t>
            </a:r>
          </a:p>
        </p:txBody>
      </p:sp>
      <p:pic>
        <p:nvPicPr>
          <p:cNvPr id="11" name="Picture 10">
            <a:extLst>
              <a:ext uri="{FF2B5EF4-FFF2-40B4-BE49-F238E27FC236}">
                <a16:creationId xmlns:a16="http://schemas.microsoft.com/office/drawing/2014/main" id="{4B765A79-8001-4B8F-BDB2-FD2A8D3AEC2A}"/>
              </a:ext>
            </a:extLst>
          </p:cNvPr>
          <p:cNvPicPr>
            <a:picLocks noChangeAspect="1"/>
          </p:cNvPicPr>
          <p:nvPr/>
        </p:nvPicPr>
        <p:blipFill>
          <a:blip r:embed="rId5"/>
          <a:stretch>
            <a:fillRect/>
          </a:stretch>
        </p:blipFill>
        <p:spPr>
          <a:xfrm>
            <a:off x="1160462" y="4145757"/>
            <a:ext cx="2898584" cy="1331202"/>
          </a:xfrm>
          <a:prstGeom prst="rect">
            <a:avLst/>
          </a:prstGeom>
        </p:spPr>
      </p:pic>
      <p:pic>
        <p:nvPicPr>
          <p:cNvPr id="13" name="Picture 12">
            <a:extLst>
              <a:ext uri="{FF2B5EF4-FFF2-40B4-BE49-F238E27FC236}">
                <a16:creationId xmlns:a16="http://schemas.microsoft.com/office/drawing/2014/main" id="{C7F1042F-1AA7-4C2C-B4FA-45029489B8C1}"/>
              </a:ext>
            </a:extLst>
          </p:cNvPr>
          <p:cNvPicPr>
            <a:picLocks noChangeAspect="1"/>
          </p:cNvPicPr>
          <p:nvPr/>
        </p:nvPicPr>
        <p:blipFill>
          <a:blip r:embed="rId6"/>
          <a:stretch>
            <a:fillRect/>
          </a:stretch>
        </p:blipFill>
        <p:spPr>
          <a:xfrm>
            <a:off x="5445998" y="4113442"/>
            <a:ext cx="1008317" cy="1829461"/>
          </a:xfrm>
          <a:prstGeom prst="rect">
            <a:avLst/>
          </a:prstGeom>
        </p:spPr>
      </p:pic>
      <p:pic>
        <p:nvPicPr>
          <p:cNvPr id="10" name="Picture 9">
            <a:extLst>
              <a:ext uri="{FF2B5EF4-FFF2-40B4-BE49-F238E27FC236}">
                <a16:creationId xmlns:a16="http://schemas.microsoft.com/office/drawing/2014/main" id="{F94000E7-9B52-4AF6-B94D-D1DBF7A8005C}"/>
              </a:ext>
            </a:extLst>
          </p:cNvPr>
          <p:cNvPicPr/>
          <p:nvPr/>
        </p:nvPicPr>
        <p:blipFill>
          <a:blip r:embed="rId7">
            <a:extLst>
              <a:ext uri="{28A0092B-C50C-407E-A947-70E740481C1C}">
                <a14:useLocalDpi xmlns:a14="http://schemas.microsoft.com/office/drawing/2010/main"/>
              </a:ext>
            </a:extLst>
          </a:blip>
          <a:srcRect/>
          <a:stretch>
            <a:fillRect/>
          </a:stretch>
        </p:blipFill>
        <p:spPr bwMode="auto">
          <a:xfrm>
            <a:off x="6636551" y="4119009"/>
            <a:ext cx="1153683" cy="1829461"/>
          </a:xfrm>
          <a:prstGeom prst="rect">
            <a:avLst/>
          </a:prstGeom>
          <a:noFill/>
          <a:ln>
            <a:noFill/>
          </a:ln>
        </p:spPr>
      </p:pic>
      <p:sp>
        <p:nvSpPr>
          <p:cNvPr id="3" name="TextBox 2">
            <a:extLst>
              <a:ext uri="{FF2B5EF4-FFF2-40B4-BE49-F238E27FC236}">
                <a16:creationId xmlns:a16="http://schemas.microsoft.com/office/drawing/2014/main" id="{3AF12E78-66DE-4D5C-BCE9-1DD7EA5E98D4}"/>
              </a:ext>
            </a:extLst>
          </p:cNvPr>
          <p:cNvSpPr txBox="1"/>
          <p:nvPr/>
        </p:nvSpPr>
        <p:spPr>
          <a:xfrm>
            <a:off x="6636552" y="5942903"/>
            <a:ext cx="4445722" cy="253916"/>
          </a:xfrm>
          <a:prstGeom prst="rect">
            <a:avLst/>
          </a:prstGeom>
          <a:noFill/>
        </p:spPr>
        <p:txBody>
          <a:bodyPr wrap="square" rtlCol="0">
            <a:spAutoFit/>
          </a:bodyPr>
          <a:lstStyle/>
          <a:p>
            <a:pPr algn="ctr"/>
            <a:r>
              <a:rPr lang="en-US" sz="1050" dirty="0"/>
              <a:t>Story of Health with permission: </a:t>
            </a:r>
            <a:r>
              <a:rPr lang="en-US" sz="1050" dirty="0">
                <a:solidFill>
                  <a:schemeClr val="accent1"/>
                </a:solidFill>
              </a:rPr>
              <a:t>https://wspehsu.ucsf.edu</a:t>
            </a:r>
          </a:p>
        </p:txBody>
      </p:sp>
      <p:pic>
        <p:nvPicPr>
          <p:cNvPr id="12" name="Picture 11">
            <a:extLst>
              <a:ext uri="{FF2B5EF4-FFF2-40B4-BE49-F238E27FC236}">
                <a16:creationId xmlns:a16="http://schemas.microsoft.com/office/drawing/2014/main" id="{D125DC60-017D-412F-9DB6-74C1B0B19137}"/>
              </a:ext>
            </a:extLst>
          </p:cNvPr>
          <p:cNvPicPr>
            <a:picLocks noChangeAspect="1"/>
          </p:cNvPicPr>
          <p:nvPr/>
        </p:nvPicPr>
        <p:blipFill>
          <a:blip r:embed="rId8"/>
          <a:stretch>
            <a:fillRect/>
          </a:stretch>
        </p:blipFill>
        <p:spPr>
          <a:xfrm>
            <a:off x="7972470" y="4145757"/>
            <a:ext cx="3109803" cy="1802713"/>
          </a:xfrm>
          <a:prstGeom prst="rect">
            <a:avLst/>
          </a:prstGeom>
        </p:spPr>
      </p:pic>
      <p:pic>
        <p:nvPicPr>
          <p:cNvPr id="5" name="Picture 4">
            <a:extLst>
              <a:ext uri="{FF2B5EF4-FFF2-40B4-BE49-F238E27FC236}">
                <a16:creationId xmlns:a16="http://schemas.microsoft.com/office/drawing/2014/main" id="{32DACAF4-719D-4771-9456-43CDD9A96DD1}"/>
              </a:ext>
            </a:extLst>
          </p:cNvPr>
          <p:cNvPicPr>
            <a:picLocks noChangeAspect="1"/>
          </p:cNvPicPr>
          <p:nvPr/>
        </p:nvPicPr>
        <p:blipFill>
          <a:blip r:embed="rId9"/>
          <a:stretch>
            <a:fillRect/>
          </a:stretch>
        </p:blipFill>
        <p:spPr>
          <a:xfrm>
            <a:off x="4148532" y="4890210"/>
            <a:ext cx="1115230" cy="1047125"/>
          </a:xfrm>
          <a:prstGeom prst="rect">
            <a:avLst/>
          </a:prstGeom>
        </p:spPr>
      </p:pic>
      <p:sp>
        <p:nvSpPr>
          <p:cNvPr id="7" name="TextBox 6">
            <a:extLst>
              <a:ext uri="{FF2B5EF4-FFF2-40B4-BE49-F238E27FC236}">
                <a16:creationId xmlns:a16="http://schemas.microsoft.com/office/drawing/2014/main" id="{527DE286-BC19-4655-9FDA-60CC105A6026}"/>
              </a:ext>
            </a:extLst>
          </p:cNvPr>
          <p:cNvSpPr txBox="1"/>
          <p:nvPr/>
        </p:nvSpPr>
        <p:spPr>
          <a:xfrm>
            <a:off x="4186838" y="5942903"/>
            <a:ext cx="1851415" cy="253916"/>
          </a:xfrm>
          <a:prstGeom prst="rect">
            <a:avLst/>
          </a:prstGeom>
          <a:noFill/>
        </p:spPr>
        <p:txBody>
          <a:bodyPr wrap="square" rtlCol="0">
            <a:spAutoFit/>
          </a:bodyPr>
          <a:lstStyle/>
          <a:p>
            <a:r>
              <a:rPr lang="en-US" sz="1050" dirty="0">
                <a:solidFill>
                  <a:schemeClr val="accent5"/>
                </a:solidFill>
              </a:rPr>
              <a:t>helping2heal.org</a:t>
            </a:r>
          </a:p>
        </p:txBody>
      </p:sp>
      <p:sp>
        <p:nvSpPr>
          <p:cNvPr id="17" name="TextBox 16">
            <a:extLst>
              <a:ext uri="{FF2B5EF4-FFF2-40B4-BE49-F238E27FC236}">
                <a16:creationId xmlns:a16="http://schemas.microsoft.com/office/drawing/2014/main" id="{6A613834-15FC-4177-87BC-B70C92DEBF6A}"/>
              </a:ext>
            </a:extLst>
          </p:cNvPr>
          <p:cNvSpPr txBox="1"/>
          <p:nvPr/>
        </p:nvSpPr>
        <p:spPr>
          <a:xfrm>
            <a:off x="3046074" y="5923155"/>
            <a:ext cx="1008318" cy="253916"/>
          </a:xfrm>
          <a:prstGeom prst="rect">
            <a:avLst/>
          </a:prstGeom>
          <a:noFill/>
        </p:spPr>
        <p:txBody>
          <a:bodyPr wrap="square" rtlCol="0">
            <a:spAutoFit/>
          </a:bodyPr>
          <a:lstStyle/>
          <a:p>
            <a:r>
              <a:rPr lang="en-US" sz="1050" dirty="0">
                <a:solidFill>
                  <a:schemeClr val="accent5"/>
                </a:solidFill>
              </a:rPr>
              <a:t>cehn.org</a:t>
            </a:r>
          </a:p>
        </p:txBody>
      </p:sp>
      <p:pic>
        <p:nvPicPr>
          <p:cNvPr id="14" name="Picture 13">
            <a:extLst>
              <a:ext uri="{FF2B5EF4-FFF2-40B4-BE49-F238E27FC236}">
                <a16:creationId xmlns:a16="http://schemas.microsoft.com/office/drawing/2014/main" id="{6C850BF5-CE1A-4CF4-8E05-D39B86EBA240}"/>
              </a:ext>
            </a:extLst>
          </p:cNvPr>
          <p:cNvPicPr>
            <a:picLocks noChangeAspect="1"/>
          </p:cNvPicPr>
          <p:nvPr/>
        </p:nvPicPr>
        <p:blipFill>
          <a:blip r:embed="rId10"/>
          <a:stretch>
            <a:fillRect/>
          </a:stretch>
        </p:blipFill>
        <p:spPr>
          <a:xfrm>
            <a:off x="2925102" y="4927118"/>
            <a:ext cx="815620" cy="973307"/>
          </a:xfrm>
          <a:prstGeom prst="rect">
            <a:avLst/>
          </a:prstGeom>
        </p:spPr>
      </p:pic>
    </p:spTree>
    <p:extLst>
      <p:ext uri="{BB962C8B-B14F-4D97-AF65-F5344CB8AC3E}">
        <p14:creationId xmlns:p14="http://schemas.microsoft.com/office/powerpoint/2010/main" val="28978505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D861F1-F386-4A7D-A4BF-3BEB82DEB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562DFC44-A40C-4573-9230-B3EDB3EC8E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684398"/>
            <a:ext cx="11167447" cy="5206040"/>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15CEF4-3568-4C50-859B-0E3018F9C3E7}"/>
              </a:ext>
            </a:extLst>
          </p:cNvPr>
          <p:cNvSpPr>
            <a:spLocks noGrp="1"/>
          </p:cNvSpPr>
          <p:nvPr>
            <p:ph type="title"/>
          </p:nvPr>
        </p:nvSpPr>
        <p:spPr>
          <a:xfrm>
            <a:off x="1115568" y="1408153"/>
            <a:ext cx="10168128" cy="1315035"/>
          </a:xfrm>
        </p:spPr>
        <p:txBody>
          <a:bodyPr>
            <a:normAutofit/>
          </a:bodyPr>
          <a:lstStyle/>
          <a:p>
            <a:r>
              <a:rPr lang="en-US" sz="4000"/>
              <a:t>Key Take Aways  </a:t>
            </a:r>
          </a:p>
        </p:txBody>
      </p:sp>
      <p:sp>
        <p:nvSpPr>
          <p:cNvPr id="12" name="Rectangle 11">
            <a:extLst>
              <a:ext uri="{FF2B5EF4-FFF2-40B4-BE49-F238E27FC236}">
                <a16:creationId xmlns:a16="http://schemas.microsoft.com/office/drawing/2014/main" id="{15589D35-CF9F-4DE9-A792-8571A09E9B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1713627"/>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415FA85-A5EB-4760-9A49-F7DDF46F193D}"/>
              </a:ext>
            </a:extLst>
          </p:cNvPr>
          <p:cNvSpPr>
            <a:spLocks noGrp="1"/>
          </p:cNvSpPr>
          <p:nvPr>
            <p:ph idx="1"/>
          </p:nvPr>
        </p:nvSpPr>
        <p:spPr>
          <a:xfrm>
            <a:off x="1115568" y="2417715"/>
            <a:ext cx="10168128" cy="3169269"/>
          </a:xfrm>
        </p:spPr>
        <p:txBody>
          <a:bodyPr>
            <a:normAutofit fontScale="70000" lnSpcReduction="20000"/>
          </a:bodyPr>
          <a:lstStyle/>
          <a:p>
            <a:r>
              <a:rPr lang="en-US" sz="2000" dirty="0"/>
              <a:t>The incidence of many cancers in children and adolescents is increasing in most industrialized countries. </a:t>
            </a:r>
          </a:p>
          <a:p>
            <a:r>
              <a:rPr lang="en-US" sz="2000" dirty="0"/>
              <a:t>In addition to genetic vulnerabilities, environmental triggers are an important cause of childhood leukemias and other cancers.</a:t>
            </a:r>
          </a:p>
          <a:p>
            <a:r>
              <a:rPr lang="en-US" sz="2000" dirty="0"/>
              <a:t>Early life exposures (pre-and post-natal) must be considered in etiologic studies. </a:t>
            </a:r>
          </a:p>
          <a:p>
            <a:r>
              <a:rPr lang="en-US" sz="2000" dirty="0"/>
              <a:t>Some environmental exposures to carcinogens in childhood manifest after a long latency as cancers later in adulthood.</a:t>
            </a:r>
          </a:p>
          <a:p>
            <a:r>
              <a:rPr lang="en-US" sz="2000" dirty="0"/>
              <a:t>Pediatric health care professionals should counsel families on ways to reduce children’s vulnerabilities and increase children’s resilience against the development of childhood cancers.</a:t>
            </a:r>
          </a:p>
          <a:p>
            <a:r>
              <a:rPr lang="en-US" sz="2000" dirty="0"/>
              <a:t>Promoting a healthy diet and lifestyle for children and their families and encouraging breast-feeding are important in counseling and empowering families in childhood cancer reduction.</a:t>
            </a:r>
          </a:p>
          <a:p>
            <a:r>
              <a:rPr lang="en-US" sz="2000" dirty="0"/>
              <a:t>Avoiding known cancer-causing chemicals, such as benzene, tobacco smoke, paints and solvents, air pollutants, pesticides, household radon, and other environmental hazards, are important strategies that will reduce the incidence of childhood cancers.  </a:t>
            </a:r>
          </a:p>
          <a:p>
            <a:r>
              <a:rPr lang="en-US" sz="2000" dirty="0"/>
              <a:t>Even small changes in a child’s diet and environment can be very beneficial. </a:t>
            </a:r>
          </a:p>
          <a:p>
            <a:endParaRPr lang="en-US" sz="2000" dirty="0"/>
          </a:p>
        </p:txBody>
      </p:sp>
      <p:pic>
        <p:nvPicPr>
          <p:cNvPr id="7" name="Picture 2" descr="Knowledge 'Knowledge' note on post-it knowledge stock pictures, royalty-free photos &amp; images">
            <a:extLst>
              <a:ext uri="{FF2B5EF4-FFF2-40B4-BE49-F238E27FC236}">
                <a16:creationId xmlns:a16="http://schemas.microsoft.com/office/drawing/2014/main" id="{248C1434-E9D4-4BA3-818B-C8A8C3864B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03372">
            <a:off x="9280292" y="861389"/>
            <a:ext cx="1849538" cy="1704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913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1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6" name="Picture 13" descr="Toy plastic numbers">
            <a:extLst>
              <a:ext uri="{FF2B5EF4-FFF2-40B4-BE49-F238E27FC236}">
                <a16:creationId xmlns:a16="http://schemas.microsoft.com/office/drawing/2014/main" id="{1F7544DC-3278-3CAA-340A-E597DD3E9B7E}"/>
              </a:ext>
            </a:extLst>
          </p:cNvPr>
          <p:cNvPicPr>
            <a:picLocks noChangeAspect="1"/>
          </p:cNvPicPr>
          <p:nvPr/>
        </p:nvPicPr>
        <p:blipFill rotWithShape="1">
          <a:blip r:embed="rId3"/>
          <a:srcRect l="23290" r="29449" b="-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7"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0ACC14-29DC-4E29-AEF6-C8CDC108F8C3}"/>
              </a:ext>
            </a:extLst>
          </p:cNvPr>
          <p:cNvSpPr>
            <a:spLocks noGrp="1"/>
          </p:cNvSpPr>
          <p:nvPr>
            <p:ph type="title"/>
          </p:nvPr>
        </p:nvSpPr>
        <p:spPr>
          <a:xfrm>
            <a:off x="5827048" y="407987"/>
            <a:ext cx="5721484" cy="1325563"/>
          </a:xfrm>
        </p:spPr>
        <p:txBody>
          <a:bodyPr>
            <a:normAutofit/>
          </a:bodyPr>
          <a:lstStyle/>
          <a:p>
            <a:r>
              <a:rPr lang="en-US"/>
              <a:t>Learning Objectives</a:t>
            </a:r>
          </a:p>
        </p:txBody>
      </p:sp>
      <p:sp>
        <p:nvSpPr>
          <p:cNvPr id="3" name="Content Placeholder 2">
            <a:extLst>
              <a:ext uri="{FF2B5EF4-FFF2-40B4-BE49-F238E27FC236}">
                <a16:creationId xmlns:a16="http://schemas.microsoft.com/office/drawing/2014/main" id="{ED308A80-CA7E-4D2B-896A-1E3C2A46C5BF}"/>
              </a:ext>
            </a:extLst>
          </p:cNvPr>
          <p:cNvSpPr>
            <a:spLocks noGrp="1"/>
          </p:cNvSpPr>
          <p:nvPr>
            <p:ph idx="1"/>
          </p:nvPr>
        </p:nvSpPr>
        <p:spPr>
          <a:xfrm>
            <a:off x="5827048" y="1868487"/>
            <a:ext cx="5721484" cy="4351338"/>
          </a:xfrm>
        </p:spPr>
        <p:txBody>
          <a:bodyPr>
            <a:normAutofit/>
          </a:bodyPr>
          <a:lstStyle/>
          <a:p>
            <a:r>
              <a:rPr lang="en-US" sz="1800" dirty="0"/>
              <a:t>Explain the overall trend in pediatric cancer incidence compared to mortality over time. </a:t>
            </a:r>
          </a:p>
          <a:p>
            <a:r>
              <a:rPr lang="en-US" sz="1800" dirty="0"/>
              <a:t>Explain the ‘two-hit’ theory of childhood cancer causation.</a:t>
            </a:r>
          </a:p>
          <a:p>
            <a:r>
              <a:rPr lang="en-US" sz="1800" dirty="0"/>
              <a:t>List at least 2 reasons why children are more vulnerable to environmental toxins.</a:t>
            </a:r>
          </a:p>
          <a:p>
            <a:r>
              <a:rPr lang="en-US" sz="1800" dirty="0"/>
              <a:t>Describe three mechanisms by which environmental chemicals can induce cancer.</a:t>
            </a:r>
          </a:p>
          <a:p>
            <a:r>
              <a:rPr lang="en-US" sz="1800" dirty="0"/>
              <a:t>Identify 2 ‘protective’ factors against the development of childhood cancer.</a:t>
            </a:r>
          </a:p>
          <a:p>
            <a:r>
              <a:rPr lang="en-US" sz="1800" dirty="0"/>
              <a:t>Define the concepts of the ‘IARC’ and the ‘precautionary principle.’</a:t>
            </a:r>
          </a:p>
          <a:p>
            <a:r>
              <a:rPr lang="en-US" sz="1800" dirty="0"/>
              <a:t>Describe 3 prevention strategies in counseling families about environmental childhood cancer hazards.</a:t>
            </a:r>
          </a:p>
        </p:txBody>
      </p:sp>
    </p:spTree>
    <p:extLst>
      <p:ext uri="{BB962C8B-B14F-4D97-AF65-F5344CB8AC3E}">
        <p14:creationId xmlns:p14="http://schemas.microsoft.com/office/powerpoint/2010/main" val="2151125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12">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14">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90CE605D-7160-4A38-B9D5-FB849BCDB79C}"/>
              </a:ext>
            </a:extLst>
          </p:cNvPr>
          <p:cNvSpPr>
            <a:spLocks noGrp="1"/>
          </p:cNvSpPr>
          <p:nvPr>
            <p:ph type="title"/>
          </p:nvPr>
        </p:nvSpPr>
        <p:spPr>
          <a:xfrm>
            <a:off x="1115568" y="548640"/>
            <a:ext cx="10168128" cy="1179576"/>
          </a:xfrm>
        </p:spPr>
        <p:txBody>
          <a:bodyPr vert="horz" lIns="91440" tIns="45720" rIns="91440" bIns="45720" rtlCol="0" anchor="ctr">
            <a:normAutofit/>
          </a:bodyPr>
          <a:lstStyle/>
          <a:p>
            <a:r>
              <a:rPr lang="en-US" sz="4000" kern="1200">
                <a:solidFill>
                  <a:schemeClr val="tx1"/>
                </a:solidFill>
                <a:latin typeface="+mj-lt"/>
                <a:ea typeface="+mj-ea"/>
                <a:cs typeface="+mj-cs"/>
              </a:rPr>
              <a:t>Outline</a:t>
            </a:r>
          </a:p>
        </p:txBody>
      </p:sp>
      <p:sp>
        <p:nvSpPr>
          <p:cNvPr id="12" name="Rectangle 16">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Content Placeholder 4">
            <a:extLst>
              <a:ext uri="{FF2B5EF4-FFF2-40B4-BE49-F238E27FC236}">
                <a16:creationId xmlns:a16="http://schemas.microsoft.com/office/drawing/2014/main" id="{F8DBDFF1-375F-43F7-B201-BA058D94DBA4}"/>
              </a:ext>
            </a:extLst>
          </p:cNvPr>
          <p:cNvSpPr>
            <a:spLocks noGrp="1"/>
          </p:cNvSpPr>
          <p:nvPr>
            <p:ph sz="half" idx="1"/>
          </p:nvPr>
        </p:nvSpPr>
        <p:spPr>
          <a:xfrm>
            <a:off x="1373718" y="2269730"/>
            <a:ext cx="4755973" cy="3993910"/>
          </a:xfrm>
        </p:spPr>
        <p:txBody>
          <a:bodyPr>
            <a:normAutofit/>
          </a:bodyPr>
          <a:lstStyle/>
          <a:p>
            <a:pPr marL="208026" indent="-208026" defTabSz="832104">
              <a:spcBef>
                <a:spcPts val="910"/>
              </a:spcBef>
            </a:pPr>
            <a:r>
              <a:rPr lang="en-US" sz="2548" kern="1200" dirty="0">
                <a:solidFill>
                  <a:schemeClr val="tx1"/>
                </a:solidFill>
                <a:latin typeface="+mn-lt"/>
                <a:ea typeface="+mn-ea"/>
                <a:cs typeface="+mn-cs"/>
              </a:rPr>
              <a:t>Incidence, Trends, and Health Disparities</a:t>
            </a:r>
          </a:p>
          <a:p>
            <a:pPr marL="208026" indent="-208026" defTabSz="832104">
              <a:spcBef>
                <a:spcPts val="910"/>
              </a:spcBef>
            </a:pPr>
            <a:r>
              <a:rPr lang="en-US" sz="2548" kern="1200" dirty="0">
                <a:solidFill>
                  <a:schemeClr val="tx1"/>
                </a:solidFill>
                <a:latin typeface="+mn-lt"/>
                <a:ea typeface="+mn-ea"/>
                <a:cs typeface="+mn-cs"/>
              </a:rPr>
              <a:t>Survey: Knowledge Gaps</a:t>
            </a:r>
          </a:p>
          <a:p>
            <a:pPr marL="208026" indent="-208026" defTabSz="832104">
              <a:spcBef>
                <a:spcPts val="910"/>
              </a:spcBef>
            </a:pPr>
            <a:r>
              <a:rPr lang="en-US" sz="2548" kern="1200" dirty="0">
                <a:solidFill>
                  <a:schemeClr val="tx1"/>
                </a:solidFill>
                <a:latin typeface="+mn-lt"/>
                <a:ea typeface="+mn-ea"/>
                <a:cs typeface="+mn-cs"/>
              </a:rPr>
              <a:t>Cancer Research Design Limitations</a:t>
            </a:r>
          </a:p>
          <a:p>
            <a:pPr marL="208026" indent="-208026" defTabSz="832104">
              <a:spcBef>
                <a:spcPts val="910"/>
              </a:spcBef>
            </a:pPr>
            <a:r>
              <a:rPr lang="en-US" sz="2548" kern="1200" dirty="0">
                <a:solidFill>
                  <a:schemeClr val="tx1"/>
                </a:solidFill>
                <a:latin typeface="+mn-lt"/>
                <a:ea typeface="+mn-ea"/>
                <a:cs typeface="+mn-cs"/>
              </a:rPr>
              <a:t>Children’s Vulnerability</a:t>
            </a:r>
          </a:p>
          <a:p>
            <a:pPr marL="208026" indent="-208026" defTabSz="832104">
              <a:spcBef>
                <a:spcPts val="910"/>
              </a:spcBef>
            </a:pPr>
            <a:r>
              <a:rPr lang="en-US" sz="2548" kern="1200" dirty="0">
                <a:solidFill>
                  <a:schemeClr val="tx1"/>
                </a:solidFill>
                <a:latin typeface="+mn-lt"/>
                <a:ea typeface="+mn-ea"/>
                <a:cs typeface="+mn-cs"/>
              </a:rPr>
              <a:t>Biology and Mechanisms</a:t>
            </a:r>
          </a:p>
        </p:txBody>
      </p:sp>
      <p:sp>
        <p:nvSpPr>
          <p:cNvPr id="6" name="Content Placeholder 5">
            <a:extLst>
              <a:ext uri="{FF2B5EF4-FFF2-40B4-BE49-F238E27FC236}">
                <a16:creationId xmlns:a16="http://schemas.microsoft.com/office/drawing/2014/main" id="{9BB0F4A9-0672-4B1E-B6BE-6BD58B93941D}"/>
              </a:ext>
            </a:extLst>
          </p:cNvPr>
          <p:cNvSpPr>
            <a:spLocks noGrp="1"/>
          </p:cNvSpPr>
          <p:nvPr>
            <p:ph sz="half" idx="2"/>
          </p:nvPr>
        </p:nvSpPr>
        <p:spPr>
          <a:xfrm>
            <a:off x="6269572" y="2269730"/>
            <a:ext cx="5337409" cy="3993910"/>
          </a:xfrm>
        </p:spPr>
        <p:txBody>
          <a:bodyPr>
            <a:normAutofit/>
          </a:bodyPr>
          <a:lstStyle/>
          <a:p>
            <a:pPr marL="208026" indent="-208026" defTabSz="832104">
              <a:spcBef>
                <a:spcPts val="910"/>
              </a:spcBef>
            </a:pPr>
            <a:r>
              <a:rPr lang="en-US" sz="2548" kern="1200" dirty="0">
                <a:solidFill>
                  <a:schemeClr val="tx1"/>
                </a:solidFill>
                <a:latin typeface="+mn-lt"/>
                <a:ea typeface="+mn-ea"/>
                <a:cs typeface="+mn-cs"/>
              </a:rPr>
              <a:t>Immune Regulation and Infection</a:t>
            </a:r>
          </a:p>
          <a:p>
            <a:pPr marL="208026" indent="-208026" defTabSz="832104">
              <a:spcBef>
                <a:spcPts val="910"/>
              </a:spcBef>
            </a:pPr>
            <a:r>
              <a:rPr lang="en-US" sz="2548" dirty="0"/>
              <a:t>Diet</a:t>
            </a:r>
            <a:endParaRPr lang="en-US" sz="2548" kern="1200" dirty="0">
              <a:solidFill>
                <a:schemeClr val="tx1"/>
              </a:solidFill>
              <a:latin typeface="+mn-lt"/>
              <a:ea typeface="+mn-ea"/>
              <a:cs typeface="+mn-cs"/>
            </a:endParaRPr>
          </a:p>
          <a:p>
            <a:pPr marL="208026" indent="-208026" defTabSz="832104">
              <a:spcBef>
                <a:spcPts val="910"/>
              </a:spcBef>
            </a:pPr>
            <a:r>
              <a:rPr lang="en-US" sz="2548" kern="1200" dirty="0">
                <a:solidFill>
                  <a:schemeClr val="tx1"/>
                </a:solidFill>
                <a:latin typeface="+mn-lt"/>
                <a:ea typeface="+mn-ea"/>
                <a:cs typeface="+mn-cs"/>
              </a:rPr>
              <a:t>Environmental Chemicals and Children’s Cancer</a:t>
            </a:r>
          </a:p>
          <a:p>
            <a:pPr marL="208026" indent="-208026" defTabSz="832104">
              <a:spcBef>
                <a:spcPts val="910"/>
              </a:spcBef>
            </a:pPr>
            <a:r>
              <a:rPr lang="en-US" sz="2548" kern="1200" dirty="0">
                <a:solidFill>
                  <a:schemeClr val="tx1"/>
                </a:solidFill>
                <a:latin typeface="+mn-lt"/>
                <a:ea typeface="+mn-ea"/>
                <a:cs typeface="+mn-cs"/>
              </a:rPr>
              <a:t>Taking an Environmental History</a:t>
            </a:r>
          </a:p>
          <a:p>
            <a:pPr marL="208026" indent="-208026" defTabSz="832104">
              <a:spcBef>
                <a:spcPts val="910"/>
              </a:spcBef>
            </a:pPr>
            <a:r>
              <a:rPr lang="en-US" sz="2548" kern="1200" dirty="0">
                <a:solidFill>
                  <a:schemeClr val="tx1"/>
                </a:solidFill>
                <a:latin typeface="+mn-lt"/>
                <a:ea typeface="+mn-ea"/>
                <a:cs typeface="+mn-cs"/>
              </a:rPr>
              <a:t>Prevention: Parent’s needs and questions </a:t>
            </a:r>
          </a:p>
          <a:p>
            <a:pPr marL="208026" indent="-208026" defTabSz="832104">
              <a:spcBef>
                <a:spcPts val="910"/>
              </a:spcBef>
            </a:pPr>
            <a:r>
              <a:rPr lang="en-US" sz="2548" kern="1200" dirty="0">
                <a:solidFill>
                  <a:schemeClr val="tx1"/>
                </a:solidFill>
                <a:latin typeface="+mn-lt"/>
                <a:ea typeface="+mn-ea"/>
                <a:cs typeface="+mn-cs"/>
              </a:rPr>
              <a:t>Resources </a:t>
            </a:r>
            <a:endParaRPr lang="en-US" dirty="0"/>
          </a:p>
        </p:txBody>
      </p:sp>
    </p:spTree>
    <p:extLst>
      <p:ext uri="{BB962C8B-B14F-4D97-AF65-F5344CB8AC3E}">
        <p14:creationId xmlns:p14="http://schemas.microsoft.com/office/powerpoint/2010/main" val="1589145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87815A-8140-48FA-8F7A-570C9873740C}"/>
              </a:ext>
            </a:extLst>
          </p:cNvPr>
          <p:cNvSpPr>
            <a:spLocks noGrp="1"/>
          </p:cNvSpPr>
          <p:nvPr>
            <p:ph type="title"/>
          </p:nvPr>
        </p:nvSpPr>
        <p:spPr>
          <a:xfrm>
            <a:off x="841248" y="334644"/>
            <a:ext cx="10509504" cy="1076914"/>
          </a:xfrm>
        </p:spPr>
        <p:txBody>
          <a:bodyPr anchor="ctr">
            <a:normAutofit/>
          </a:bodyPr>
          <a:lstStyle/>
          <a:p>
            <a:r>
              <a:rPr lang="en-US" sz="3400"/>
              <a:t>Sir Percivall Pott</a:t>
            </a:r>
            <a:br>
              <a:rPr lang="en-US" sz="3400"/>
            </a:br>
            <a:r>
              <a:rPr lang="en-US" sz="3400"/>
              <a:t>1714-1788 </a:t>
            </a:r>
            <a:r>
              <a:rPr lang="en-US" sz="3400" i="1"/>
              <a:t>‘soot wort’</a:t>
            </a:r>
          </a:p>
        </p:txBody>
      </p:sp>
      <p:sp>
        <p:nvSpPr>
          <p:cNvPr id="2059" name="Rectangle 2058">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1512994"/>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2710DF0-2039-4DDB-91D2-0357FF35195B}"/>
              </a:ext>
            </a:extLst>
          </p:cNvPr>
          <p:cNvSpPr txBox="1"/>
          <p:nvPr/>
        </p:nvSpPr>
        <p:spPr>
          <a:xfrm>
            <a:off x="3975869" y="6449048"/>
            <a:ext cx="8088870" cy="246221"/>
          </a:xfrm>
          <a:prstGeom prst="rect">
            <a:avLst/>
          </a:prstGeom>
          <a:noFill/>
        </p:spPr>
        <p:txBody>
          <a:bodyPr wrap="square">
            <a:spAutoFit/>
          </a:bodyPr>
          <a:lstStyle/>
          <a:p>
            <a:pPr algn="r" defTabSz="813816">
              <a:spcAft>
                <a:spcPts val="600"/>
              </a:spcAft>
            </a:pPr>
            <a:r>
              <a:rPr lang="en-US" sz="1000" kern="1200" dirty="0">
                <a:solidFill>
                  <a:srgbClr val="212121"/>
                </a:solidFill>
                <a:latin typeface="+mn-lt"/>
                <a:ea typeface="+mn-ea"/>
                <a:cs typeface="+mn-cs"/>
              </a:rPr>
              <a:t>BROWN JR, THORNTON JL. </a:t>
            </a:r>
            <a:r>
              <a:rPr lang="en-US" sz="1000" kern="1200" dirty="0" err="1">
                <a:solidFill>
                  <a:srgbClr val="212121"/>
                </a:solidFill>
                <a:latin typeface="+mn-lt"/>
                <a:ea typeface="+mn-ea"/>
                <a:cs typeface="+mn-cs"/>
              </a:rPr>
              <a:t>Percivall</a:t>
            </a:r>
            <a:r>
              <a:rPr lang="en-US" sz="1000" kern="1200" dirty="0">
                <a:solidFill>
                  <a:srgbClr val="212121"/>
                </a:solidFill>
                <a:latin typeface="+mn-lt"/>
                <a:ea typeface="+mn-ea"/>
                <a:cs typeface="+mn-cs"/>
              </a:rPr>
              <a:t> Pott (1714-1788) and chimney sweepers' cancer of the scrotum. Br J Ind Med. 1957. PMID: 13396156.</a:t>
            </a:r>
            <a:endParaRPr lang="en-US" sz="1000" dirty="0"/>
          </a:p>
        </p:txBody>
      </p:sp>
      <p:pic>
        <p:nvPicPr>
          <p:cNvPr id="2050" name="Picture 2">
            <a:extLst>
              <a:ext uri="{FF2B5EF4-FFF2-40B4-BE49-F238E27FC236}">
                <a16:creationId xmlns:a16="http://schemas.microsoft.com/office/drawing/2014/main" id="{C2739866-6C0B-4FA3-8029-E1CF74F297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477" y="1866120"/>
            <a:ext cx="2241075" cy="338275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5786AC8-E462-4A1B-BB3B-CAEB3574DC82}"/>
              </a:ext>
            </a:extLst>
          </p:cNvPr>
          <p:cNvSpPr txBox="1"/>
          <p:nvPr/>
        </p:nvSpPr>
        <p:spPr>
          <a:xfrm>
            <a:off x="7885707" y="6095105"/>
            <a:ext cx="4179032" cy="707886"/>
          </a:xfrm>
          <a:prstGeom prst="rect">
            <a:avLst/>
          </a:prstGeom>
          <a:noFill/>
        </p:spPr>
        <p:txBody>
          <a:bodyPr wrap="square">
            <a:spAutoFit/>
          </a:bodyPr>
          <a:lstStyle/>
          <a:p>
            <a:pPr algn="r" defTabSz="813816">
              <a:spcBef>
                <a:spcPts val="214"/>
              </a:spcBef>
            </a:pPr>
            <a:br>
              <a:rPr lang="en-US" sz="1000" kern="1200" dirty="0">
                <a:latin typeface="+mn-lt"/>
                <a:ea typeface="+mn-ea"/>
                <a:cs typeface="+mn-cs"/>
              </a:rPr>
            </a:br>
            <a:r>
              <a:rPr lang="en-US" sz="1000" kern="1200" dirty="0">
                <a:latin typeface="+mn-lt"/>
                <a:ea typeface="+mn-ea"/>
                <a:cs typeface="+mn-cs"/>
              </a:rPr>
              <a:t>Photos in public domain, curated from </a:t>
            </a:r>
            <a:r>
              <a:rPr lang="en-US" sz="1000" kern="1200" dirty="0">
                <a:latin typeface="Calibri" panose="020F0502020204030204" pitchFamily="34" charset="0"/>
                <a:ea typeface="+mn-ea"/>
                <a:cs typeface="+mn-cs"/>
              </a:rPr>
              <a:t>https://commons.wikimedia.org</a:t>
            </a:r>
            <a:endParaRPr lang="en-US" sz="1000" kern="1200" dirty="0">
              <a:latin typeface="+mn-lt"/>
              <a:ea typeface="+mn-ea"/>
              <a:cs typeface="+mn-cs"/>
            </a:endParaRPr>
          </a:p>
          <a:p>
            <a:pPr algn="r" defTabSz="813816"/>
            <a:br>
              <a:rPr lang="en-US" sz="1000" kern="1200" dirty="0">
                <a:latin typeface="+mn-lt"/>
                <a:ea typeface="+mn-ea"/>
                <a:cs typeface="+mn-cs"/>
              </a:rPr>
            </a:br>
            <a:endParaRPr lang="en-US" sz="1000" dirty="0"/>
          </a:p>
        </p:txBody>
      </p:sp>
      <p:sp>
        <p:nvSpPr>
          <p:cNvPr id="11" name="TextBox 10">
            <a:extLst>
              <a:ext uri="{FF2B5EF4-FFF2-40B4-BE49-F238E27FC236}">
                <a16:creationId xmlns:a16="http://schemas.microsoft.com/office/drawing/2014/main" id="{4AF941D2-76CC-43F2-B22C-86D5959E7339}"/>
              </a:ext>
            </a:extLst>
          </p:cNvPr>
          <p:cNvSpPr txBox="1"/>
          <p:nvPr/>
        </p:nvSpPr>
        <p:spPr>
          <a:xfrm>
            <a:off x="3847521" y="2790923"/>
            <a:ext cx="3426115" cy="2249014"/>
          </a:xfrm>
          <a:prstGeom prst="rect">
            <a:avLst/>
          </a:prstGeom>
          <a:noFill/>
        </p:spPr>
        <p:txBody>
          <a:bodyPr wrap="square">
            <a:spAutoFit/>
          </a:bodyPr>
          <a:lstStyle/>
          <a:p>
            <a:pPr algn="ctr" defTabSz="813816">
              <a:spcAft>
                <a:spcPts val="600"/>
              </a:spcAft>
            </a:pPr>
            <a:r>
              <a:rPr lang="en-US" sz="1602" i="1" kern="1200" dirty="0">
                <a:solidFill>
                  <a:srgbClr val="3A3A3A"/>
                </a:solidFill>
                <a:latin typeface="Calibri" panose="020F0502020204030204" pitchFamily="34" charset="0"/>
                <a:ea typeface="+mn-ea"/>
                <a:cs typeface="+mn-cs"/>
              </a:rPr>
              <a:t>“If there be any chance of putting a stop to, or preventing this mischief, it must be the immediate removal of the part affected; I mean that part of the scrotum where the sore is…”</a:t>
            </a:r>
            <a:endParaRPr lang="en-US" sz="1602" kern="1200" dirty="0">
              <a:solidFill>
                <a:schemeClr val="tx1"/>
              </a:solidFill>
              <a:latin typeface="+mn-lt"/>
              <a:ea typeface="+mn-ea"/>
              <a:cs typeface="+mn-cs"/>
            </a:endParaRPr>
          </a:p>
          <a:p>
            <a:pPr algn="ctr" defTabSz="813816">
              <a:spcAft>
                <a:spcPts val="600"/>
              </a:spcAft>
            </a:pPr>
            <a:r>
              <a:rPr lang="en-US" sz="1602" kern="1200" dirty="0">
                <a:solidFill>
                  <a:srgbClr val="3A3A3A"/>
                </a:solidFill>
                <a:latin typeface="Calibri" panose="020F0502020204030204" pitchFamily="34" charset="0"/>
                <a:ea typeface="+mn-ea"/>
                <a:cs typeface="+mn-cs"/>
              </a:rPr>
              <a:t>1775</a:t>
            </a:r>
            <a:endParaRPr lang="en-US" sz="1602" kern="1200" dirty="0">
              <a:solidFill>
                <a:schemeClr val="tx1"/>
              </a:solidFill>
              <a:latin typeface="+mn-lt"/>
              <a:ea typeface="+mn-ea"/>
              <a:cs typeface="+mn-cs"/>
            </a:endParaRPr>
          </a:p>
          <a:p>
            <a:pPr defTabSz="813816">
              <a:spcAft>
                <a:spcPts val="600"/>
              </a:spcAft>
            </a:pPr>
            <a:br>
              <a:rPr lang="en-US" sz="1602" kern="1200" dirty="0">
                <a:solidFill>
                  <a:schemeClr val="tx1"/>
                </a:solidFill>
                <a:latin typeface="+mn-lt"/>
                <a:ea typeface="+mn-ea"/>
                <a:cs typeface="+mn-cs"/>
              </a:rPr>
            </a:br>
            <a:endParaRPr lang="en-US" dirty="0"/>
          </a:p>
        </p:txBody>
      </p:sp>
      <p:pic>
        <p:nvPicPr>
          <p:cNvPr id="12" name="Picture 11">
            <a:extLst>
              <a:ext uri="{FF2B5EF4-FFF2-40B4-BE49-F238E27FC236}">
                <a16:creationId xmlns:a16="http://schemas.microsoft.com/office/drawing/2014/main" id="{7509E58C-2988-424C-9C51-9C10735DAE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3605" y="2283062"/>
            <a:ext cx="3884660" cy="2249014"/>
          </a:xfrm>
          <a:prstGeom prst="rect">
            <a:avLst/>
          </a:prstGeom>
        </p:spPr>
      </p:pic>
    </p:spTree>
    <p:extLst>
      <p:ext uri="{BB962C8B-B14F-4D97-AF65-F5344CB8AC3E}">
        <p14:creationId xmlns:p14="http://schemas.microsoft.com/office/powerpoint/2010/main" val="1186799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Rectangle 20">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1E476716-C0AC-4A5D-83F2-D6B83020B0AA}"/>
              </a:ext>
            </a:extLst>
          </p:cNvPr>
          <p:cNvSpPr>
            <a:spLocks noGrp="1"/>
          </p:cNvSpPr>
          <p:nvPr>
            <p:ph type="title"/>
          </p:nvPr>
        </p:nvSpPr>
        <p:spPr>
          <a:xfrm>
            <a:off x="1115568" y="548640"/>
            <a:ext cx="10168128" cy="1179576"/>
          </a:xfrm>
        </p:spPr>
        <p:txBody>
          <a:bodyPr vert="horz" lIns="91440" tIns="45720" rIns="91440" bIns="45720" rtlCol="0" anchor="ctr">
            <a:normAutofit fontScale="90000"/>
          </a:bodyPr>
          <a:lstStyle/>
          <a:p>
            <a:pPr algn="ctr"/>
            <a:r>
              <a:rPr lang="en-US" sz="4000" dirty="0"/>
              <a:t>Overall Cancer Incidence and Mortality</a:t>
            </a:r>
            <a:br>
              <a:rPr lang="en-US" sz="4000" dirty="0"/>
            </a:br>
            <a:r>
              <a:rPr lang="en-US" sz="4000" dirty="0"/>
              <a:t>Trends in Pediatrics</a:t>
            </a:r>
          </a:p>
        </p:txBody>
      </p:sp>
      <p:sp>
        <p:nvSpPr>
          <p:cNvPr id="23" name="Rectangle 22">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9" descr="A picture containing text, screenshot, font, line&#10;&#10;Description automatically generated">
            <a:extLst>
              <a:ext uri="{FF2B5EF4-FFF2-40B4-BE49-F238E27FC236}">
                <a16:creationId xmlns:a16="http://schemas.microsoft.com/office/drawing/2014/main" id="{8BFE261E-8197-4299-9B4E-2CBF2821712A}"/>
              </a:ext>
            </a:extLst>
          </p:cNvPr>
          <p:cNvPicPr>
            <a:picLocks noChangeAspect="1"/>
          </p:cNvPicPr>
          <p:nvPr/>
        </p:nvPicPr>
        <p:blipFill rotWithShape="1">
          <a:blip r:embed="rId3">
            <a:extLst>
              <a:ext uri="{28A0092B-C50C-407E-A947-70E740481C1C}">
                <a14:useLocalDpi xmlns:a14="http://schemas.microsoft.com/office/drawing/2010/main" val="0"/>
              </a:ext>
            </a:extLst>
          </a:blip>
          <a:srcRect r="4014" b="-2"/>
          <a:stretch/>
        </p:blipFill>
        <p:spPr>
          <a:xfrm>
            <a:off x="908304" y="2478024"/>
            <a:ext cx="6009855" cy="3694176"/>
          </a:xfrm>
          <a:prstGeom prst="rect">
            <a:avLst/>
          </a:prstGeom>
        </p:spPr>
      </p:pic>
      <p:sp>
        <p:nvSpPr>
          <p:cNvPr id="14" name="Content Placeholder 13">
            <a:extLst>
              <a:ext uri="{FF2B5EF4-FFF2-40B4-BE49-F238E27FC236}">
                <a16:creationId xmlns:a16="http://schemas.microsoft.com/office/drawing/2014/main" id="{40356712-4F34-3742-4FF8-29AAB8F6EF6A}"/>
              </a:ext>
            </a:extLst>
          </p:cNvPr>
          <p:cNvSpPr>
            <a:spLocks noGrp="1"/>
          </p:cNvSpPr>
          <p:nvPr>
            <p:ph sz="half" idx="2"/>
          </p:nvPr>
        </p:nvSpPr>
        <p:spPr>
          <a:xfrm>
            <a:off x="7411453" y="2478024"/>
            <a:ext cx="3872243" cy="3694176"/>
          </a:xfrm>
        </p:spPr>
        <p:txBody>
          <a:bodyPr vert="horz" lIns="91440" tIns="45720" rIns="91440" bIns="45720" rtlCol="0" anchor="ctr">
            <a:normAutofit/>
          </a:bodyPr>
          <a:lstStyle/>
          <a:p>
            <a:r>
              <a:rPr lang="en-US" sz="1800" dirty="0"/>
              <a:t>2nd cause of death overall </a:t>
            </a:r>
          </a:p>
          <a:p>
            <a:r>
              <a:rPr lang="en-US" sz="1800" dirty="0"/>
              <a:t>1st cause of disease-related death</a:t>
            </a:r>
          </a:p>
          <a:p>
            <a:r>
              <a:rPr lang="en-US" sz="1800" dirty="0"/>
              <a:t>1/8 children will NOT survive</a:t>
            </a:r>
          </a:p>
          <a:p>
            <a:r>
              <a:rPr lang="en-US" sz="1800" dirty="0"/>
              <a:t>60% of survivors have long-term serious health complications</a:t>
            </a:r>
          </a:p>
          <a:p>
            <a:r>
              <a:rPr lang="en-US" sz="1800" dirty="0"/>
              <a:t>Financial toxicity for families and Financial impact on society </a:t>
            </a:r>
          </a:p>
          <a:p>
            <a:r>
              <a:rPr lang="en-US" sz="1800" dirty="0"/>
              <a:t>Similar trends in most industrialized countries </a:t>
            </a:r>
            <a:r>
              <a:rPr lang="en-US" sz="1050" dirty="0"/>
              <a:t>(Steliarova-Foucher et al., Lancet Oncol 2018)</a:t>
            </a:r>
            <a:endParaRPr lang="en-US" sz="1800" dirty="0"/>
          </a:p>
        </p:txBody>
      </p:sp>
      <p:sp>
        <p:nvSpPr>
          <p:cNvPr id="18" name="TextBox 17">
            <a:extLst>
              <a:ext uri="{FF2B5EF4-FFF2-40B4-BE49-F238E27FC236}">
                <a16:creationId xmlns:a16="http://schemas.microsoft.com/office/drawing/2014/main" id="{79F175B0-9D8D-44E9-A762-DF5E3B11CBF1}"/>
              </a:ext>
            </a:extLst>
          </p:cNvPr>
          <p:cNvSpPr txBox="1"/>
          <p:nvPr/>
        </p:nvSpPr>
        <p:spPr>
          <a:xfrm>
            <a:off x="2046969" y="3275111"/>
            <a:ext cx="2648123" cy="261610"/>
          </a:xfrm>
          <a:prstGeom prst="rect">
            <a:avLst/>
          </a:prstGeom>
          <a:noFill/>
          <a:ln>
            <a:solidFill>
              <a:schemeClr val="accent1"/>
            </a:solidFill>
          </a:ln>
        </p:spPr>
        <p:txBody>
          <a:bodyPr wrap="square">
            <a:spAutoFit/>
          </a:bodyPr>
          <a:lstStyle/>
          <a:p>
            <a:r>
              <a:rPr lang="en-US" sz="1100" i="0">
                <a:solidFill>
                  <a:schemeClr val="accent1"/>
                </a:solidFill>
                <a:effectLst/>
              </a:rPr>
              <a:t>Incidence: Annual percent change: </a:t>
            </a:r>
            <a:r>
              <a:rPr lang="en-US" sz="1100" i="0">
                <a:solidFill>
                  <a:schemeClr val="accent1"/>
                </a:solidFill>
                <a:effectLst/>
                <a:cs typeface="Calibri" panose="020F0502020204030204" pitchFamily="34" charset="0"/>
              </a:rPr>
              <a:t>↑ 0.7</a:t>
            </a:r>
            <a:endParaRPr lang="en-US" sz="1100">
              <a:solidFill>
                <a:schemeClr val="accent1"/>
              </a:solidFill>
            </a:endParaRPr>
          </a:p>
        </p:txBody>
      </p:sp>
      <p:sp>
        <p:nvSpPr>
          <p:cNvPr id="20" name="TextBox 19">
            <a:extLst>
              <a:ext uri="{FF2B5EF4-FFF2-40B4-BE49-F238E27FC236}">
                <a16:creationId xmlns:a16="http://schemas.microsoft.com/office/drawing/2014/main" id="{90F855C8-E567-4C24-B164-F51D4C85C6BD}"/>
              </a:ext>
            </a:extLst>
          </p:cNvPr>
          <p:cNvSpPr txBox="1"/>
          <p:nvPr/>
        </p:nvSpPr>
        <p:spPr>
          <a:xfrm>
            <a:off x="2046969" y="4640849"/>
            <a:ext cx="2648123" cy="261610"/>
          </a:xfrm>
          <a:prstGeom prst="rect">
            <a:avLst/>
          </a:prstGeom>
          <a:noFill/>
          <a:ln>
            <a:solidFill>
              <a:schemeClr val="accent6"/>
            </a:solidFill>
          </a:ln>
        </p:spPr>
        <p:txBody>
          <a:bodyPr wrap="square">
            <a:spAutoFit/>
          </a:bodyPr>
          <a:lstStyle/>
          <a:p>
            <a:r>
              <a:rPr lang="en-US" sz="1100" i="0">
                <a:solidFill>
                  <a:schemeClr val="accent6"/>
                </a:solidFill>
                <a:effectLst/>
              </a:rPr>
              <a:t>Mortality: Annual percent change: </a:t>
            </a:r>
            <a:r>
              <a:rPr lang="en-US" sz="1100" i="0">
                <a:solidFill>
                  <a:schemeClr val="accent6"/>
                </a:solidFill>
                <a:effectLst/>
                <a:cs typeface="Calibri" panose="020F0502020204030204" pitchFamily="34" charset="0"/>
              </a:rPr>
              <a:t>↓ 2.7</a:t>
            </a:r>
            <a:endParaRPr lang="en-US" sz="1100">
              <a:solidFill>
                <a:schemeClr val="accent6"/>
              </a:solidFill>
            </a:endParaRPr>
          </a:p>
        </p:txBody>
      </p:sp>
      <p:pic>
        <p:nvPicPr>
          <p:cNvPr id="13" name="Graphic 12" descr="Sad face outline with solid fill">
            <a:extLst>
              <a:ext uri="{FF2B5EF4-FFF2-40B4-BE49-F238E27FC236}">
                <a16:creationId xmlns:a16="http://schemas.microsoft.com/office/drawing/2014/main" id="{23A0D779-C9A0-4645-A12D-253DA3FF75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53675" y="3200400"/>
            <a:ext cx="457200" cy="457200"/>
          </a:xfrm>
          <a:prstGeom prst="rect">
            <a:avLst/>
          </a:prstGeom>
        </p:spPr>
      </p:pic>
      <p:pic>
        <p:nvPicPr>
          <p:cNvPr id="16" name="Graphic 15" descr="Smiling face outline with solid fill">
            <a:extLst>
              <a:ext uri="{FF2B5EF4-FFF2-40B4-BE49-F238E27FC236}">
                <a16:creationId xmlns:a16="http://schemas.microsoft.com/office/drawing/2014/main" id="{0471D2C8-1CEF-4CBF-8D0B-49AB240DA4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53675" y="4543054"/>
            <a:ext cx="457200" cy="457200"/>
          </a:xfrm>
          <a:prstGeom prst="rect">
            <a:avLst/>
          </a:prstGeom>
        </p:spPr>
      </p:pic>
    </p:spTree>
    <p:extLst>
      <p:ext uri="{BB962C8B-B14F-4D97-AF65-F5344CB8AC3E}">
        <p14:creationId xmlns:p14="http://schemas.microsoft.com/office/powerpoint/2010/main" val="272625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3B5B269-5476-4656-BAEA-F65824319B43}"/>
              </a:ext>
            </a:extLst>
          </p:cNvPr>
          <p:cNvSpPr>
            <a:spLocks noGrp="1"/>
          </p:cNvSpPr>
          <p:nvPr>
            <p:ph type="title"/>
          </p:nvPr>
        </p:nvSpPr>
        <p:spPr>
          <a:xfrm>
            <a:off x="1115568" y="548640"/>
            <a:ext cx="10168128" cy="1179576"/>
          </a:xfrm>
        </p:spPr>
        <p:txBody>
          <a:bodyPr vert="horz" lIns="91440" tIns="45720" rIns="91440" bIns="45720" rtlCol="0" anchor="ctr">
            <a:normAutofit fontScale="90000"/>
          </a:bodyPr>
          <a:lstStyle/>
          <a:p>
            <a:pPr algn="ctr"/>
            <a:r>
              <a:rPr lang="en-US" sz="4000" dirty="0"/>
              <a:t>Overall Incidence by Cancer Site in Pediatrics in the United States</a:t>
            </a:r>
          </a:p>
        </p:txBody>
      </p:sp>
      <p:sp>
        <p:nvSpPr>
          <p:cNvPr id="19" name="Rectangle 18">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descr="A picture containing text, screenshot, font, line&#10;&#10;Description automatically generated">
            <a:extLst>
              <a:ext uri="{FF2B5EF4-FFF2-40B4-BE49-F238E27FC236}">
                <a16:creationId xmlns:a16="http://schemas.microsoft.com/office/drawing/2014/main" id="{CB5C4A0D-6045-4B0E-BF7C-6220BE686760}"/>
              </a:ext>
            </a:extLst>
          </p:cNvPr>
          <p:cNvPicPr>
            <a:picLocks noChangeAspect="1"/>
          </p:cNvPicPr>
          <p:nvPr/>
        </p:nvPicPr>
        <p:blipFill rotWithShape="1">
          <a:blip r:embed="rId3">
            <a:extLst>
              <a:ext uri="{28A0092B-C50C-407E-A947-70E740481C1C}">
                <a14:useLocalDpi xmlns:a14="http://schemas.microsoft.com/office/drawing/2010/main" val="0"/>
              </a:ext>
            </a:extLst>
          </a:blip>
          <a:srcRect r="4014" b="-2"/>
          <a:stretch/>
        </p:blipFill>
        <p:spPr>
          <a:xfrm>
            <a:off x="908304" y="2478024"/>
            <a:ext cx="6009855" cy="3694176"/>
          </a:xfrm>
          <a:prstGeom prst="rect">
            <a:avLst/>
          </a:prstGeom>
        </p:spPr>
      </p:pic>
      <p:sp>
        <p:nvSpPr>
          <p:cNvPr id="10" name="Content Placeholder 9">
            <a:extLst>
              <a:ext uri="{FF2B5EF4-FFF2-40B4-BE49-F238E27FC236}">
                <a16:creationId xmlns:a16="http://schemas.microsoft.com/office/drawing/2014/main" id="{95EBAA4C-0028-E85F-A4CB-178B07355837}"/>
              </a:ext>
            </a:extLst>
          </p:cNvPr>
          <p:cNvSpPr>
            <a:spLocks noGrp="1"/>
          </p:cNvSpPr>
          <p:nvPr>
            <p:ph sz="half" idx="2"/>
          </p:nvPr>
        </p:nvSpPr>
        <p:spPr>
          <a:xfrm>
            <a:off x="7411453" y="2961607"/>
            <a:ext cx="3872243" cy="882911"/>
          </a:xfrm>
        </p:spPr>
        <p:txBody>
          <a:bodyPr vert="horz" lIns="91440" tIns="45720" rIns="91440" bIns="45720" rtlCol="0" anchor="ctr">
            <a:normAutofit/>
          </a:bodyPr>
          <a:lstStyle/>
          <a:p>
            <a:pPr marL="0" indent="0">
              <a:buNone/>
            </a:pPr>
            <a:r>
              <a:rPr lang="en-US" sz="1800" b="1" dirty="0"/>
              <a:t>Annual percent change 19975-2020</a:t>
            </a:r>
            <a:r>
              <a:rPr lang="en-US" sz="1800" dirty="0"/>
              <a:t>:</a:t>
            </a:r>
          </a:p>
          <a:p>
            <a:pPr marL="0" indent="0">
              <a:buNone/>
            </a:pPr>
            <a:endParaRPr lang="en-US" sz="1800" dirty="0"/>
          </a:p>
        </p:txBody>
      </p:sp>
      <p:graphicFrame>
        <p:nvGraphicFramePr>
          <p:cNvPr id="7" name="Table 7">
            <a:extLst>
              <a:ext uri="{FF2B5EF4-FFF2-40B4-BE49-F238E27FC236}">
                <a16:creationId xmlns:a16="http://schemas.microsoft.com/office/drawing/2014/main" id="{2E3CFE18-7C06-498B-952E-BF3D5EAA71B3}"/>
              </a:ext>
            </a:extLst>
          </p:cNvPr>
          <p:cNvGraphicFramePr>
            <a:graphicFrameLocks noGrp="1"/>
          </p:cNvGraphicFramePr>
          <p:nvPr>
            <p:extLst>
              <p:ext uri="{D42A27DB-BD31-4B8C-83A1-F6EECF244321}">
                <p14:modId xmlns:p14="http://schemas.microsoft.com/office/powerpoint/2010/main" val="494464860"/>
              </p:ext>
            </p:extLst>
          </p:nvPr>
        </p:nvGraphicFramePr>
        <p:xfrm>
          <a:off x="7411453" y="3483447"/>
          <a:ext cx="4001672" cy="2225040"/>
        </p:xfrm>
        <a:graphic>
          <a:graphicData uri="http://schemas.openxmlformats.org/drawingml/2006/table">
            <a:tbl>
              <a:tblPr firstRow="1" bandRow="1">
                <a:tableStyleId>{5C22544A-7EE6-4342-B048-85BDC9FD1C3A}</a:tableStyleId>
              </a:tblPr>
              <a:tblGrid>
                <a:gridCol w="1511300">
                  <a:extLst>
                    <a:ext uri="{9D8B030D-6E8A-4147-A177-3AD203B41FA5}">
                      <a16:colId xmlns:a16="http://schemas.microsoft.com/office/drawing/2014/main" val="2719783157"/>
                    </a:ext>
                  </a:extLst>
                </a:gridCol>
                <a:gridCol w="633046">
                  <a:extLst>
                    <a:ext uri="{9D8B030D-6E8A-4147-A177-3AD203B41FA5}">
                      <a16:colId xmlns:a16="http://schemas.microsoft.com/office/drawing/2014/main" val="1122531106"/>
                    </a:ext>
                  </a:extLst>
                </a:gridCol>
                <a:gridCol w="685800">
                  <a:extLst>
                    <a:ext uri="{9D8B030D-6E8A-4147-A177-3AD203B41FA5}">
                      <a16:colId xmlns:a16="http://schemas.microsoft.com/office/drawing/2014/main" val="3142044859"/>
                    </a:ext>
                  </a:extLst>
                </a:gridCol>
                <a:gridCol w="1171526">
                  <a:extLst>
                    <a:ext uri="{9D8B030D-6E8A-4147-A177-3AD203B41FA5}">
                      <a16:colId xmlns:a16="http://schemas.microsoft.com/office/drawing/2014/main" val="3460289787"/>
                    </a:ext>
                  </a:extLst>
                </a:gridCol>
              </a:tblGrid>
              <a:tr h="370840">
                <a:tc>
                  <a:txBody>
                    <a:bodyPr/>
                    <a:lstStyle/>
                    <a:p>
                      <a:pPr algn="ctr"/>
                      <a:r>
                        <a:rPr lang="en-US" sz="1200"/>
                        <a:t>Cancer site</a:t>
                      </a:r>
                    </a:p>
                  </a:txBody>
                  <a:tcPr/>
                </a:tc>
                <a:tc>
                  <a:txBody>
                    <a:bodyPr/>
                    <a:lstStyle/>
                    <a:p>
                      <a:pPr algn="ctr"/>
                      <a:r>
                        <a:rPr lang="en-US" sz="1200"/>
                        <a:t>Trend</a:t>
                      </a:r>
                    </a:p>
                  </a:txBody>
                  <a:tcPr/>
                </a:tc>
                <a:tc>
                  <a:txBody>
                    <a:bodyPr/>
                    <a:lstStyle/>
                    <a:p>
                      <a:pPr algn="ctr"/>
                      <a:r>
                        <a:rPr lang="en-US" sz="1200"/>
                        <a:t>Rate</a:t>
                      </a:r>
                    </a:p>
                  </a:txBody>
                  <a:tcPr/>
                </a:tc>
                <a:tc>
                  <a:txBody>
                    <a:bodyPr/>
                    <a:lstStyle/>
                    <a:p>
                      <a:pPr algn="ctr"/>
                      <a:r>
                        <a:rPr lang="en-US" sz="1200"/>
                        <a:t>Significant </a:t>
                      </a:r>
                    </a:p>
                  </a:txBody>
                  <a:tcPr/>
                </a:tc>
                <a:extLst>
                  <a:ext uri="{0D108BD9-81ED-4DB2-BD59-A6C34878D82A}">
                    <a16:rowId xmlns:a16="http://schemas.microsoft.com/office/drawing/2014/main" val="3591698000"/>
                  </a:ext>
                </a:extLst>
              </a:tr>
              <a:tr h="370840">
                <a:tc>
                  <a:txBody>
                    <a:bodyPr/>
                    <a:lstStyle/>
                    <a:p>
                      <a:r>
                        <a:rPr lang="en-US" sz="1200">
                          <a:solidFill>
                            <a:schemeClr val="bg1"/>
                          </a:solidFill>
                        </a:rPr>
                        <a:t>Leukemia</a:t>
                      </a:r>
                    </a:p>
                  </a:txBody>
                  <a:tcPr>
                    <a:solidFill>
                      <a:srgbClr val="FE76D7"/>
                    </a:solidFill>
                  </a:tcPr>
                </a:tc>
                <a:tc>
                  <a:txBody>
                    <a:bodyPr/>
                    <a:lstStyle/>
                    <a:p>
                      <a:r>
                        <a:rPr lang="en-US" sz="1200" b="1">
                          <a:latin typeface="Calibri" panose="020F0502020204030204" pitchFamily="34" charset="0"/>
                          <a:cs typeface="Calibri" panose="020F0502020204030204" pitchFamily="34" charset="0"/>
                        </a:rPr>
                        <a:t>↑</a:t>
                      </a:r>
                      <a:endParaRPr lang="en-US" sz="1200" b="1"/>
                    </a:p>
                  </a:txBody>
                  <a:tcPr/>
                </a:tc>
                <a:tc>
                  <a:txBody>
                    <a:bodyPr/>
                    <a:lstStyle/>
                    <a:p>
                      <a:r>
                        <a:rPr lang="en-US" sz="1200"/>
                        <a:t>0.8</a:t>
                      </a:r>
                    </a:p>
                  </a:txBody>
                  <a:tcPr/>
                </a:tc>
                <a:tc>
                  <a:txBody>
                    <a:bodyPr/>
                    <a:lstStyle/>
                    <a:p>
                      <a:r>
                        <a:rPr lang="en-US" sz="1200" b="1"/>
                        <a:t>Significant</a:t>
                      </a:r>
                    </a:p>
                  </a:txBody>
                  <a:tcPr/>
                </a:tc>
                <a:extLst>
                  <a:ext uri="{0D108BD9-81ED-4DB2-BD59-A6C34878D82A}">
                    <a16:rowId xmlns:a16="http://schemas.microsoft.com/office/drawing/2014/main" val="2790929231"/>
                  </a:ext>
                </a:extLst>
              </a:tr>
              <a:tr h="370840">
                <a:tc>
                  <a:txBody>
                    <a:bodyPr/>
                    <a:lstStyle/>
                    <a:p>
                      <a:r>
                        <a:rPr lang="en-US" sz="1200">
                          <a:solidFill>
                            <a:schemeClr val="bg1"/>
                          </a:solidFill>
                        </a:rPr>
                        <a:t>Brain and other CNS</a:t>
                      </a:r>
                    </a:p>
                  </a:txBody>
                  <a:tcPr>
                    <a:solidFill>
                      <a:srgbClr val="FF0000"/>
                    </a:solidFill>
                  </a:tcPr>
                </a:tc>
                <a:tc>
                  <a:txBody>
                    <a:bodyPr/>
                    <a:lstStyle/>
                    <a:p>
                      <a:r>
                        <a:rPr lang="en-US" sz="1200" b="1">
                          <a:latin typeface="Calibri" panose="020F0502020204030204" pitchFamily="34" charset="0"/>
                          <a:cs typeface="Calibri" panose="020F0502020204030204" pitchFamily="34" charset="0"/>
                        </a:rPr>
                        <a:t>↑</a:t>
                      </a:r>
                      <a:endParaRPr lang="en-US" sz="1200" b="1"/>
                    </a:p>
                  </a:txBody>
                  <a:tcPr/>
                </a:tc>
                <a:tc>
                  <a:txBody>
                    <a:bodyPr/>
                    <a:lstStyle/>
                    <a:p>
                      <a:r>
                        <a:rPr lang="en-US" sz="1200"/>
                        <a:t>0.7</a:t>
                      </a:r>
                    </a:p>
                  </a:txBody>
                  <a:tcPr/>
                </a:tc>
                <a:tc>
                  <a:txBody>
                    <a:bodyPr/>
                    <a:lstStyle/>
                    <a:p>
                      <a:r>
                        <a:rPr lang="en-US" sz="1200" b="1"/>
                        <a:t>Significant</a:t>
                      </a:r>
                    </a:p>
                  </a:txBody>
                  <a:tcPr/>
                </a:tc>
                <a:extLst>
                  <a:ext uri="{0D108BD9-81ED-4DB2-BD59-A6C34878D82A}">
                    <a16:rowId xmlns:a16="http://schemas.microsoft.com/office/drawing/2014/main" val="4066916090"/>
                  </a:ext>
                </a:extLst>
              </a:tr>
              <a:tr h="370840">
                <a:tc>
                  <a:txBody>
                    <a:bodyPr/>
                    <a:lstStyle/>
                    <a:p>
                      <a:r>
                        <a:rPr lang="en-US" sz="1200">
                          <a:solidFill>
                            <a:schemeClr val="bg1"/>
                          </a:solidFill>
                        </a:rPr>
                        <a:t>NHL</a:t>
                      </a:r>
                    </a:p>
                  </a:txBody>
                  <a:tcPr>
                    <a:solidFill>
                      <a:schemeClr val="accent4">
                        <a:lumMod val="75000"/>
                      </a:schemeClr>
                    </a:solidFill>
                  </a:tcPr>
                </a:tc>
                <a:tc>
                  <a:txBody>
                    <a:bodyPr/>
                    <a:lstStyle/>
                    <a:p>
                      <a:r>
                        <a:rPr lang="en-US" sz="1200" b="1">
                          <a:latin typeface="Calibri" panose="020F0502020204030204" pitchFamily="34" charset="0"/>
                          <a:cs typeface="Calibri" panose="020F0502020204030204" pitchFamily="34" charset="0"/>
                        </a:rPr>
                        <a:t>↑</a:t>
                      </a:r>
                      <a:endParaRPr lang="en-US" sz="1200" b="1"/>
                    </a:p>
                  </a:txBody>
                  <a:tcPr/>
                </a:tc>
                <a:tc>
                  <a:txBody>
                    <a:bodyPr/>
                    <a:lstStyle/>
                    <a:p>
                      <a:r>
                        <a:rPr lang="en-US" sz="1200"/>
                        <a:t>1.1</a:t>
                      </a:r>
                    </a:p>
                  </a:txBody>
                  <a:tcPr/>
                </a:tc>
                <a:tc>
                  <a:txBody>
                    <a:bodyPr/>
                    <a:lstStyle/>
                    <a:p>
                      <a:r>
                        <a:rPr lang="en-US" sz="1200" b="1"/>
                        <a:t>Significant</a:t>
                      </a:r>
                    </a:p>
                  </a:txBody>
                  <a:tcPr/>
                </a:tc>
                <a:extLst>
                  <a:ext uri="{0D108BD9-81ED-4DB2-BD59-A6C34878D82A}">
                    <a16:rowId xmlns:a16="http://schemas.microsoft.com/office/drawing/2014/main" val="1239322654"/>
                  </a:ext>
                </a:extLst>
              </a:tr>
              <a:tr h="370840">
                <a:tc>
                  <a:txBody>
                    <a:bodyPr/>
                    <a:lstStyle/>
                    <a:p>
                      <a:r>
                        <a:rPr lang="en-US" sz="1200">
                          <a:solidFill>
                            <a:schemeClr val="bg1"/>
                          </a:solidFill>
                        </a:rPr>
                        <a:t>Bones and Joints</a:t>
                      </a:r>
                    </a:p>
                  </a:txBody>
                  <a:tcPr>
                    <a:solidFill>
                      <a:srgbClr val="0070C0"/>
                    </a:solidFill>
                  </a:tcPr>
                </a:tc>
                <a:tc>
                  <a:txBody>
                    <a:bodyPr/>
                    <a:lstStyle/>
                    <a:p>
                      <a:r>
                        <a:rPr lang="en-US" sz="1200" b="1">
                          <a:latin typeface="Calibri" panose="020F0502020204030204" pitchFamily="34" charset="0"/>
                          <a:cs typeface="Calibri" panose="020F0502020204030204" pitchFamily="34" charset="0"/>
                        </a:rPr>
                        <a:t>↑</a:t>
                      </a:r>
                      <a:endParaRPr lang="en-US" sz="1200" b="1"/>
                    </a:p>
                  </a:txBody>
                  <a:tcPr/>
                </a:tc>
                <a:tc>
                  <a:txBody>
                    <a:bodyPr/>
                    <a:lstStyle/>
                    <a:p>
                      <a:r>
                        <a:rPr lang="en-US" sz="1200"/>
                        <a:t>0.3</a:t>
                      </a:r>
                    </a:p>
                  </a:txBody>
                  <a:tcPr/>
                </a:tc>
                <a:tc>
                  <a:txBody>
                    <a:bodyPr/>
                    <a:lstStyle/>
                    <a:p>
                      <a:r>
                        <a:rPr lang="en-US" sz="1200"/>
                        <a:t>Not significant</a:t>
                      </a:r>
                    </a:p>
                  </a:txBody>
                  <a:tcPr/>
                </a:tc>
                <a:extLst>
                  <a:ext uri="{0D108BD9-81ED-4DB2-BD59-A6C34878D82A}">
                    <a16:rowId xmlns:a16="http://schemas.microsoft.com/office/drawing/2014/main" val="4186097912"/>
                  </a:ext>
                </a:extLst>
              </a:tr>
              <a:tr h="370840">
                <a:tc>
                  <a:txBody>
                    <a:bodyPr/>
                    <a:lstStyle/>
                    <a:p>
                      <a:r>
                        <a:rPr lang="en-US" sz="1200">
                          <a:solidFill>
                            <a:schemeClr val="bg1"/>
                          </a:solidFill>
                        </a:rPr>
                        <a:t>Kidney and Renal</a:t>
                      </a:r>
                    </a:p>
                  </a:txBody>
                  <a:tcPr>
                    <a:solidFill>
                      <a:schemeClr val="accent6">
                        <a:lumMod val="75000"/>
                      </a:schemeClr>
                    </a:solidFill>
                  </a:tcPr>
                </a:tc>
                <a:tc>
                  <a:txBody>
                    <a:bodyPr/>
                    <a:lstStyle/>
                    <a:p>
                      <a:r>
                        <a:rPr lang="en-US" sz="1200"/>
                        <a:t>↓</a:t>
                      </a:r>
                    </a:p>
                  </a:txBody>
                  <a:tcPr/>
                </a:tc>
                <a:tc>
                  <a:txBody>
                    <a:bodyPr/>
                    <a:lstStyle/>
                    <a:p>
                      <a:r>
                        <a:rPr lang="en-US" sz="1200"/>
                        <a:t>0.2</a:t>
                      </a:r>
                    </a:p>
                  </a:txBody>
                  <a:tcPr/>
                </a:tc>
                <a:tc>
                  <a:txBody>
                    <a:bodyPr/>
                    <a:lstStyle/>
                    <a:p>
                      <a:r>
                        <a:rPr lang="en-US" sz="1200"/>
                        <a:t>Not significant</a:t>
                      </a:r>
                    </a:p>
                  </a:txBody>
                  <a:tcPr/>
                </a:tc>
                <a:extLst>
                  <a:ext uri="{0D108BD9-81ED-4DB2-BD59-A6C34878D82A}">
                    <a16:rowId xmlns:a16="http://schemas.microsoft.com/office/drawing/2014/main" val="3371169188"/>
                  </a:ext>
                </a:extLst>
              </a:tr>
            </a:tbl>
          </a:graphicData>
        </a:graphic>
      </p:graphicFrame>
    </p:spTree>
    <p:extLst>
      <p:ext uri="{BB962C8B-B14F-4D97-AF65-F5344CB8AC3E}">
        <p14:creationId xmlns:p14="http://schemas.microsoft.com/office/powerpoint/2010/main" val="27772123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cdc7058-dd48-4a81-90b6-281159ae72e0}" enabled="0" method="" siteId="{fcdc7058-dd48-4a81-90b6-281159ae72e0}" removed="1"/>
</clbl:labelList>
</file>

<file path=docProps/app.xml><?xml version="1.0" encoding="utf-8"?>
<Properties xmlns="http://schemas.openxmlformats.org/officeDocument/2006/extended-properties" xmlns:vt="http://schemas.openxmlformats.org/officeDocument/2006/docPropsVTypes">
  <TotalTime>11886</TotalTime>
  <Words>9886</Words>
  <Application>Microsoft Macintosh PowerPoint</Application>
  <PresentationFormat>Widescreen</PresentationFormat>
  <Paragraphs>772</Paragraphs>
  <Slides>44</Slides>
  <Notes>41</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44</vt:i4>
      </vt:variant>
    </vt:vector>
  </HeadingPairs>
  <TitlesOfParts>
    <vt:vector size="63" baseType="lpstr">
      <vt:lpstr>Adobe Heiti Std R</vt:lpstr>
      <vt:lpstr>Adobe Ming Std L</vt:lpstr>
      <vt:lpstr>Arial</vt:lpstr>
      <vt:lpstr>Arial Rounded MT Bold</vt:lpstr>
      <vt:lpstr>Avenir Next LT Pro</vt:lpstr>
      <vt:lpstr>BlinkMacSystemFont</vt:lpstr>
      <vt:lpstr>Calibri</vt:lpstr>
      <vt:lpstr>Calibri Light</vt:lpstr>
      <vt:lpstr>Caveat</vt:lpstr>
      <vt:lpstr>Courier New</vt:lpstr>
      <vt:lpstr>Eras Light ITC</vt:lpstr>
      <vt:lpstr>Helvetica Neue</vt:lpstr>
      <vt:lpstr>Noto Sans Symbols</vt:lpstr>
      <vt:lpstr>NotoSans</vt:lpstr>
      <vt:lpstr>Segoe UI Semilight</vt:lpstr>
      <vt:lpstr>Vag</vt:lpstr>
      <vt:lpstr>VAG Rounded Next</vt:lpstr>
      <vt:lpstr>Wingdings</vt:lpstr>
      <vt:lpstr>Office Theme</vt:lpstr>
      <vt:lpstr>PowerPoint Presentation</vt:lpstr>
      <vt:lpstr>Acknowledgement and COI</vt:lpstr>
      <vt:lpstr>Pediatric Environmental Health Specialty Units (PEHSU)</vt:lpstr>
      <vt:lpstr>A Mother’s Lament</vt:lpstr>
      <vt:lpstr>Learning Objectives</vt:lpstr>
      <vt:lpstr>Outline</vt:lpstr>
      <vt:lpstr>Sir Percivall Pott 1714-1788 ‘soot wort’</vt:lpstr>
      <vt:lpstr>Overall Cancer Incidence and Mortality Trends in Pediatrics</vt:lpstr>
      <vt:lpstr>Overall Incidence by Cancer Site in Pediatrics in the United States</vt:lpstr>
      <vt:lpstr>Racial/Ethnic Disparity in  Pediatric Cancer Survival: Leukemia </vt:lpstr>
      <vt:lpstr>Racial/Ethnic Disparity in Pediatric Cancer Survival: Acute Lymphoblastic Leukemia </vt:lpstr>
      <vt:lpstr>Knowledge Gap</vt:lpstr>
      <vt:lpstr>Knowledge Gap – Survey Results</vt:lpstr>
      <vt:lpstr>Methodological Limitations: Childhood Cancer Epidemiological Studies</vt:lpstr>
      <vt:lpstr>Children’s Vulnerability </vt:lpstr>
      <vt:lpstr>Windows of Susceptibility</vt:lpstr>
      <vt:lpstr>Hematopoiesis and the Immune System</vt:lpstr>
      <vt:lpstr>Hallmarks of Cancer vs. Key Characteristics of Carcinogens</vt:lpstr>
      <vt:lpstr>Chemicals, Mixtures and Pathogenesis</vt:lpstr>
      <vt:lpstr>Genetics and Childhood ALL</vt:lpstr>
      <vt:lpstr>Environmental Risk Factors: Childhood Cancer Generation</vt:lpstr>
      <vt:lpstr>Immune Regulation and Infection</vt:lpstr>
      <vt:lpstr>Immune Regulation and Infection</vt:lpstr>
      <vt:lpstr>Perinatal Immune Development and Future Risk of Childhood Leukemia</vt:lpstr>
      <vt:lpstr>Diet</vt:lpstr>
      <vt:lpstr>PowerPoint Presentation</vt:lpstr>
      <vt:lpstr>Tobacco Smoke – Paternal </vt:lpstr>
      <vt:lpstr>Tobacco Smoke and DNA Methylation DNA Methylation During Early Development</vt:lpstr>
      <vt:lpstr>Air Pollution</vt:lpstr>
      <vt:lpstr>IARC Classifications of Carcinogenic Agents</vt:lpstr>
      <vt:lpstr>Volatile Organic Compounds (VOCs)</vt:lpstr>
      <vt:lpstr>Benzene</vt:lpstr>
      <vt:lpstr>Paints and Solvents</vt:lpstr>
      <vt:lpstr>Occupational Pesticides</vt:lpstr>
      <vt:lpstr>Home use of pesticides</vt:lpstr>
      <vt:lpstr>Phthalates</vt:lpstr>
      <vt:lpstr>PowerPoint Presentation</vt:lpstr>
      <vt:lpstr>Taking an Environmental History</vt:lpstr>
      <vt:lpstr>PowerPoint Presentation</vt:lpstr>
      <vt:lpstr>PowerPoint Presentation</vt:lpstr>
      <vt:lpstr>Environmental Exposures Prevention</vt:lpstr>
      <vt:lpstr>The Precautionary Principle</vt:lpstr>
      <vt:lpstr>Additional Resources </vt:lpstr>
      <vt:lpstr>Key Take Aways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Wood, Nicole, M DO</dc:creator>
  <cp:lastModifiedBy>Miller, Mark</cp:lastModifiedBy>
  <cp:revision>12</cp:revision>
  <dcterms:created xsi:type="dcterms:W3CDTF">2023-06-06T16:54:50Z</dcterms:created>
  <dcterms:modified xsi:type="dcterms:W3CDTF">2023-12-14T00:50:28Z</dcterms:modified>
</cp:coreProperties>
</file>